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xlsx" ContentType="application/vnd.openxmlformats-officedocument.spreadsheetml.sheet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rts/chart1.xml" ContentType="application/vnd.openxmlformats-officedocument.drawingml.chart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rts/chart2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3.xml" ContentType="application/vnd.openxmlformats-officedocument.drawingml.chart+xml"/>
  <Override PartName="/ppt/notesSlides/notesSlide23.xml" ContentType="application/vnd.openxmlformats-officedocument.presentationml.notesSlide+xml"/>
  <Override PartName="/ppt/tags/tag2.xml" ContentType="application/vnd.openxmlformats-officedocument.presentationml.tags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>
  <p:sldMasterIdLst>
    <p:sldMasterId id="2147483648" r:id="rId1"/>
  </p:sldMasterIdLst>
  <p:notesMasterIdLst>
    <p:notesMasterId r:id="rId29"/>
  </p:notesMasterIdLst>
  <p:handoutMasterIdLst>
    <p:handoutMasterId r:id="rId30"/>
  </p:handoutMasterIdLst>
  <p:sldIdLst>
    <p:sldId id="298" r:id="rId2"/>
    <p:sldId id="291" r:id="rId3"/>
    <p:sldId id="302" r:id="rId4"/>
    <p:sldId id="304" r:id="rId5"/>
    <p:sldId id="314" r:id="rId6"/>
    <p:sldId id="316" r:id="rId7"/>
    <p:sldId id="305" r:id="rId8"/>
    <p:sldId id="306" r:id="rId9"/>
    <p:sldId id="293" r:id="rId10"/>
    <p:sldId id="303" r:id="rId11"/>
    <p:sldId id="275" r:id="rId12"/>
    <p:sldId id="267" r:id="rId13"/>
    <p:sldId id="315" r:id="rId14"/>
    <p:sldId id="300" r:id="rId15"/>
    <p:sldId id="307" r:id="rId16"/>
    <p:sldId id="309" r:id="rId17"/>
    <p:sldId id="272" r:id="rId18"/>
    <p:sldId id="310" r:id="rId19"/>
    <p:sldId id="301" r:id="rId20"/>
    <p:sldId id="265" r:id="rId21"/>
    <p:sldId id="268" r:id="rId22"/>
    <p:sldId id="311" r:id="rId23"/>
    <p:sldId id="312" r:id="rId24"/>
    <p:sldId id="269" r:id="rId25"/>
    <p:sldId id="273" r:id="rId26"/>
    <p:sldId id="317" r:id="rId27"/>
    <p:sldId id="299" r:id="rId28"/>
  </p:sldIdLst>
  <p:sldSz cx="12192000" cy="6858000"/>
  <p:notesSz cx="6858000" cy="9144000"/>
  <p:embeddedFontLst>
    <p:embeddedFont>
      <p:font typeface="나눔바른고딕" panose="020B0600000101010101" charset="-127"/>
      <p:regular r:id="rId31"/>
      <p:bold r:id="rId32"/>
    </p:embeddedFont>
    <p:embeddedFont>
      <p:font typeface="Arial" panose="020B0604020202020204" pitchFamily="34" charset="0"/>
      <p:regular r:id="rId33"/>
      <p:bold r:id="rId34"/>
    </p:embeddedFont>
    <p:embeddedFont>
      <p:font typeface="Calibri" panose="020F0502020204030204" pitchFamily="34" charset="0"/>
      <p:regular r:id="rId35"/>
      <p:bold r:id="rId36"/>
      <p:italic r:id="rId37"/>
      <p:boldItalic r:id="rId38"/>
    </p:embeddedFont>
    <p:embeddedFont>
      <p:font typeface="Century Gothic" panose="020B0502020202020204" pitchFamily="34" charset="0"/>
      <p:regular r:id="rId39"/>
      <p:bold r:id="rId40"/>
      <p:italic r:id="rId41"/>
      <p:boldItalic r:id="rId42"/>
    </p:embeddedFont>
    <p:embeddedFont>
      <p:font typeface="HY견고딕" panose="02030600000101010101" pitchFamily="18" charset="-127"/>
      <p:regular r:id="rId43"/>
    </p:embeddedFont>
    <p:embeddedFont>
      <p:font typeface="HY중고딕" panose="02030600000101010101" pitchFamily="18" charset="-127"/>
      <p:regular r:id="rId44"/>
    </p:embeddedFont>
    <p:embeddedFont>
      <p:font typeface="맑은 고딕" panose="020B0503020000020004" pitchFamily="50" charset="-127"/>
      <p:regular r:id="rId45"/>
      <p:bold r:id="rId46"/>
    </p:embeddedFont>
    <p:embeddedFont>
      <p:font typeface="함초롬돋움" panose="020B0604000101010101" pitchFamily="50" charset="-127"/>
      <p:regular r:id="rId47"/>
      <p:bold r:id="rId48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Arial"/>
        <a:ea typeface="Arial"/>
        <a:cs typeface="Arial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Arial"/>
        <a:ea typeface="Arial"/>
        <a:cs typeface="Arial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Arial"/>
        <a:ea typeface="Arial"/>
        <a:cs typeface="Arial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Arial"/>
        <a:ea typeface="Arial"/>
        <a:cs typeface="Arial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Arial"/>
        <a:ea typeface="Arial"/>
        <a:cs typeface="Arial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Arial"/>
        <a:ea typeface="Arial"/>
        <a:cs typeface="Arial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Arial"/>
        <a:ea typeface="Arial"/>
        <a:cs typeface="Arial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Arial"/>
        <a:ea typeface="Arial"/>
        <a:cs typeface="Arial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Arial"/>
        <a:ea typeface="Arial"/>
        <a:cs typeface="Arial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9C0"/>
    <a:srgbClr val="00D5F2"/>
    <a:srgbClr val="01E1FF"/>
    <a:srgbClr val="404040"/>
    <a:srgbClr val="09CEE9"/>
    <a:srgbClr val="0BD0D9"/>
    <a:srgbClr val="4472C4"/>
    <a:srgbClr val="FFC000"/>
    <a:srgbClr val="EB53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785" autoAdjust="0"/>
    <p:restoredTop sz="66159" autoAdjust="0"/>
  </p:normalViewPr>
  <p:slideViewPr>
    <p:cSldViewPr snapToGrid="0">
      <p:cViewPr varScale="1">
        <p:scale>
          <a:sx n="75" d="100"/>
          <a:sy n="75" d="100"/>
        </p:scale>
        <p:origin x="236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8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9.fntdata"/><Relationship Id="rId21" Type="http://schemas.openxmlformats.org/officeDocument/2006/relationships/slide" Target="slides/slide20.xml"/><Relationship Id="rId34" Type="http://schemas.openxmlformats.org/officeDocument/2006/relationships/font" Target="fonts/font4.fntdata"/><Relationship Id="rId42" Type="http://schemas.openxmlformats.org/officeDocument/2006/relationships/font" Target="fonts/font12.fntdata"/><Relationship Id="rId47" Type="http://schemas.openxmlformats.org/officeDocument/2006/relationships/font" Target="fonts/font17.fntdata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2.fntdata"/><Relationship Id="rId37" Type="http://schemas.openxmlformats.org/officeDocument/2006/relationships/font" Target="fonts/font7.fntdata"/><Relationship Id="rId40" Type="http://schemas.openxmlformats.org/officeDocument/2006/relationships/font" Target="fonts/font10.fntdata"/><Relationship Id="rId45" Type="http://schemas.openxmlformats.org/officeDocument/2006/relationships/font" Target="fonts/font15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6.fntdata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.fntdata"/><Relationship Id="rId44" Type="http://schemas.openxmlformats.org/officeDocument/2006/relationships/font" Target="fonts/font14.fntdata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openxmlformats.org/officeDocument/2006/relationships/font" Target="fonts/font5.fntdata"/><Relationship Id="rId43" Type="http://schemas.openxmlformats.org/officeDocument/2006/relationships/font" Target="fonts/font13.fntdata"/><Relationship Id="rId48" Type="http://schemas.openxmlformats.org/officeDocument/2006/relationships/font" Target="fonts/font18.fntdata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3.fntdata"/><Relationship Id="rId38" Type="http://schemas.openxmlformats.org/officeDocument/2006/relationships/font" Target="fonts/font8.fntdata"/><Relationship Id="rId46" Type="http://schemas.openxmlformats.org/officeDocument/2006/relationships/font" Target="fonts/font16.fntdata"/><Relationship Id="rId20" Type="http://schemas.openxmlformats.org/officeDocument/2006/relationships/slide" Target="slides/slide19.xml"/><Relationship Id="rId41" Type="http://schemas.openxmlformats.org/officeDocument/2006/relationships/font" Target="fonts/font1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ko-K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[Book1]Sheet1!$A$6</c:f>
              <c:strCache>
                <c:ptCount val="1"/>
                <c:pt idx="0">
                  <c:v>누적 설치대수</c:v>
                </c:pt>
              </c:strCache>
            </c:strRef>
          </c:tx>
          <c:spPr>
            <a:solidFill>
              <a:schemeClr val="bg1">
                <a:lumMod val="65000"/>
              </a:schemeClr>
            </a:solidFill>
          </c:spPr>
          <c:invertIfNegative val="0"/>
          <c:cat>
            <c:numRef>
              <c:f>[Book1]Sheet1!$H$2:$Q$2</c:f>
              <c:numCache>
                <c:formatCode>General</c:formatCode>
                <c:ptCount val="10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</c:numCache>
            </c:numRef>
          </c:cat>
          <c:val>
            <c:numRef>
              <c:f>[Book1]Sheet1!$B$6:$Q$6</c:f>
              <c:numCache>
                <c:formatCode>_(* #,##0_);_(* \(#,##0\);_(* "-"_);_(@_)</c:formatCode>
                <c:ptCount val="10"/>
                <c:pt idx="0">
                  <c:v>17345</c:v>
                </c:pt>
                <c:pt idx="1">
                  <c:v>19225</c:v>
                </c:pt>
                <c:pt idx="2">
                  <c:v>20870</c:v>
                </c:pt>
                <c:pt idx="3">
                  <c:v>22849</c:v>
                </c:pt>
                <c:pt idx="4">
                  <c:v>24616</c:v>
                </c:pt>
                <c:pt idx="5">
                  <c:v>26388</c:v>
                </c:pt>
                <c:pt idx="6">
                  <c:v>28046</c:v>
                </c:pt>
                <c:pt idx="7">
                  <c:v>29296</c:v>
                </c:pt>
                <c:pt idx="8">
                  <c:v>30903</c:v>
                </c:pt>
                <c:pt idx="9">
                  <c:v>32205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200-4E35-9F75-35FFA3A2EFE6}"/>
            </c:ext>
          </c:extLst>
        </c:ser>
        <c:ser>
          <c:idx val="1"/>
          <c:order val="1"/>
          <c:tx>
            <c:strRef>
              <c:f>[Book1]Sheet1!$A$5</c:f>
              <c:strCache>
                <c:ptCount val="1"/>
                <c:pt idx="0">
                  <c:v>년별 설치대수</c:v>
                </c:pt>
              </c:strCache>
            </c:strRef>
          </c:tx>
          <c:spPr>
            <a:solidFill>
              <a:srgbClr val="FFC000"/>
            </a:solidFill>
          </c:spPr>
          <c:invertIfNegative val="0"/>
          <c:cat>
            <c:numRef>
              <c:f>[Book1]Sheet1!$H$2:$Q$2</c:f>
              <c:numCache>
                <c:formatCode>General</c:formatCode>
                <c:ptCount val="10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</c:numCache>
            </c:numRef>
          </c:cat>
          <c:val>
            <c:numRef>
              <c:f>[Book1]Sheet1!$B$5:$Q$5</c:f>
              <c:numCache>
                <c:formatCode>_(* #,##0_);_(* \(#,##0\);_(* "-"_);_(@_)</c:formatCode>
                <c:ptCount val="10"/>
                <c:pt idx="0">
                  <c:v>1628</c:v>
                </c:pt>
                <c:pt idx="1">
                  <c:v>1880</c:v>
                </c:pt>
                <c:pt idx="2">
                  <c:v>1645</c:v>
                </c:pt>
                <c:pt idx="3">
                  <c:v>1979</c:v>
                </c:pt>
                <c:pt idx="4">
                  <c:v>1767</c:v>
                </c:pt>
                <c:pt idx="5">
                  <c:v>1772</c:v>
                </c:pt>
                <c:pt idx="6">
                  <c:v>1658</c:v>
                </c:pt>
                <c:pt idx="7">
                  <c:v>1250</c:v>
                </c:pt>
                <c:pt idx="8">
                  <c:v>1607</c:v>
                </c:pt>
                <c:pt idx="9">
                  <c:v>1302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200-4E35-9F75-35FFA3A2EF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00"/>
        <c:overlap val="100"/>
        <c:axId val="142062080"/>
        <c:axId val="16877248"/>
      </c:barChart>
      <c:catAx>
        <c:axId val="1420620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txPr>
          <a:bodyPr/>
          <a:lstStyle/>
          <a:p>
            <a:pPr>
              <a:defRPr sz="900"/>
            </a:pPr>
            <a:endParaRPr lang="ko-KR"/>
          </a:p>
        </c:txPr>
        <c:crossAx val="16877248"/>
        <c:crosses val="autoZero"/>
        <c:auto val="1"/>
        <c:lblAlgn val="ctr"/>
        <c:lblOffset val="100"/>
        <c:noMultiLvlLbl val="0"/>
      </c:catAx>
      <c:valAx>
        <c:axId val="16877248"/>
        <c:scaling>
          <c:orientation val="minMax"/>
          <c:max val="35000"/>
        </c:scaling>
        <c:delete val="0"/>
        <c:axPos val="l"/>
        <c:majorGridlines/>
        <c:numFmt formatCode="_(* #,##0_);_(* \(#,##0\);_(* &quot;-&quot;_);_(@_)" sourceLinked="1"/>
        <c:majorTickMark val="out"/>
        <c:minorTickMark val="none"/>
        <c:tickLblPos val="nextTo"/>
        <c:txPr>
          <a:bodyPr/>
          <a:lstStyle/>
          <a:p>
            <a:pPr>
              <a:defRPr sz="900"/>
            </a:pPr>
            <a:endParaRPr lang="ko-KR"/>
          </a:p>
        </c:txPr>
        <c:crossAx val="142062080"/>
        <c:crosses val="autoZero"/>
        <c:crossBetween val="between"/>
      </c:valAx>
    </c:plotArea>
    <c:legend>
      <c:legendPos val="b"/>
      <c:overlay val="0"/>
      <c:txPr>
        <a:bodyPr/>
        <a:lstStyle/>
        <a:p>
          <a:pPr>
            <a:defRPr sz="800"/>
          </a:pPr>
          <a:endParaRPr lang="ko-KR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ko-K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212000883044202E-2"/>
          <c:y val="0.15441431945897774"/>
          <c:w val="0.80714286221316145"/>
          <c:h val="0.7011286175639491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PART 01</c:v>
                </c:pt>
              </c:strCache>
            </c:strRef>
          </c:tx>
          <c:spPr>
            <a:solidFill>
              <a:srgbClr val="92D05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DBEA-47EA-AAC7-913663078F1A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DBEA-47EA-AAC7-913663078F1A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2-DBEA-47EA-AAC7-913663078F1A}"/>
              </c:ext>
            </c:extLst>
          </c:dPt>
          <c:dPt>
            <c:idx val="3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3-DBEA-47EA-AAC7-913663078F1A}"/>
              </c:ext>
            </c:extLst>
          </c:dPt>
          <c:dPt>
            <c:idx val="4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4-DBEA-47EA-AAC7-913663078F1A}"/>
              </c:ext>
            </c:extLst>
          </c:dPt>
          <c:cat>
            <c:strRef>
              <c:f>Sheet1!$A$2:$A$4</c:f>
              <c:strCache>
                <c:ptCount val="3"/>
                <c:pt idx="0">
                  <c:v>안전도</c:v>
                </c:pt>
                <c:pt idx="1">
                  <c:v>전염율</c:v>
                </c:pt>
                <c:pt idx="2">
                  <c:v>청결도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150</c:v>
                </c:pt>
                <c:pt idx="1">
                  <c:v>10</c:v>
                </c:pt>
                <c:pt idx="2">
                  <c:v>150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DBEA-47EA-AAC7-913663078F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473643552"/>
        <c:axId val="1473643008"/>
      </c:barChart>
      <c:stockChart>
        <c:ser>
          <c:idx val="2"/>
          <c:order val="1"/>
          <c:tx>
            <c:strRef>
              <c:f>Sheet1!$D$1</c:f>
              <c:strCache>
                <c:ptCount val="1"/>
                <c:pt idx="0">
                  <c:v>PART 03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Sheet1!$A$2:$A$4</c:f>
              <c:strCache>
                <c:ptCount val="3"/>
                <c:pt idx="0">
                  <c:v>안전도</c:v>
                </c:pt>
                <c:pt idx="1">
                  <c:v>전염율</c:v>
                </c:pt>
                <c:pt idx="2">
                  <c:v>청결도</c:v>
                </c:pt>
              </c:strCache>
            </c:strRef>
          </c:cat>
          <c:val>
            <c:numRef>
              <c:f>Sheet1!$D$2:$D$4</c:f>
              <c:numCache>
                <c:formatCode>General</c:formatCode>
                <c:ptCount val="3"/>
                <c:pt idx="0">
                  <c:v>11</c:v>
                </c:pt>
                <c:pt idx="1">
                  <c:v>12</c:v>
                </c:pt>
                <c:pt idx="2">
                  <c:v>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DBEA-47EA-AAC7-913663078F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73647360"/>
        <c:axId val="1473646272"/>
      </c:stockChart>
      <c:catAx>
        <c:axId val="14736435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7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none" spc="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ko-KR"/>
          </a:p>
        </c:txPr>
        <c:crossAx val="1473643008"/>
        <c:crosses val="autoZero"/>
        <c:auto val="1"/>
        <c:lblAlgn val="ctr"/>
        <c:lblOffset val="100"/>
        <c:noMultiLvlLbl val="0"/>
      </c:catAx>
      <c:valAx>
        <c:axId val="14736430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spc="2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ko-KR"/>
          </a:p>
        </c:txPr>
        <c:crossAx val="1473643552"/>
        <c:crosses val="autoZero"/>
        <c:crossBetween val="between"/>
      </c:valAx>
      <c:valAx>
        <c:axId val="1473646272"/>
        <c:scaling>
          <c:orientation val="minMax"/>
        </c:scaling>
        <c:delete val="1"/>
        <c:axPos val="r"/>
        <c:maj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1473647360"/>
        <c:crosses val="max"/>
        <c:crossBetween val="between"/>
      </c:valAx>
      <c:catAx>
        <c:axId val="147364736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one"/>
        <c:crossAx val="1473646272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ko-KR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ko-K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31566122061874846"/>
          <c:y val="0.11752299129503269"/>
          <c:w val="0.34545753489534808"/>
          <c:h val="0.63947863986227538"/>
        </c:manualLayout>
      </c:layout>
      <c:radarChart>
        <c:radarStyle val="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오염도</c:v>
                </c:pt>
              </c:strCache>
            </c:strRef>
          </c:tx>
          <c:spPr>
            <a:ln w="28575">
              <a:solidFill>
                <a:srgbClr val="74888E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c:spPr>
          <c:marker>
            <c:symbol val="none"/>
          </c:marker>
          <c:cat>
            <c:strRef>
              <c:f>Sheet1!$A$2:$A$6</c:f>
              <c:strCache>
                <c:ptCount val="5"/>
                <c:pt idx="0">
                  <c:v>지하철</c:v>
                </c:pt>
                <c:pt idx="1">
                  <c:v>병원</c:v>
                </c:pt>
                <c:pt idx="2">
                  <c:v>공항</c:v>
                </c:pt>
                <c:pt idx="3">
                  <c:v>쇼핑몰</c:v>
                </c:pt>
                <c:pt idx="4">
                  <c:v>다중이용 건물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5.5</c:v>
                </c:pt>
                <c:pt idx="1">
                  <c:v>4</c:v>
                </c:pt>
                <c:pt idx="2">
                  <c:v>5.5</c:v>
                </c:pt>
                <c:pt idx="3">
                  <c:v>3.5</c:v>
                </c:pt>
                <c:pt idx="4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ED0-48EC-BB86-3A713AFE622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전염위험</c:v>
                </c:pt>
              </c:strCache>
            </c:strRef>
          </c:tx>
          <c:spPr>
            <a:ln w="28575">
              <a:solidFill>
                <a:srgbClr val="148E99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c:spPr>
          <c:marker>
            <c:symbol val="none"/>
          </c:marker>
          <c:cat>
            <c:strRef>
              <c:f>Sheet1!$A$2:$A$6</c:f>
              <c:strCache>
                <c:ptCount val="5"/>
                <c:pt idx="0">
                  <c:v>지하철</c:v>
                </c:pt>
                <c:pt idx="1">
                  <c:v>병원</c:v>
                </c:pt>
                <c:pt idx="2">
                  <c:v>공항</c:v>
                </c:pt>
                <c:pt idx="3">
                  <c:v>쇼핑몰</c:v>
                </c:pt>
                <c:pt idx="4">
                  <c:v>다중이용 건물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9</c:v>
                </c:pt>
                <c:pt idx="1">
                  <c:v>9</c:v>
                </c:pt>
                <c:pt idx="2">
                  <c:v>9</c:v>
                </c:pt>
                <c:pt idx="3">
                  <c:v>7</c:v>
                </c:pt>
                <c:pt idx="4">
                  <c:v>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ED0-48EC-BB86-3A713AFE622C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이용자수</c:v>
                </c:pt>
              </c:strCache>
            </c:strRef>
          </c:tx>
          <c:spPr>
            <a:ln w="28575">
              <a:solidFill>
                <a:srgbClr val="226CC7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c:spPr>
          <c:marker>
            <c:symbol val="none"/>
          </c:marker>
          <c:cat>
            <c:strRef>
              <c:f>Sheet1!$A$2:$A$6</c:f>
              <c:strCache>
                <c:ptCount val="5"/>
                <c:pt idx="0">
                  <c:v>지하철</c:v>
                </c:pt>
                <c:pt idx="1">
                  <c:v>병원</c:v>
                </c:pt>
                <c:pt idx="2">
                  <c:v>공항</c:v>
                </c:pt>
                <c:pt idx="3">
                  <c:v>쇼핑몰</c:v>
                </c:pt>
                <c:pt idx="4">
                  <c:v>다중이용 건물</c:v>
                </c:pt>
              </c:strCache>
            </c:strRef>
          </c:cat>
          <c:val>
            <c:numRef>
              <c:f>Sheet1!$D$2:$D$6</c:f>
              <c:numCache>
                <c:formatCode>General</c:formatCode>
                <c:ptCount val="5"/>
                <c:pt idx="0">
                  <c:v>7</c:v>
                </c:pt>
                <c:pt idx="1">
                  <c:v>4</c:v>
                </c:pt>
                <c:pt idx="2">
                  <c:v>8</c:v>
                </c:pt>
                <c:pt idx="3">
                  <c:v>3</c:v>
                </c:pt>
                <c:pt idx="4">
                  <c:v>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ED0-48EC-BB86-3A713AFE62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73641920"/>
        <c:axId val="1473645728"/>
      </c:radarChart>
      <c:catAx>
        <c:axId val="1473641920"/>
        <c:scaling>
          <c:orientation val="minMax"/>
        </c:scaling>
        <c:delete val="0"/>
        <c:axPos val="b"/>
        <c:majorGridlines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 b="1">
                <a:latin typeface="Arial" pitchFamily="34" charset="0"/>
                <a:cs typeface="Arial" pitchFamily="34" charset="0"/>
              </a:defRPr>
            </a:pPr>
            <a:endParaRPr lang="ko-KR"/>
          </a:p>
        </c:txPr>
        <c:crossAx val="1473645728"/>
        <c:crosses val="autoZero"/>
        <c:auto val="1"/>
        <c:lblAlgn val="ctr"/>
        <c:lblOffset val="100"/>
        <c:noMultiLvlLbl val="0"/>
      </c:catAx>
      <c:valAx>
        <c:axId val="1473645728"/>
        <c:scaling>
          <c:orientation val="minMax"/>
        </c:scaling>
        <c:delete val="1"/>
        <c:axPos val="l"/>
        <c:majorGridlines>
          <c:spPr>
            <a:ln>
              <a:solidFill>
                <a:schemeClr val="bg1">
                  <a:lumMod val="75000"/>
                </a:schemeClr>
              </a:solidFill>
            </a:ln>
          </c:spPr>
        </c:majorGridlines>
        <c:numFmt formatCode="General" sourceLinked="1"/>
        <c:majorTickMark val="out"/>
        <c:minorTickMark val="none"/>
        <c:tickLblPos val="nextTo"/>
        <c:crossAx val="1473641920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txPr>
    <a:bodyPr/>
    <a:lstStyle/>
    <a:p>
      <a:pPr>
        <a:defRPr sz="1800"/>
      </a:pPr>
      <a:endParaRPr lang="ko-KR"/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2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7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 cap="none" spc="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gradFill>
        <a:gsLst>
          <a:gs pos="51700">
            <a:schemeClr val="phClr">
              <a:lumMod val="60000"/>
              <a:lumOff val="40000"/>
            </a:schemeClr>
          </a:gs>
          <a:gs pos="0">
            <a:schemeClr val="phClr"/>
          </a:gs>
          <a:gs pos="100000">
            <a:schemeClr val="phClr"/>
          </a:gs>
        </a:gsLst>
        <a:lin ang="5400000" scaled="0"/>
      </a:gra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gradFill>
        <a:gsLst>
          <a:gs pos="51700">
            <a:schemeClr val="phClr">
              <a:lumMod val="60000"/>
              <a:lumOff val="40000"/>
            </a:schemeClr>
          </a:gs>
          <a:gs pos="0">
            <a:schemeClr val="phClr"/>
          </a:gs>
          <a:gs pos="100000">
            <a:schemeClr val="phClr"/>
          </a:gs>
        </a:gsLst>
        <a:lin ang="5400000" scaled="0"/>
      </a:gra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>
            <a:alpha val="70000"/>
          </a:schemeClr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25400" cap="sq" cmpd="sng" algn="ctr">
        <a:solidFill>
          <a:schemeClr val="tx1">
            <a:lumMod val="65000"/>
            <a:lumOff val="3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 spc="20" baseline="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50000"/>
        <a:lumOff val="50000"/>
      </a:schemeClr>
    </cs:fontRef>
    <cs:defRPr sz="1862" b="1" i="0" kern="1200" spc="2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587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 spc="20" baseline="0"/>
  </cs:valueAxis>
  <cs:wall>
    <cs:lnRef idx="0"/>
    <cs:fillRef idx="0"/>
    <cs:effectRef idx="0"/>
    <cs:fontRef idx="minor">
      <a:schemeClr val="dk1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65E053-240D-475B-80E6-3E1FF82D765C}" type="datetimeFigureOut">
              <a:rPr lang="ko-KR" altLang="en-US" smtClean="0"/>
              <a:t>2021-08-27</a:t>
            </a:fld>
            <a:endParaRPr lang="ko-KR" altLang="en-US"/>
          </a:p>
        </p:txBody>
      </p:sp>
      <p:sp>
        <p:nvSpPr>
          <p:cNvPr id="4" name="바닥글 개체 틀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CC6950-052A-4FEF-AE47-BF77534A1311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436442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함초롬돋움" panose="02030504000101010101" pitchFamily="18" charset="-127"/>
                <a:ea typeface="함초롬돋움" panose="02030504000101010101" pitchFamily="18" charset="-127"/>
              </a:defRPr>
            </a:lvl1pPr>
          </a:lstStyle>
          <a:p>
            <a:endParaRPr lang="zh-CN" altLang="en-US" dirty="0"/>
          </a:p>
        </p:txBody>
      </p:sp>
      <p:sp>
        <p:nvSpPr>
          <p:cNvPr id="3" name="Group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함초롬돋움" panose="02030504000101010101" pitchFamily="18" charset="-127"/>
                <a:ea typeface="함초롬돋움" panose="02030504000101010101" pitchFamily="18" charset="-127"/>
              </a:defRPr>
            </a:lvl1pPr>
          </a:lstStyle>
          <a:p>
            <a:fld id="{D9ABDA34-70A6-434F-B9D9-A94D0610FF03}" type="datetimeFigureOut">
              <a:rPr lang="zh-CN" altLang="en-US" smtClean="0"/>
              <a:pPr/>
              <a:t>2021/8/27</a:t>
            </a:fld>
            <a:endParaRPr lang="zh-CN" altLang="en-US" dirty="0"/>
          </a:p>
        </p:txBody>
      </p:sp>
      <p:sp>
        <p:nvSpPr>
          <p:cNvPr id="4" name="Group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 dirty="0"/>
          </a:p>
        </p:txBody>
      </p:sp>
      <p:sp>
        <p:nvSpPr>
          <p:cNvPr id="6" name="页脚an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함초롬돋움" panose="02030504000101010101" pitchFamily="18" charset="-127"/>
                <a:ea typeface="함초롬돋움" panose="02030504000101010101" pitchFamily="18" charset="-127"/>
              </a:defRPr>
            </a:lvl1pPr>
          </a:lstStyle>
          <a:p>
            <a:endParaRPr lang="zh-CN" altLang="en-US" dirty="0"/>
          </a:p>
        </p:txBody>
      </p:sp>
      <p:sp>
        <p:nvSpPr>
          <p:cNvPr id="7" name="Group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함초롬돋움" panose="02030504000101010101" pitchFamily="18" charset="-127"/>
                <a:ea typeface="함초롬돋움" panose="02030504000101010101" pitchFamily="18" charset="-127"/>
              </a:defRPr>
            </a:lvl1pPr>
          </a:lstStyle>
          <a:p>
            <a:fld id="{3AF1EA44-E510-4469-844E-DC5C0528C40E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44309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함초롬돋움" panose="02030504000101010101" pitchFamily="18" charset="-127"/>
        <a:ea typeface="함초롬돋움" panose="02030504000101010101" pitchFamily="18" charset="-127"/>
        <a:cs typeface="Arial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/>
        <a:ea typeface="Arial"/>
        <a:cs typeface="Arial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/>
        <a:ea typeface="Arial"/>
        <a:cs typeface="Arial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/>
        <a:ea typeface="Arial"/>
        <a:cs typeface="Arial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/>
        <a:ea typeface="Arial"/>
        <a:cs typeface="Arial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Arial"/>
        <a:ea typeface="Arial"/>
        <a:cs typeface="Arial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Arial"/>
        <a:ea typeface="Arial"/>
        <a:cs typeface="Arial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Arial"/>
        <a:ea typeface="Arial"/>
        <a:cs typeface="Arial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Arial"/>
        <a:ea typeface="Arial"/>
        <a:cs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인사드리겠습니다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안녕하세요 저는 서우정보기술 대표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박경호입니다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A8B2A2-314B-5C48-8D94-BCA5F3B2C75B}" type="slidenum">
              <a:rPr kumimoji="1" lang="zh-CN" altLang="en-US" smtClean="0"/>
              <a:t>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8270429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985A49-6737-40AE-BB74-01784C917C06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578101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지금부터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한국승강기안전공단과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기술협약과 지원을 통하여 개발된 위클린 제품을 소개하여 드리도록 하겠습니다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당사에서 개발한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위클린은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에스컬레이터 핸드레일 표면을 세척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청소를 통해 각종 이물질을 제거하며 표면의 세균까지도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99.99%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제거하는 핸드레일 청소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살균 제품입니다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pPr/>
              <a:t>3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0223026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먼저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소개영상을 보여드리도록 하겠습니다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(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영상 플레이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)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013274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본 기능인 살균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청소 기능 이외에도 모니터를 통한 시각적 알림으로 각종 캠페인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안내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홍보등의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내용을 시청각으로 전달하기 때문에 에스컬레이터 이용자들이 자발적으로 손잡이를 잡을 수 있는 에스컬레이터 안전 문화를 만들어가고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설치 후 유지관리에도 효율적인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IoT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기술을 통해 제품의 전원관리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상태관리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제품설정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고장유무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컨텐츠 관리를 원격으로 조정할 수 있기 때문에 신속한 유지보수를 진행 할 수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또한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32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데시벨 이하의 저소음으로 주변에 소음발생이 없으며 제품 하단의 레일형식의 제품 고정 브라켓을 통해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10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초 이내에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탈착과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부착이 가능하게 설계되었습니다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긴급 상황 발생 시 손쉽게 누구나 제품을 탈거하고 부착할 수 있는 구조 설계되어 있어 에스컬레이터의 자체 유지보수를 하는데 있어 위클린 제품으로 인한 방해 요소가 없습니다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404418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가장 중요한 것은 살균과 청소 기능입니다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빠르게 지나가는 핸드레일의 표면의 전염균을 즉각적으로 사멸하기 위해서는 절대적으로 살균력에 대한 기술력이 있어야 합니다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만약 핸드레일 표면에 요즘 유행하는 코로나균을 비롯한 전염균이 형성되었을 경우 즉시 바이러스를 제거해야 전염병 확산방지의 의미가 있기 때문입니다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494925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위클린은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단계 살균으로 진행되며</a:t>
            </a:r>
          </a:p>
          <a:p>
            <a:pPr fontAlgn="base" latinLnBrk="1"/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1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단계는 친환경 과산화수소계열의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살균액상이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첫 번째 스폰지 롤러에 도포되어 핸드레일 표면을 살균하고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개의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극세사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롤러는 정방향과 역방향으로 회전하며 살균액과 핸드레일 표면의 이물질을 제거하는 기능을 갖춘 롤러부가 구성되어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단계는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200W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급의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UV LED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가 조사되어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UV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파장의 직접적인 살균이 아닌 과산화수소와 자외선의 광화학 원리를 이용하여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라디컬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입자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수십억개가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생성이 되며 핸드레일을 휘감으며 틈새와 핸드레일 안쪽 부분까지 완벽한 살균을 이뤄낼 수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본 살균방식은 가장 강력한 효과를 발휘하면서 인체에는 무해한 친환경적인 천연물질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살균방식입니다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살균력은 한국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유럽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일본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싱가폴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홍콩등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국내외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50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회 이상의 설치 전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후 테스트를 통해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5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분내에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99.99%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바이러스가 제거가 되는 것을 인정받은 전세계에서 유일하게 검증된 제품입니다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en-US" altLang="zh-CN" dirty="0"/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까다로운 국제 인증기관인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인터텍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TUV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의 인증서는 물론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한국승강기안전공단의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안전성평가를 통해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매우안전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기준을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승인받고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공동 특허등록과 기술개발사업으로 국제안전기준에 부합하는 제품을 완성하게 되었습니다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에스컬레이터 핸드레일 표면을 살균하고 이물질을 제거하는 기능을 갖췄으며 승강기 안전기준을 충족하는 제품이라고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자신있게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말씀드릴 수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그림을 보시는 것과 같이 이물질을 제거하는 청소기능에서도 설치 전과 설치 후 의 표면상태를 확인하실 수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설치되는 모든 건물과 장소에서 청소로 인한 민원이 감소하고 건물미화 업무 시간을 줄여주어 관리의 편리성을 제공하여 그 효과를 인정받고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59699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대한민국에서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100%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개발 생산하는 제품으로 기술혁신성과 우수성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안정성을 인정 받은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위클린은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국내의 병원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지하철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백화점등 수 많은 곳에 설치되고 있으며 해외 시장에서 지속적인 러브콜을 받고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37054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한국승강기안전공단의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지원으로 한층 더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업그레이된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기술혁신을 이루어 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Dc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전원을 시공하는 전기타입과 에스컬레이터 핸드레일의 운동에너지를 이용한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25W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급의 자가발전 타입의 개발을 통해 쉽게 따라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올수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없는 제품으로 변화되었습니다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11542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기존의 문제점을 파악하여 단점을 보완하고 제품 설치 후 손이나 옷자락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끼임방지를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개선하였으며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혹시 발생할 수 있는 화재의 위험에 있어 모든 부품의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난연재질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설계와 보호회로 변경 그리고 케이블 보호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덕트등의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특허등록을 통해 기술을 보호하였습니다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또한 기존의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15W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발전기를 개선하여 모든 부품에 전원공급이 가능한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25W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급의 성능으로 자가발전기를 개발 완료하였습니다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자가발전의 기능개선으로 인해 모니터를 포함한 모터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밸브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센서 등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모든 부품들에게 안정적으로 전원공급이 가능하고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UV LED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의 기존 출력량을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6mW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에서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200mW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까지 높일 수 있게 되어 고도산화공정의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라디컬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입자가 증가됨으로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순간살균력을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업그레이드 하게 되었습니다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개발이 완료된 새로운 위클린 제품의 순간 살균력은 전 세계 최고 수준으로 어디에 설치되어도 인정받는 제품입니다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727944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위클린은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행정안전부의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2020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년 개정된 에스컬레이터 살균기의 대체기준표에 충족하는 제품으로 인정되었으며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한국승강기안전공단의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안전성 평가에서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매우안전으로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개발성과를 보여드렸습니다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기술성과 안정성 높인 위클린 제품은 기술개발 이후 서울지하철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대전지하철 등의 공공기관에서 점차적인 도입을 진행하고 있으며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백화점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쇼핑몰과 같은 사기업에서도 제품의 우수성을 인정받아 구매가 점차적으로 증가하고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더불어 기술개발 완료된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위클린은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2021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년 조달청의 혁신제품으로 선정되어 조달혁신장터에 등록하게 되는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차적인 성과를 만들어 가고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798581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현재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위클린은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한국승강기안전공단과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공동 특허 등록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1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건 외 기술특허 등록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4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개를 보유하고 있으며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PCT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국제 출원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건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미국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일본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중국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유럽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러시아 출원을 완료하였습니다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또한 제품 판매를 위해 국가별 각종 인증취득은 물론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난연인증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충격보호인증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안전기준적합확인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인증등의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인증 및 허가를 획득해 나아가고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91947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목표 시장은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---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페이지 읽음</a:t>
            </a:r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pPr/>
              <a:t>15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5769641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에스컬레이터 및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무빙워크에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부착되는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시장은 에스컬레이터 시장과 동일합니다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국내에는 약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37,000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대가 설치 운영되고 있으며 금액으로는 약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천억의 시장이 형성되어 있으며 세계시장은 약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12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조 규모로 시장을 바라보고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기존 시장과 더불어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신규제작되어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설치되는 에스컬레이터의 증가율은 약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7%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로 조사되고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pPr/>
              <a:t>16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488578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본 시장을 목표로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위클린은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국내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40%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설치 목표와 세계시장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20%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의 달성 목표를 가지고 노력하고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빠른 시장진입과 기술력을 바탕으로 유사제품이 따라올 수 없는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선두기업으로서의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자리매김을 할 수 있도록 노력하고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이미 많은 국가의 공항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지하철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철도에서 위클린 제품으로 선정이 되어 시범설치를 진행하였으며 예산 반영을 통해 위클린 도입을 준비하고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268532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한국승강기안전공단과의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기술개발사업의 큰 성과 중 하나는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매우안전의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안정성평가를 통해 세계시장에서 가장 먼저 대체기준표가 만들어 졌으며 </a:t>
            </a:r>
            <a:endParaRPr lang="en-US" altLang="ko-KR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이를 통해 많은 국가에서 대한민국의 사례를 본보기로 각종 허가와 기준을 마련하고 있다는 것입니다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그래서 당사의 모든 임직원은 세계에서 유일한 제품이며 그 제품이 한국에서 개발되고 판매가 되고 있다는 것에 대한 사명감을 갖고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현재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55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개국 수출과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225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개사의 대리점에서 위클린 제품을 판매하기 위해 마케팅을 진행하고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189583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위클린은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꼭 현 시대에 필요한 제품으로 에스컬레이터의 필수 제품으로 인식되어 가고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이전에는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위클린이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없었기 때문에 핸드레일의 청결에 대하여 중요하게 생각되지 않았고 핸드레일이 더러워도 청결하지 못해도 세균이 있어도 어쩔 수 없이 걸레로 닦아야만 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32171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최근 발병한 코로나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19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가 있고 이전에도 수많은 전염병들이 우리에게 다가와 전 세계인들을 공포에 떨게 하고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이러한 위협적인 바이러스는 철저한 예방만이 확산을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저감시킬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수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위클린은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공공시설물인 에스컬레이터 핸드레일 표면은 책임지고 즉각적인 살균을 통해 전염병의 확산을 예방 할 수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안전상 문제가 없으며 확실한 살균능력으로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인체무해한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살균방식을 통해 많은 사용자들이 안심하고 이용할 수 있는 환경을 만들어 가고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808524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이렇듯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위클린을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통해 청결한 환경을 만들어 가고 많은 사람들이 안심하고 핸드레일을 자발적으로 이용함으로 안전한 에스컬레이터 사용 문화를 만들어 가고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많은 캠페인과 손잡이를 잡고 이용하라는 방송이 있지만 가장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중요한것은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자발적인 손잡이를 잡는 환경을 만들어 가는 것입니다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 설치 후 강남고속터미널과 백화점의 이용객을 조사한 결과 핸드레일을 잡는 사용자가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200%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이상 증가되는 효과를 보았습니다</a:t>
            </a:r>
          </a:p>
          <a:p>
            <a:endParaRPr lang="en-US" altLang="zh-CN" dirty="0"/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364081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효과는 전염병을 완전하게 사멸하고 청결한 환경을 통해 자발적으로 손잡이를 잡게 함으로서 안전사고 예방을 할 수 있는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2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가지의 장점을 갖고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31696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코로나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19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로 전 세계가 방역체계를 만들어 가고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위클린을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통해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K-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방역의 제품 중 하나로서 대한민국의 위생선진화를 널리 알리고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한 예로 싱가폴에서는 정부에서 방역물품으로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위클린이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지정이 되었으며 위클린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구매시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80%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의 정부지원금을 지원해 주고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이미 많은 공항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지하철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병원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,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쇼핑센터등에서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그 효과가 입증되고 있으며 제품의 성능을 우수하게 평가 받고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161185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승강기 시설을 운영함에 있어 사회적 안전망 구축을 통해 다중 이용시설의 생활 밀착형 방역 제품으로 나아가 사회적 경제적 손실을 절감 하고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안정망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구축을 통해 사회적 분위기와 사용문화를 바꾸고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크게는 방역 시스템 수출기반을 마련하고 대한민국의 위생선진국 기반을 마련하고 있습니다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25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80616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fontAlgn="base" latinLnBrk="1"/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한국승강기안전공단의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도움으로 기술개발을 완료하였고 위클린 제품의 완성도를 높였습니다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pPr fontAlgn="base" latinLnBrk="1"/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도움을 주신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한국승강기안전공단의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</a:t>
            </a:r>
            <a:r>
              <a:rPr lang="ko-KR" altLang="en-US" sz="1200" kern="1200" dirty="0" err="1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모든분들게</a:t>
            </a:r>
            <a:r>
              <a:rPr lang="ko-KR" altLang="en-US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 감사인사를 전해드리며 앞으로 끊임없는 기술 연구개발을 통해 안전하고 좋은 제품을 만들어 가겠습니다</a:t>
            </a:r>
            <a:r>
              <a:rPr lang="en-US" altLang="ko-KR" sz="1200" kern="1200" dirty="0">
                <a:solidFill>
                  <a:schemeClr val="tx1"/>
                </a:solidFill>
                <a:effectLst/>
                <a:latin typeface="함초롬돋움" panose="02030504000101010101" pitchFamily="18" charset="-127"/>
                <a:ea typeface="함초롬돋움" panose="02030504000101010101" pitchFamily="18" charset="-127"/>
                <a:cs typeface="Arial"/>
              </a:rPr>
              <a:t>.</a:t>
            </a:r>
            <a:endParaRPr lang="ko-KR" altLang="en-US" sz="1200" kern="1200" dirty="0">
              <a:solidFill>
                <a:schemeClr val="tx1"/>
              </a:solidFill>
              <a:effectLst/>
              <a:latin typeface="함초롬돋움" panose="02030504000101010101" pitchFamily="18" charset="-127"/>
              <a:ea typeface="함초롬돋움" panose="02030504000101010101" pitchFamily="18" charset="-127"/>
              <a:cs typeface="Arial"/>
            </a:endParaRPr>
          </a:p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1EA44-E510-4469-844E-DC5C0528C40E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169146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oup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Group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Group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A8B2A2-314B-5C48-8D94-BCA5F3B2C75B}" type="slidenum">
              <a:rPr kumimoji="1" lang="zh-CN" altLang="en-US" smtClean="0"/>
              <a:t>27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814654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0"/>
    </mc:Choice>
    <mc:Fallback xmlns="">
      <p:transition spd="slow" advTm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0"/>
    </mc:Choice>
    <mc:Fallback xmlns="">
      <p:transition spd="slow" advTm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000">
        <p:random/>
      </p:transition>
    </mc:Choice>
    <mc:Fallback xmlns="">
      <p:transition spd="slow" advTm="1000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200025" y="219075"/>
            <a:ext cx="11791950" cy="6419850"/>
          </a:xfrm>
          <a:prstGeom prst="rect">
            <a:avLst/>
          </a:prstGeom>
        </p:spPr>
        <p:txBody>
          <a:bodyPr/>
          <a:lstStyle>
            <a:lvl1pPr>
              <a:defRPr>
                <a:latin typeface="함초롬돋움" panose="02030504000101010101" pitchFamily="18" charset="-127"/>
              </a:defRPr>
            </a:lvl1pPr>
          </a:lstStyle>
          <a:p>
            <a:endParaRPr lang="id-ID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0">
        <p:fade/>
      </p:transition>
    </mc:Choice>
    <mc:Fallback xmlns="">
      <p:transition spd="med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53" r:id="rId3"/>
    <p:sldLayoutId id="2147483654" r:id="rId4"/>
  </p:sldLayoutIdLst>
  <mc:AlternateContent xmlns:mc="http://schemas.openxmlformats.org/markup-compatibility/2006" xmlns:p14="http://schemas.microsoft.com/office/powerpoint/2010/main">
    <mc:Choice Requires="p14">
      <p:transition spd="slow" p14:dur="2000" advTm="0"/>
    </mc:Choice>
    <mc:Fallback xmlns="">
      <p:transition spd="slow" advTm="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/>
          <a:ea typeface="Arial"/>
          <a:cs typeface="Ari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/>
          <a:ea typeface="Arial"/>
          <a:cs typeface="Ari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/>
          <a:ea typeface="Arial"/>
          <a:cs typeface="Ari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/>
          <a:ea typeface="Arial"/>
          <a:cs typeface="Ari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/>
          <a:ea typeface="Arial"/>
          <a:cs typeface="Ari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/>
          <a:ea typeface="Arial"/>
          <a:cs typeface="Ari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/>
          <a:ea typeface="Arial"/>
          <a:cs typeface="Arial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/>
          <a:ea typeface="Arial"/>
          <a:cs typeface="Arial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/>
          <a:ea typeface="Arial"/>
          <a:cs typeface="Arial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/>
          <a:ea typeface="Arial"/>
          <a:cs typeface="Arial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Arial"/>
          <a:ea typeface="Arial"/>
          <a:cs typeface="Arial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Arial"/>
          <a:ea typeface="Arial"/>
          <a:cs typeface="Arial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Arial"/>
          <a:ea typeface="Arial"/>
          <a:cs typeface="Arial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Arial"/>
          <a:ea typeface="Arial"/>
          <a:cs typeface="Arial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Arial"/>
          <a:ea typeface="Arial"/>
          <a:cs typeface="Arial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Arial"/>
          <a:ea typeface="Arial"/>
          <a:cs typeface="Arial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Arial"/>
          <a:ea typeface="Arial"/>
          <a:cs typeface="Arial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Arial"/>
          <a:ea typeface="Arial"/>
          <a:cs typeface="Arial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Arial"/>
          <a:ea typeface="Arial"/>
          <a:cs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.xml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jp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2.xml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oup 9" descr="83025aafa40f4bfbd058164a094f78f0f7361827"/>
          <p:cNvPicPr>
            <a:picLocks noChangeAspect="1"/>
          </p:cNvPicPr>
          <p:nvPr/>
        </p:nvPicPr>
        <p:blipFill>
          <a:blip r:embed="rId4">
            <a:lum bright="6000"/>
          </a:blip>
          <a:srcRect b="7361"/>
          <a:stretch>
            <a:fillRect/>
          </a:stretch>
        </p:blipFill>
        <p:spPr>
          <a:xfrm>
            <a:off x="0" y="-12065"/>
            <a:ext cx="12192000" cy="69189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-11907"/>
            <a:ext cx="12192000" cy="6918801"/>
          </a:xfrm>
          <a:prstGeom prst="rect">
            <a:avLst/>
          </a:prstGeom>
          <a:gradFill flip="none" rotWithShape="1">
            <a:gsLst>
              <a:gs pos="1000">
                <a:schemeClr val="tx1">
                  <a:lumMod val="85000"/>
                  <a:lumOff val="15000"/>
                  <a:alpha val="17000"/>
                </a:schemeClr>
              </a:gs>
              <a:gs pos="100000">
                <a:schemeClr val="tx1">
                  <a:lumMod val="95000"/>
                  <a:lumOff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entury Gothic" panose="020B0502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 rot="2700000">
            <a:off x="4248348" y="-1847653"/>
            <a:ext cx="3695307" cy="3695307"/>
          </a:xfrm>
          <a:prstGeom prst="rect">
            <a:avLst/>
          </a:prstGeom>
          <a:noFill/>
          <a:ln w="101600">
            <a:solidFill>
              <a:srgbClr val="00D5F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entury Gothic" panose="020B0502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970143" y="400020"/>
            <a:ext cx="22669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Century Gothic" panose="020B0502020202020204" pitchFamily="34" charset="0"/>
                <a:ea typeface="Arial" charset="0"/>
                <a:cs typeface="Arial" panose="020B0604020202020204" pitchFamily="34" charset="0"/>
              </a:rPr>
              <a:t>www.weclean.kr</a:t>
            </a:r>
          </a:p>
        </p:txBody>
      </p:sp>
      <p:cxnSp>
        <p:nvCxnSpPr>
          <p:cNvPr id="9" name="Straight Connector 8"/>
          <p:cNvCxnSpPr>
            <a:cxnSpLocks/>
          </p:cNvCxnSpPr>
          <p:nvPr/>
        </p:nvCxnSpPr>
        <p:spPr>
          <a:xfrm>
            <a:off x="5082208" y="758047"/>
            <a:ext cx="2078702" cy="0"/>
          </a:xfrm>
          <a:prstGeom prst="line">
            <a:avLst/>
          </a:prstGeom>
          <a:ln>
            <a:solidFill>
              <a:srgbClr val="0BD0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Group 48"/>
          <p:cNvSpPr txBox="1"/>
          <p:nvPr>
            <p:custDataLst>
              <p:tags r:id="rId1"/>
            </p:custDataLst>
          </p:nvPr>
        </p:nvSpPr>
        <p:spPr>
          <a:xfrm>
            <a:off x="1652620" y="2708768"/>
            <a:ext cx="8848458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ko-KR" altLang="en-US" sz="6000" b="1" dirty="0">
                <a:solidFill>
                  <a:srgbClr val="01E1FF"/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위클린 제품 소개서</a:t>
            </a:r>
            <a:endParaRPr lang="en-US" altLang="zh-CN" sz="6000" b="1" dirty="0">
              <a:solidFill>
                <a:srgbClr val="01E1FF"/>
              </a:solidFill>
              <a:latin typeface="Century Gothic" panose="020B0502020202020204" pitchFamily="34" charset="0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52" name="Group 51"/>
          <p:cNvSpPr txBox="1"/>
          <p:nvPr/>
        </p:nvSpPr>
        <p:spPr>
          <a:xfrm>
            <a:off x="1402657" y="6343784"/>
            <a:ext cx="9348385" cy="553966"/>
          </a:xfrm>
          <a:prstGeom prst="rect">
            <a:avLst/>
          </a:prstGeom>
          <a:noFill/>
        </p:spPr>
        <p:txBody>
          <a:bodyPr wrap="square" lIns="121889" tIns="60944" rIns="121889" bIns="60944" rtlCol="0">
            <a:spAutoFit/>
          </a:bodyPr>
          <a:lstStyle>
            <a:defPPr>
              <a:defRPr lang="zh-CN"/>
            </a:defPPr>
            <a:lvl1pPr algn="ctr">
              <a:defRPr sz="11500" b="1">
                <a:gradFill>
                  <a:gsLst>
                    <a:gs pos="0">
                      <a:srgbClr val="00B0F0"/>
                    </a:gs>
                    <a:gs pos="100000">
                      <a:schemeClr val="tx2">
                        <a:lumMod val="50000"/>
                      </a:schemeClr>
                    </a:gs>
                  </a:gsLst>
                  <a:lin ang="2400000" scaled="0"/>
                </a:gradFill>
                <a:effectLst>
                  <a:outerShdw blurRad="317500" dist="165100" dir="2700000" algn="tl" rotWithShape="0">
                    <a:prstClr val="black">
                      <a:alpha val="60000"/>
                    </a:prstClr>
                  </a:outerShdw>
                </a:effectLst>
                <a:latin typeface="Yuanti SC" charset="-122"/>
                <a:ea typeface="Yuanti SC" charset="-122"/>
                <a:cs typeface="Yuanti SC" charset="-122"/>
              </a:defRPr>
            </a:lvl1pPr>
          </a:lstStyle>
          <a:p>
            <a:r>
              <a:rPr lang="ko-KR" altLang="en-US" sz="2800" dirty="0">
                <a:solidFill>
                  <a:schemeClr val="bg1"/>
                </a:solidFill>
                <a:effectLst>
                  <a:outerShdw sx="1000" sy="1000" algn="tl" rotWithShape="0">
                    <a:prstClr val="black"/>
                  </a:outerShdw>
                </a:effectLst>
                <a:latin typeface="Century Gothic" panose="020B0502020202020204" pitchFamily="34" charset="0"/>
                <a:ea typeface="Arial" panose="020B0503020204020204" pitchFamily="34" charset="-122"/>
                <a:cs typeface="함초롬돋움" panose="02030504000101010101" pitchFamily="18" charset="-127"/>
              </a:rPr>
              <a:t>주식회사 서우정보기술</a:t>
            </a:r>
            <a:endParaRPr lang="en-US" altLang="zh-CN" sz="2800" dirty="0">
              <a:solidFill>
                <a:schemeClr val="bg1"/>
              </a:solidFill>
              <a:effectLst>
                <a:outerShdw sx="1000" sy="1000" algn="tl" rotWithShape="0">
                  <a:prstClr val="black"/>
                </a:outerShdw>
              </a:effectLst>
              <a:latin typeface="Century Gothic" panose="020B0502020202020204" pitchFamily="34" charset="0"/>
              <a:ea typeface="Arial" panose="020B0503020204020204" pitchFamily="34" charset="-122"/>
              <a:cs typeface="함초롬돋움" panose="02030504000101010101" pitchFamily="18" charset="-127"/>
            </a:endParaRPr>
          </a:p>
        </p:txBody>
      </p:sp>
      <p:sp>
        <p:nvSpPr>
          <p:cNvPr id="53" name="Group 52"/>
          <p:cNvSpPr txBox="1"/>
          <p:nvPr/>
        </p:nvSpPr>
        <p:spPr>
          <a:xfrm>
            <a:off x="3505915" y="5240557"/>
            <a:ext cx="5141868" cy="378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1865" dirty="0">
                <a:solidFill>
                  <a:schemeClr val="bg1"/>
                </a:solidFill>
                <a:latin typeface="Century Gothic" panose="020B0502020202020204" pitchFamily="34" charset="0"/>
                <a:ea typeface="Arial" panose="020B0503020204020204" pitchFamily="34" charset="-122"/>
                <a:cs typeface="함초롬돋움" panose="02030504000101010101" pitchFamily="18" charset="-127"/>
              </a:rPr>
              <a:t>2021.08.</a:t>
            </a:r>
            <a:endParaRPr kumimoji="1" lang="zh-CN" altLang="en-US" sz="1865" dirty="0">
              <a:solidFill>
                <a:schemeClr val="bg1"/>
              </a:solidFill>
              <a:latin typeface="Century Gothic" panose="020B0502020202020204" pitchFamily="34" charset="0"/>
              <a:ea typeface="Arial" panose="020B0503020204020204" pitchFamily="34" charset="-122"/>
              <a:cs typeface="함초롬돋움" panose="02030504000101010101" pitchFamily="18" charset="-127"/>
            </a:endParaRPr>
          </a:p>
        </p:txBody>
      </p:sp>
      <p:sp>
        <p:nvSpPr>
          <p:cNvPr id="14" name="Group 13"/>
          <p:cNvSpPr txBox="1"/>
          <p:nvPr/>
        </p:nvSpPr>
        <p:spPr>
          <a:xfrm>
            <a:off x="2906453" y="3785957"/>
            <a:ext cx="6340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b="1" dirty="0">
                <a:solidFill>
                  <a:srgbClr val="01E1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Arial" panose="020B0503020204020204" pitchFamily="34" charset="-122"/>
                <a:cs typeface="함초롬돋움" panose="02030504000101010101" pitchFamily="18" charset="-127"/>
              </a:rPr>
              <a:t>에스컬레이터 핸드레일 살균 청소기 위클린</a:t>
            </a:r>
            <a:r>
              <a:rPr kumimoji="1" lang="en-US" altLang="ko-KR" b="1" dirty="0">
                <a:solidFill>
                  <a:srgbClr val="01E1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Arial" panose="020B0503020204020204" pitchFamily="34" charset="-122"/>
                <a:cs typeface="함초롬돋움" panose="02030504000101010101" pitchFamily="18" charset="-127"/>
              </a:rPr>
              <a:t>(WECLEAN)</a:t>
            </a:r>
            <a:endParaRPr kumimoji="1" lang="en-US" altLang="zh-CN" b="1" dirty="0">
              <a:solidFill>
                <a:srgbClr val="01E1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Arial" panose="020B0503020204020204" pitchFamily="34" charset="-122"/>
              <a:cs typeface="함초롬돋움" panose="02030504000101010101" pitchFamily="18" charset="-127"/>
            </a:endParaRPr>
          </a:p>
        </p:txBody>
      </p:sp>
      <p:pic>
        <p:nvPicPr>
          <p:cNvPr id="13" name="그림 12">
            <a:extLst>
              <a:ext uri="{FF2B5EF4-FFF2-40B4-BE49-F238E27FC236}">
                <a16:creationId xmlns:a16="http://schemas.microsoft.com/office/drawing/2014/main" id="{FBB3A987-1FB9-4A77-B6D2-C63DA64173B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0188804" y="210932"/>
            <a:ext cx="1820820" cy="54711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oupani 1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13" b="6713"/>
          <a:stretch>
            <a:fillRect/>
          </a:stretch>
        </p:blipFill>
        <p:spPr/>
      </p:pic>
      <p:sp>
        <p:nvSpPr>
          <p:cNvPr id="10" name="Rectangle 9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00D5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latin typeface="Century Gothic" panose="020B0502020202020204" pitchFamily="34" charset="0"/>
              <a:ea typeface="Arial" panose="020B0503020204020204" pitchFamily="34" charset="-122"/>
              <a:sym typeface="Arial" panose="020B0503020204020204" pitchFamily="34" charset="-122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00025" y="219075"/>
            <a:ext cx="11791950" cy="6419850"/>
          </a:xfrm>
          <a:prstGeom prst="rect">
            <a:avLst/>
          </a:prstGeom>
          <a:solidFill>
            <a:schemeClr val="tx1">
              <a:lumMod val="85000"/>
              <a:lumOff val="15000"/>
              <a:alpha val="7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latin typeface="Century Gothic" panose="020B0502020202020204" pitchFamily="34" charset="0"/>
              <a:ea typeface="Arial" panose="020B0503020204020204" pitchFamily="34" charset="-122"/>
              <a:sym typeface="Arial" panose="020B0503020204020204" pitchFamily="34" charset="-122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096000" y="219075"/>
            <a:ext cx="5895975" cy="6419850"/>
          </a:xfrm>
          <a:prstGeom prst="rect">
            <a:avLst/>
          </a:prstGeom>
          <a:solidFill>
            <a:schemeClr val="tx1">
              <a:lumMod val="75000"/>
              <a:lumOff val="25000"/>
              <a:alpha val="4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latin typeface="Century Gothic" panose="020B0502020202020204" pitchFamily="34" charset="0"/>
              <a:ea typeface="Arial" panose="020B0503020204020204" pitchFamily="34" charset="-122"/>
              <a:sym typeface="Arial" panose="020B0503020204020204" pitchFamily="34" charset="-122"/>
            </a:endParaRPr>
          </a:p>
        </p:txBody>
      </p:sp>
      <p:sp>
        <p:nvSpPr>
          <p:cNvPr id="14" name="Rectangle: Rounded Corners 13"/>
          <p:cNvSpPr/>
          <p:nvPr/>
        </p:nvSpPr>
        <p:spPr>
          <a:xfrm>
            <a:off x="6171855" y="2310942"/>
            <a:ext cx="288000" cy="36000"/>
          </a:xfrm>
          <a:prstGeom prst="roundRect">
            <a:avLst>
              <a:gd name="adj" fmla="val 12320"/>
            </a:avLst>
          </a:prstGeom>
          <a:solidFill>
            <a:srgbClr val="00D5F2"/>
          </a:solidFill>
          <a:ln>
            <a:solidFill>
              <a:srgbClr val="00D5F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gradFill>
                <a:gsLst>
                  <a:gs pos="2000">
                    <a:schemeClr val="accent1"/>
                  </a:gs>
                  <a:gs pos="100000">
                    <a:schemeClr val="accent5"/>
                  </a:gs>
                </a:gsLst>
                <a:lin ang="0" scaled="0"/>
              </a:gradFill>
              <a:latin typeface="함초롱돋움"/>
              <a:ea typeface="Arial" panose="020B0503020204020204" pitchFamily="34" charset="-122"/>
              <a:sym typeface="Arial" panose="020B0503020204020204" pitchFamily="34" charset="-122"/>
            </a:endParaRPr>
          </a:p>
        </p:txBody>
      </p:sp>
      <p:sp>
        <p:nvSpPr>
          <p:cNvPr id="15" name="Text Placeholder 4"/>
          <p:cNvSpPr txBox="1"/>
          <p:nvPr/>
        </p:nvSpPr>
        <p:spPr>
          <a:xfrm>
            <a:off x="6659880" y="2695662"/>
            <a:ext cx="4503584" cy="162817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Arial"/>
                <a:ea typeface="Arial"/>
                <a:cs typeface="Arial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/>
                <a:ea typeface="Arial"/>
                <a:cs typeface="Arial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/>
                <a:ea typeface="Arial"/>
                <a:cs typeface="Arial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Arial"/>
                <a:cs typeface="Arial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Arial"/>
                <a:cs typeface="Arial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Arial"/>
                <a:cs typeface="Arial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Arial"/>
                <a:cs typeface="Arial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Arial"/>
                <a:cs typeface="Arial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indent="0" algn="just">
              <a:lnSpc>
                <a:spcPct val="114000"/>
              </a:lnSpc>
              <a:buNone/>
              <a:defRPr/>
            </a:pPr>
            <a:r>
              <a:rPr lang="ko-KR" altLang="en-US" sz="1400" dirty="0">
                <a:solidFill>
                  <a:schemeClr val="bg1">
                    <a:lumMod val="95000"/>
                  </a:schemeClr>
                </a:solidFill>
                <a:latin typeface="함초롱돋움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㈜ 서우정보기술은 수 많은 전염병이  인간에게 영향을 미치는 현 시대에 건강하고 행복한 사회를 만들기 위하여  기술개발과 연구개발에  혼신에 힘을 다하고 있으며  이를 바탕으로 에스컬레이터 살균장비 분야에서 최고의 제품을 만들어 나아가고 있습니다</a:t>
            </a:r>
            <a:r>
              <a:rPr lang="en-US" altLang="ko-KR" sz="1400" dirty="0">
                <a:solidFill>
                  <a:schemeClr val="bg1">
                    <a:lumMod val="95000"/>
                  </a:schemeClr>
                </a:solidFill>
                <a:latin typeface="함초롱돋움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659880" y="1925955"/>
            <a:ext cx="53327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>
                    <a:lumMod val="95000"/>
                  </a:schemeClr>
                </a:solidFill>
                <a:latin typeface="함초롱돋움"/>
                <a:ea typeface="Arial" panose="020B0503020204020204" pitchFamily="34" charset="-122"/>
                <a:cs typeface="함초롬돋움" panose="02030504000101010101" pitchFamily="18" charset="-127"/>
                <a:sym typeface="Arial" panose="020B0503020204020204" pitchFamily="34" charset="-122"/>
              </a:rPr>
              <a:t>CONTETNS</a:t>
            </a:r>
          </a:p>
        </p:txBody>
      </p:sp>
      <p:sp>
        <p:nvSpPr>
          <p:cNvPr id="17" name="TextBox 15"/>
          <p:cNvSpPr txBox="1"/>
          <p:nvPr/>
        </p:nvSpPr>
        <p:spPr>
          <a:xfrm>
            <a:off x="1014495" y="1835376"/>
            <a:ext cx="40792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>
                    <a:lumMod val="95000"/>
                  </a:schemeClr>
                </a:solidFill>
                <a:latin typeface="함초롱돋움"/>
                <a:ea typeface="Arial" panose="020B0503020204020204" pitchFamily="34" charset="-122"/>
                <a:cs typeface="함초롬돋움" panose="02030504000101010101" pitchFamily="18" charset="-127"/>
                <a:sym typeface="Arial" panose="020B0503020204020204" pitchFamily="34" charset="-122"/>
              </a:rPr>
              <a:t>01.</a:t>
            </a:r>
            <a:r>
              <a:rPr lang="en-US" altLang="zh-CN" sz="3200" b="1" dirty="0">
                <a:solidFill>
                  <a:schemeClr val="bg1">
                    <a:lumMod val="95000"/>
                  </a:schemeClr>
                </a:solidFill>
                <a:latin typeface="함초롱돋움"/>
                <a:ea typeface="Arial" panose="020B0503020204020204" pitchFamily="34" charset="-122"/>
                <a:cs typeface="함초롬돋움" panose="02030504000101010101" pitchFamily="18" charset="-127"/>
                <a:sym typeface="Arial" panose="020B0503020204020204" pitchFamily="34" charset="-122"/>
              </a:rPr>
              <a:t> </a:t>
            </a:r>
            <a:r>
              <a:rPr lang="ko-KR" altLang="en-US" sz="3200" dirty="0">
                <a:solidFill>
                  <a:schemeClr val="bg1">
                    <a:lumMod val="95000"/>
                  </a:schemeClr>
                </a:solidFill>
                <a:latin typeface="함초롱돋움"/>
                <a:ea typeface="Arial" panose="020B0503020204020204" pitchFamily="34" charset="-122"/>
                <a:cs typeface="함초롬돋움" panose="02030504000101010101" pitchFamily="18" charset="-127"/>
                <a:sym typeface="Arial" panose="020B0503020204020204" pitchFamily="34" charset="-122"/>
              </a:rPr>
              <a:t>위클린 소개</a:t>
            </a:r>
            <a:endParaRPr lang="id-ID" sz="3200" dirty="0">
              <a:solidFill>
                <a:schemeClr val="bg1">
                  <a:lumMod val="95000"/>
                </a:schemeClr>
              </a:solidFill>
              <a:latin typeface="함초롱돋움"/>
              <a:ea typeface="Arial" panose="020B0503020204020204" pitchFamily="34" charset="-122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  <p:sp>
        <p:nvSpPr>
          <p:cNvPr id="20" name="TextBox 15"/>
          <p:cNvSpPr txBox="1"/>
          <p:nvPr/>
        </p:nvSpPr>
        <p:spPr>
          <a:xfrm>
            <a:off x="1014494" y="2776792"/>
            <a:ext cx="45766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>
                    <a:lumMod val="95000"/>
                  </a:schemeClr>
                </a:solidFill>
                <a:latin typeface="함초롱돋움"/>
                <a:ea typeface="Arial" panose="020B0503020204020204" pitchFamily="34" charset="-122"/>
                <a:cs typeface="함초롬돋움" panose="02030504000101010101" pitchFamily="18" charset="-127"/>
                <a:sym typeface="Arial" panose="020B0503020204020204" pitchFamily="34" charset="-122"/>
              </a:rPr>
              <a:t>02.</a:t>
            </a:r>
            <a:r>
              <a:rPr lang="en-US" altLang="zh-CN" sz="3200" b="1" dirty="0">
                <a:solidFill>
                  <a:schemeClr val="bg1">
                    <a:lumMod val="95000"/>
                  </a:schemeClr>
                </a:solidFill>
                <a:latin typeface="함초롱돋움"/>
                <a:ea typeface="Arial" panose="020B0503020204020204" pitchFamily="34" charset="-122"/>
                <a:cs typeface="함초롬돋움" panose="02030504000101010101" pitchFamily="18" charset="-127"/>
                <a:sym typeface="Arial" panose="020B0503020204020204" pitchFamily="34" charset="-122"/>
              </a:rPr>
              <a:t> </a:t>
            </a:r>
            <a:r>
              <a:rPr lang="ko-KR" altLang="en-US" sz="3200" dirty="0">
                <a:solidFill>
                  <a:schemeClr val="bg1">
                    <a:lumMod val="95000"/>
                  </a:schemeClr>
                </a:solidFill>
                <a:latin typeface="함초롱돋움"/>
                <a:ea typeface="Arial" panose="020B0503020204020204" pitchFamily="34" charset="-122"/>
                <a:cs typeface="함초롬돋움" panose="02030504000101010101" pitchFamily="18" charset="-127"/>
                <a:sym typeface="Arial" panose="020B0503020204020204" pitchFamily="34" charset="-122"/>
              </a:rPr>
              <a:t>위클린 기술혁신성</a:t>
            </a:r>
            <a:endParaRPr lang="id-ID" sz="3200" dirty="0">
              <a:solidFill>
                <a:schemeClr val="bg1">
                  <a:lumMod val="95000"/>
                </a:schemeClr>
              </a:solidFill>
              <a:latin typeface="함초롱돋움"/>
              <a:ea typeface="Arial" panose="020B0503020204020204" pitchFamily="34" charset="-122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  <p:sp>
        <p:nvSpPr>
          <p:cNvPr id="21" name="TextBox 15"/>
          <p:cNvSpPr txBox="1"/>
          <p:nvPr/>
        </p:nvSpPr>
        <p:spPr>
          <a:xfrm>
            <a:off x="1014495" y="3691908"/>
            <a:ext cx="40792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>
                    <a:lumMod val="95000"/>
                  </a:schemeClr>
                </a:solidFill>
                <a:latin typeface="함초롱돋움"/>
                <a:ea typeface="Arial" panose="020B0503020204020204" pitchFamily="34" charset="-122"/>
                <a:cs typeface="함초롬돋움" panose="02030504000101010101" pitchFamily="18" charset="-127"/>
                <a:sym typeface="Arial" panose="020B0503020204020204" pitchFamily="34" charset="-122"/>
              </a:rPr>
              <a:t>03.</a:t>
            </a:r>
            <a:r>
              <a:rPr lang="en-US" altLang="zh-CN" sz="3200" b="1" dirty="0">
                <a:solidFill>
                  <a:schemeClr val="bg1">
                    <a:lumMod val="95000"/>
                  </a:schemeClr>
                </a:solidFill>
                <a:latin typeface="함초롱돋움"/>
                <a:ea typeface="Arial" panose="020B0503020204020204" pitchFamily="34" charset="-122"/>
                <a:cs typeface="함초롬돋움" panose="02030504000101010101" pitchFamily="18" charset="-127"/>
                <a:sym typeface="Arial" panose="020B0503020204020204" pitchFamily="34" charset="-122"/>
              </a:rPr>
              <a:t> </a:t>
            </a:r>
            <a:r>
              <a:rPr lang="ko-KR" altLang="en-US" sz="3200" dirty="0">
                <a:solidFill>
                  <a:schemeClr val="bg1">
                    <a:lumMod val="95000"/>
                  </a:schemeClr>
                </a:solidFill>
                <a:latin typeface="함초롱돋움"/>
                <a:ea typeface="Arial" panose="020B0503020204020204" pitchFamily="34" charset="-122"/>
                <a:cs typeface="함초롬돋움" panose="02030504000101010101" pitchFamily="18" charset="-127"/>
                <a:sym typeface="Arial" panose="020B0503020204020204" pitchFamily="34" charset="-122"/>
              </a:rPr>
              <a:t>위클린 시장성</a:t>
            </a:r>
            <a:endParaRPr lang="id-ID" sz="3200" dirty="0">
              <a:solidFill>
                <a:schemeClr val="bg1">
                  <a:lumMod val="95000"/>
                </a:schemeClr>
              </a:solidFill>
              <a:latin typeface="함초롱돋움"/>
              <a:ea typeface="Arial" panose="020B0503020204020204" pitchFamily="34" charset="-122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  <p:sp>
        <p:nvSpPr>
          <p:cNvPr id="22" name="TextBox 15"/>
          <p:cNvSpPr txBox="1"/>
          <p:nvPr/>
        </p:nvSpPr>
        <p:spPr>
          <a:xfrm>
            <a:off x="1014495" y="4649061"/>
            <a:ext cx="4922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>
                    <a:lumMod val="95000"/>
                  </a:schemeClr>
                </a:solidFill>
                <a:latin typeface="함초롱돋움"/>
                <a:ea typeface="Arial" panose="020B0503020204020204" pitchFamily="34" charset="-122"/>
                <a:cs typeface="함초롬돋움" panose="02030504000101010101" pitchFamily="18" charset="-127"/>
                <a:sym typeface="Arial" panose="020B0503020204020204" pitchFamily="34" charset="-122"/>
              </a:rPr>
              <a:t>04.</a:t>
            </a:r>
            <a:r>
              <a:rPr lang="en-US" altLang="zh-CN" sz="3200" b="1" dirty="0">
                <a:solidFill>
                  <a:schemeClr val="bg1">
                    <a:lumMod val="95000"/>
                  </a:schemeClr>
                </a:solidFill>
                <a:latin typeface="함초롱돋움"/>
                <a:ea typeface="Arial" panose="020B0503020204020204" pitchFamily="34" charset="-122"/>
                <a:cs typeface="함초롬돋움" panose="02030504000101010101" pitchFamily="18" charset="-127"/>
                <a:sym typeface="Arial" panose="020B0503020204020204" pitchFamily="34" charset="-122"/>
              </a:rPr>
              <a:t> </a:t>
            </a:r>
            <a:r>
              <a:rPr lang="ko-KR" altLang="en-US" sz="3200" dirty="0">
                <a:solidFill>
                  <a:schemeClr val="bg1">
                    <a:lumMod val="95000"/>
                  </a:schemeClr>
                </a:solidFill>
                <a:latin typeface="함초롱돋움"/>
                <a:ea typeface="Arial" panose="020B0503020204020204" pitchFamily="34" charset="-122"/>
                <a:cs typeface="함초롬돋움" panose="02030504000101010101" pitchFamily="18" charset="-127"/>
                <a:sym typeface="Arial" panose="020B0503020204020204" pitchFamily="34" charset="-122"/>
              </a:rPr>
              <a:t>위클린 사회적 필요성</a:t>
            </a:r>
            <a:endParaRPr lang="id-ID" sz="3200" dirty="0">
              <a:solidFill>
                <a:schemeClr val="bg1">
                  <a:lumMod val="95000"/>
                </a:schemeClr>
              </a:solidFill>
              <a:latin typeface="함초롱돋움"/>
              <a:ea typeface="Arial" panose="020B0503020204020204" pitchFamily="34" charset="-122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oup 2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-2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594"/>
            <a:ext cx="12193057" cy="6858594"/>
          </a:xfrm>
          <a:prstGeom prst="rect">
            <a:avLst/>
          </a:prstGeom>
        </p:spPr>
      </p:pic>
      <p:pic>
        <p:nvPicPr>
          <p:cNvPr id="4" name="Group 3"/>
          <p:cNvPicPr>
            <a:picLocks noChangeAspect="1"/>
          </p:cNvPicPr>
          <p:nvPr userDrawn="1"/>
        </p:nvPicPr>
        <p:blipFill rotWithShape="1">
          <a:blip r:embed="rId4"/>
          <a:srcRect l="28592" t="14633" r="28725" b="15022"/>
          <a:stretch>
            <a:fillRect/>
          </a:stretch>
        </p:blipFill>
        <p:spPr>
          <a:xfrm>
            <a:off x="1" y="0"/>
            <a:ext cx="12192000" cy="6874617"/>
          </a:xfrm>
          <a:prstGeom prst="rect">
            <a:avLst/>
          </a:prstGeom>
        </p:spPr>
      </p:pic>
      <p:sp>
        <p:nvSpPr>
          <p:cNvPr id="2" name="Rectangle 5"/>
          <p:cNvSpPr/>
          <p:nvPr/>
        </p:nvSpPr>
        <p:spPr>
          <a:xfrm>
            <a:off x="0" y="-12065"/>
            <a:ext cx="12192000" cy="6870065"/>
          </a:xfrm>
          <a:prstGeom prst="rect">
            <a:avLst/>
          </a:prstGeom>
          <a:gradFill flip="none" rotWithShape="1">
            <a:gsLst>
              <a:gs pos="1000">
                <a:schemeClr val="tx1">
                  <a:lumMod val="85000"/>
                  <a:lumOff val="15000"/>
                  <a:alpha val="17000"/>
                </a:schemeClr>
              </a:gs>
              <a:gs pos="100000">
                <a:schemeClr val="tx1">
                  <a:lumMod val="95000"/>
                  <a:lumOff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entury Gothic" panose="020B0502020202020204" pitchFamily="34" charset="0"/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3551404" y="2391736"/>
            <a:ext cx="1334921" cy="1334921"/>
            <a:chOff x="3371849" y="3094831"/>
            <a:chExt cx="1389063" cy="1389063"/>
          </a:xfrm>
        </p:grpSpPr>
        <p:sp>
          <p:nvSpPr>
            <p:cNvPr id="9" name="Group 8"/>
            <p:cNvSpPr/>
            <p:nvPr/>
          </p:nvSpPr>
          <p:spPr>
            <a:xfrm>
              <a:off x="3371849" y="3094831"/>
              <a:ext cx="1389063" cy="1389063"/>
            </a:xfrm>
            <a:prstGeom prst="ellipse">
              <a:avLst/>
            </a:prstGeom>
            <a:noFill/>
            <a:ln w="38100">
              <a:solidFill>
                <a:srgbClr val="00D5F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Century Gothic" panose="020B0502020202020204" pitchFamily="34" charset="0"/>
                <a:ea typeface="함초롬돋움" panose="02030504000101010101" pitchFamily="18" charset="-127"/>
              </a:endParaRPr>
            </a:p>
          </p:txBody>
        </p:sp>
        <p:sp>
          <p:nvSpPr>
            <p:cNvPr id="10" name="Group 9"/>
            <p:cNvSpPr txBox="1"/>
            <p:nvPr/>
          </p:nvSpPr>
          <p:spPr>
            <a:xfrm>
              <a:off x="3691337" y="3235364"/>
              <a:ext cx="680885" cy="115293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zh-CN" sz="6600" dirty="0">
                  <a:solidFill>
                    <a:srgbClr val="00D5F2"/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</a:rPr>
                <a:t>1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5099050" y="2408459"/>
            <a:ext cx="4903831" cy="1438615"/>
            <a:chOff x="5099050" y="2408459"/>
            <a:chExt cx="4903831" cy="1438615"/>
          </a:xfrm>
        </p:grpSpPr>
        <p:sp>
          <p:nvSpPr>
            <p:cNvPr id="11" name="Group 10"/>
            <p:cNvSpPr txBox="1"/>
            <p:nvPr/>
          </p:nvSpPr>
          <p:spPr>
            <a:xfrm>
              <a:off x="5099050" y="2408459"/>
              <a:ext cx="289242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dirty="0">
                  <a:solidFill>
                    <a:schemeClr val="bg1"/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</a:rPr>
                <a:t>PART ONE</a:t>
              </a:r>
              <a:endParaRPr lang="zh-CN" altLang="en-US" sz="3200" dirty="0">
                <a:solidFill>
                  <a:schemeClr val="bg1"/>
                </a:solidFill>
                <a:latin typeface="Century Gothic" panose="020B0502020202020204" pitchFamily="34" charset="0"/>
                <a:ea typeface="함초롬돋움" panose="02030504000101010101" pitchFamily="18" charset="-127"/>
              </a:endParaRPr>
            </a:p>
          </p:txBody>
        </p:sp>
        <p:grpSp>
          <p:nvGrpSpPr>
            <p:cNvPr id="13" name="Group 12"/>
            <p:cNvGrpSpPr/>
            <p:nvPr/>
          </p:nvGrpSpPr>
          <p:grpSpPr>
            <a:xfrm>
              <a:off x="5100262" y="2964424"/>
              <a:ext cx="4902619" cy="882650"/>
              <a:chOff x="5394094" y="1355206"/>
              <a:chExt cx="4902619" cy="882650"/>
            </a:xfrm>
          </p:grpSpPr>
          <p:sp>
            <p:nvSpPr>
              <p:cNvPr id="14" name="Group 13"/>
              <p:cNvSpPr txBox="1"/>
              <p:nvPr/>
            </p:nvSpPr>
            <p:spPr>
              <a:xfrm>
                <a:off x="5394094" y="1355206"/>
                <a:ext cx="329531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/>
              <a:p>
                <a:r>
                  <a:rPr lang="ko-KR" altLang="en-US" sz="2400" b="1" dirty="0">
                    <a:solidFill>
                      <a:schemeClr val="bg1"/>
                    </a:solidFill>
                    <a:latin typeface="Century Gothic" panose="020B0502020202020204" pitchFamily="34" charset="0"/>
                    <a:ea typeface="함초롬돋움" panose="02030504000101010101" pitchFamily="18" charset="-127"/>
                  </a:rPr>
                  <a:t>위클린 소개</a:t>
                </a:r>
                <a:endParaRPr lang="zh-CN" altLang="en-US" sz="2400" b="1" dirty="0">
                  <a:solidFill>
                    <a:schemeClr val="bg1"/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</a:endParaRPr>
              </a:p>
            </p:txBody>
          </p:sp>
          <p:sp>
            <p:nvSpPr>
              <p:cNvPr id="15" name="Group 14"/>
              <p:cNvSpPr txBox="1"/>
              <p:nvPr/>
            </p:nvSpPr>
            <p:spPr>
              <a:xfrm>
                <a:off x="5410721" y="1795106"/>
                <a:ext cx="4885992" cy="4427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ko-KR" altLang="en-US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세계최초 개발된 에스컬레이터 핸드레일 살균 청소기로 </a:t>
                </a:r>
                <a:r>
                  <a:rPr lang="en-US" altLang="ko-KR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2021</a:t>
                </a:r>
                <a:r>
                  <a:rPr lang="ko-KR" altLang="en-US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년 </a:t>
                </a:r>
                <a:r>
                  <a:rPr lang="en-US" altLang="ko-KR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55</a:t>
                </a:r>
                <a:r>
                  <a:rPr lang="ko-KR" altLang="en-US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개국에 수출을 진행하고 있습니다</a:t>
                </a:r>
                <a:r>
                  <a:rPr lang="en-US" altLang="ko-KR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.</a:t>
                </a:r>
                <a:endParaRPr lang="en-US" altLang="zh-CN" sz="10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98857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roup 21"/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22" name="Group 56"/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23" name="Group 57"/>
            <p:cNvSpPr txBox="1"/>
            <p:nvPr/>
          </p:nvSpPr>
          <p:spPr>
            <a:xfrm>
              <a:off x="5402407" y="1374256"/>
              <a:ext cx="3295317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 제품소개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40" name="Group 58"/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1.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 핵심 기능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pic>
        <p:nvPicPr>
          <p:cNvPr id="5" name="WE Clean Escalator Cleaning System Master2(편집, 인코딩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" y="921525"/>
            <a:ext cx="10267950" cy="5775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2632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roup 21"/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22" name="Group 56"/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23" name="Group 57"/>
            <p:cNvSpPr txBox="1"/>
            <p:nvPr/>
          </p:nvSpPr>
          <p:spPr>
            <a:xfrm>
              <a:off x="5402407" y="1374256"/>
              <a:ext cx="3295317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 제품소개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40" name="Group 58"/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1.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 핵심 기능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pic>
        <p:nvPicPr>
          <p:cNvPr id="2" name="그림 1">
            <a:extLst>
              <a:ext uri="{FF2B5EF4-FFF2-40B4-BE49-F238E27FC236}">
                <a16:creationId xmlns:a16="http://schemas.microsoft.com/office/drawing/2014/main" id="{377CD4EF-1EEA-46AD-B1AE-07A30F794D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074" y="2028825"/>
            <a:ext cx="2838450" cy="3105150"/>
          </a:xfrm>
          <a:prstGeom prst="rect">
            <a:avLst/>
          </a:prstGeom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44DB617E-F283-4683-B8ED-2061E539F4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3875" y="1419225"/>
            <a:ext cx="3219450" cy="4324350"/>
          </a:xfrm>
          <a:prstGeom prst="rect">
            <a:avLst/>
          </a:prstGeom>
        </p:spPr>
      </p:pic>
      <p:pic>
        <p:nvPicPr>
          <p:cNvPr id="4" name="그림 3">
            <a:extLst>
              <a:ext uri="{FF2B5EF4-FFF2-40B4-BE49-F238E27FC236}">
                <a16:creationId xmlns:a16="http://schemas.microsoft.com/office/drawing/2014/main" id="{38460E24-411D-410C-9FE0-C916C0EA98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7975" y="1419225"/>
            <a:ext cx="3219450" cy="46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752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3"/>
          <p:cNvSpPr/>
          <p:nvPr/>
        </p:nvSpPr>
        <p:spPr>
          <a:xfrm>
            <a:off x="5705027" y="1682899"/>
            <a:ext cx="1996480" cy="432048"/>
          </a:xfrm>
          <a:prstGeom prst="rect">
            <a:avLst/>
          </a:prstGeom>
          <a:solidFill>
            <a:srgbClr val="00D5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bg1">
                  <a:lumMod val="9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26" name="Group 25"/>
          <p:cNvSpPr/>
          <p:nvPr/>
        </p:nvSpPr>
        <p:spPr>
          <a:xfrm>
            <a:off x="5705028" y="1725237"/>
            <a:ext cx="1996480" cy="369324"/>
          </a:xfrm>
          <a:prstGeom prst="rect">
            <a:avLst/>
          </a:prstGeom>
          <a:solidFill>
            <a:srgbClr val="00D5F2"/>
          </a:solidFill>
        </p:spPr>
        <p:txBody>
          <a:bodyPr wrap="square" lIns="91431" tIns="45716" rIns="91431" bIns="45716">
            <a:spAutoFit/>
          </a:bodyPr>
          <a:lstStyle/>
          <a:p>
            <a:pPr algn="ctr"/>
            <a:r>
              <a:rPr lang="ko-KR" altLang="en-US" b="1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살균</a:t>
            </a:r>
            <a:endParaRPr lang="en-US" altLang="zh-CN" b="1" dirty="0">
              <a:solidFill>
                <a:schemeClr val="bg1"/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27" name="Group 26"/>
          <p:cNvSpPr/>
          <p:nvPr/>
        </p:nvSpPr>
        <p:spPr>
          <a:xfrm>
            <a:off x="8062233" y="1504873"/>
            <a:ext cx="2715873" cy="369324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/>
          <a:p>
            <a:r>
              <a:rPr lang="en-US" altLang="zh-CN" b="1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99.9% </a:t>
            </a:r>
            <a:r>
              <a:rPr lang="ko-KR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표면 살균</a:t>
            </a:r>
            <a:endParaRPr lang="en-US" altLang="zh-CN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28" name="Group 47"/>
          <p:cNvSpPr>
            <a:spLocks noChangeArrowheads="1"/>
          </p:cNvSpPr>
          <p:nvPr/>
        </p:nvSpPr>
        <p:spPr bwMode="auto">
          <a:xfrm>
            <a:off x="8061547" y="1806114"/>
            <a:ext cx="2808312" cy="734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에스컬레이터 또는 </a:t>
            </a:r>
            <a:r>
              <a:rPr lang="ko-KR" alt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무빙워크</a:t>
            </a: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 핸드레일 표면을 친환경 살균액상 </a:t>
            </a:r>
            <a:r>
              <a:rPr lang="en-US" altLang="ko-KR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+ UV LED</a:t>
            </a: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를 이용하여 </a:t>
            </a:r>
            <a:r>
              <a:rPr lang="en-US" altLang="ko-KR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99.9% </a:t>
            </a: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살균 합니다</a:t>
            </a:r>
            <a:r>
              <a:rPr lang="en-US" altLang="ko-KR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.</a:t>
            </a:r>
            <a:endParaRPr lang="zh-CN" altLang="en-US" sz="1200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  <p:sp>
        <p:nvSpPr>
          <p:cNvPr id="29" name="Rectangle 3"/>
          <p:cNvSpPr/>
          <p:nvPr/>
        </p:nvSpPr>
        <p:spPr>
          <a:xfrm>
            <a:off x="5705027" y="2780928"/>
            <a:ext cx="1996480" cy="432048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bg1">
                  <a:lumMod val="9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0" name="Group 29"/>
          <p:cNvSpPr/>
          <p:nvPr/>
        </p:nvSpPr>
        <p:spPr>
          <a:xfrm>
            <a:off x="5705028" y="2823266"/>
            <a:ext cx="1996480" cy="3693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lIns="91431" tIns="45716" rIns="91431" bIns="45716">
            <a:spAutoFit/>
          </a:bodyPr>
          <a:lstStyle/>
          <a:p>
            <a:pPr algn="ctr"/>
            <a:r>
              <a:rPr lang="ko-KR" altLang="en-US" b="1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청소</a:t>
            </a:r>
            <a:endParaRPr lang="en-US" altLang="zh-CN" b="1" dirty="0">
              <a:solidFill>
                <a:schemeClr val="bg1"/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1" name="Group 30"/>
          <p:cNvSpPr/>
          <p:nvPr/>
        </p:nvSpPr>
        <p:spPr>
          <a:xfrm>
            <a:off x="8062234" y="2641002"/>
            <a:ext cx="1813286" cy="369324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/>
          <a:p>
            <a:r>
              <a:rPr lang="ko-KR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이물질 제거</a:t>
            </a:r>
            <a:endParaRPr lang="en-US" altLang="zh-CN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2" name="Group 47"/>
          <p:cNvSpPr>
            <a:spLocks noChangeArrowheads="1"/>
          </p:cNvSpPr>
          <p:nvPr/>
        </p:nvSpPr>
        <p:spPr bwMode="auto">
          <a:xfrm>
            <a:off x="8061547" y="2942243"/>
            <a:ext cx="2808312" cy="734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핸드레일 표면의 각종 분진 및 </a:t>
            </a:r>
            <a:r>
              <a:rPr lang="ko-KR" alt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오일등을</a:t>
            </a: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 깨끗하게 제거하여 청결한 환경을 제공합니다</a:t>
            </a:r>
            <a:r>
              <a:rPr lang="en-US" altLang="ko-KR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.</a:t>
            </a:r>
            <a:endParaRPr lang="zh-CN" altLang="en-US" sz="1200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  <p:sp>
        <p:nvSpPr>
          <p:cNvPr id="33" name="Rectangle 3"/>
          <p:cNvSpPr/>
          <p:nvPr/>
        </p:nvSpPr>
        <p:spPr>
          <a:xfrm>
            <a:off x="5757291" y="3840857"/>
            <a:ext cx="1996480" cy="432048"/>
          </a:xfrm>
          <a:prstGeom prst="rect">
            <a:avLst/>
          </a:prstGeom>
          <a:solidFill>
            <a:srgbClr val="00D5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bg1">
                  <a:lumMod val="9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4" name="Group 33"/>
          <p:cNvSpPr/>
          <p:nvPr/>
        </p:nvSpPr>
        <p:spPr>
          <a:xfrm>
            <a:off x="5757292" y="3883195"/>
            <a:ext cx="1996480" cy="369324"/>
          </a:xfrm>
          <a:prstGeom prst="rect">
            <a:avLst/>
          </a:prstGeom>
          <a:solidFill>
            <a:srgbClr val="00D5F2"/>
          </a:solidFill>
        </p:spPr>
        <p:txBody>
          <a:bodyPr wrap="square" lIns="91431" tIns="45716" rIns="91431" bIns="45716">
            <a:spAutoFit/>
          </a:bodyPr>
          <a:lstStyle/>
          <a:p>
            <a:pPr algn="ctr"/>
            <a:r>
              <a:rPr lang="ko-KR" altLang="en-US" b="1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안전사고 예방</a:t>
            </a:r>
            <a:endParaRPr lang="en-US" altLang="zh-CN" b="1" dirty="0">
              <a:solidFill>
                <a:schemeClr val="bg1"/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5" name="Group 34"/>
          <p:cNvSpPr/>
          <p:nvPr/>
        </p:nvSpPr>
        <p:spPr>
          <a:xfrm>
            <a:off x="8114498" y="3739031"/>
            <a:ext cx="1761022" cy="369324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/>
          <a:p>
            <a:r>
              <a:rPr lang="ko-KR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안전사고 예방</a:t>
            </a:r>
            <a:endParaRPr lang="en-US" altLang="zh-CN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6" name="Group 47"/>
          <p:cNvSpPr>
            <a:spLocks noChangeArrowheads="1"/>
          </p:cNvSpPr>
          <p:nvPr/>
        </p:nvSpPr>
        <p:spPr bwMode="auto">
          <a:xfrm>
            <a:off x="8113810" y="4040272"/>
            <a:ext cx="3230465" cy="734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ko-KR" alt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시청각적인</a:t>
            </a: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 핸드레일 손잡기 캠페인으로 자발적인 손잡이 사용을 유도하여 발생할 수 있는 전도사고를 예방합니다</a:t>
            </a:r>
            <a:r>
              <a:rPr lang="en-US" altLang="ko-KR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.</a:t>
            </a:r>
            <a:endParaRPr lang="zh-CN" altLang="en-US" sz="1200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  <p:sp>
        <p:nvSpPr>
          <p:cNvPr id="37" name="Freeform 12"/>
          <p:cNvSpPr/>
          <p:nvPr/>
        </p:nvSpPr>
        <p:spPr bwMode="auto">
          <a:xfrm>
            <a:off x="1608509" y="4987131"/>
            <a:ext cx="528638" cy="530225"/>
          </a:xfrm>
          <a:custGeom>
            <a:avLst/>
            <a:gdLst>
              <a:gd name="T0" fmla="*/ 0 w 1446"/>
              <a:gd name="T1" fmla="*/ 0 h 1446"/>
              <a:gd name="T2" fmla="*/ 1446 w 1446"/>
              <a:gd name="T3" fmla="*/ 0 h 1446"/>
              <a:gd name="T4" fmla="*/ 1446 w 1446"/>
              <a:gd name="T5" fmla="*/ 458 h 1446"/>
              <a:gd name="T6" fmla="*/ 438 w 1446"/>
              <a:gd name="T7" fmla="*/ 458 h 1446"/>
              <a:gd name="T8" fmla="*/ 438 w 1446"/>
              <a:gd name="T9" fmla="*/ 1446 h 1446"/>
              <a:gd name="T10" fmla="*/ 0 w 1446"/>
              <a:gd name="T11" fmla="*/ 1446 h 1446"/>
              <a:gd name="T12" fmla="*/ 0 w 1446"/>
              <a:gd name="T13" fmla="*/ 0 h 14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446" h="1446">
                <a:moveTo>
                  <a:pt x="0" y="0"/>
                </a:moveTo>
                <a:lnTo>
                  <a:pt x="1446" y="0"/>
                </a:lnTo>
                <a:lnTo>
                  <a:pt x="1446" y="458"/>
                </a:lnTo>
                <a:lnTo>
                  <a:pt x="438" y="458"/>
                </a:lnTo>
                <a:lnTo>
                  <a:pt x="438" y="1446"/>
                </a:lnTo>
                <a:lnTo>
                  <a:pt x="0" y="1446"/>
                </a:lnTo>
                <a:lnTo>
                  <a:pt x="0" y="0"/>
                </a:lnTo>
                <a:close/>
              </a:path>
            </a:pathLst>
          </a:custGeom>
          <a:solidFill>
            <a:srgbClr val="00D5F2"/>
          </a:solidFill>
          <a:ln>
            <a:noFill/>
          </a:ln>
        </p:spPr>
        <p:txBody>
          <a:bodyPr/>
          <a:lstStyle/>
          <a:p>
            <a:endParaRPr lang="zh-CN" altLang="en-US" dirty="0">
              <a:solidFill>
                <a:schemeClr val="tx1">
                  <a:lumMod val="50000"/>
                  <a:lumOff val="50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8" name="Freeform 12"/>
          <p:cNvSpPr/>
          <p:nvPr/>
        </p:nvSpPr>
        <p:spPr bwMode="auto">
          <a:xfrm flipH="1" flipV="1">
            <a:off x="10249469" y="5768772"/>
            <a:ext cx="528638" cy="530225"/>
          </a:xfrm>
          <a:custGeom>
            <a:avLst/>
            <a:gdLst>
              <a:gd name="T0" fmla="*/ 0 w 1446"/>
              <a:gd name="T1" fmla="*/ 0 h 1446"/>
              <a:gd name="T2" fmla="*/ 1446 w 1446"/>
              <a:gd name="T3" fmla="*/ 0 h 1446"/>
              <a:gd name="T4" fmla="*/ 1446 w 1446"/>
              <a:gd name="T5" fmla="*/ 458 h 1446"/>
              <a:gd name="T6" fmla="*/ 438 w 1446"/>
              <a:gd name="T7" fmla="*/ 458 h 1446"/>
              <a:gd name="T8" fmla="*/ 438 w 1446"/>
              <a:gd name="T9" fmla="*/ 1446 h 1446"/>
              <a:gd name="T10" fmla="*/ 0 w 1446"/>
              <a:gd name="T11" fmla="*/ 1446 h 1446"/>
              <a:gd name="T12" fmla="*/ 0 w 1446"/>
              <a:gd name="T13" fmla="*/ 0 h 14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446" h="1446">
                <a:moveTo>
                  <a:pt x="0" y="0"/>
                </a:moveTo>
                <a:lnTo>
                  <a:pt x="1446" y="0"/>
                </a:lnTo>
                <a:lnTo>
                  <a:pt x="1446" y="458"/>
                </a:lnTo>
                <a:lnTo>
                  <a:pt x="438" y="458"/>
                </a:lnTo>
                <a:lnTo>
                  <a:pt x="438" y="1446"/>
                </a:lnTo>
                <a:lnTo>
                  <a:pt x="0" y="1446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txBody>
          <a:bodyPr/>
          <a:lstStyle/>
          <a:p>
            <a:endParaRPr lang="zh-CN" altLang="en-US" dirty="0">
              <a:solidFill>
                <a:schemeClr val="tx1">
                  <a:lumMod val="50000"/>
                  <a:lumOff val="50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9" name="TextBox 28"/>
          <p:cNvSpPr txBox="1"/>
          <p:nvPr/>
        </p:nvSpPr>
        <p:spPr>
          <a:xfrm>
            <a:off x="1939974" y="5234657"/>
            <a:ext cx="8545239" cy="1180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ko-KR" alt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위클린은</a:t>
            </a:r>
            <a:r>
              <a:rPr lang="ko-KR" alt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 살균</a:t>
            </a:r>
            <a:r>
              <a:rPr lang="en-US" altLang="ko-KR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, </a:t>
            </a:r>
            <a:r>
              <a:rPr lang="ko-KR" alt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청소 기능은 물론 </a:t>
            </a:r>
            <a:r>
              <a:rPr lang="en-US" altLang="ko-KR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IoT </a:t>
            </a:r>
            <a:r>
              <a:rPr lang="ko-KR" alt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제어솔루션을 통해 전 세계 어느 장소에 설치되어 있는 제품을 제어</a:t>
            </a:r>
            <a:r>
              <a:rPr lang="en-US" altLang="ko-KR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, </a:t>
            </a:r>
            <a:r>
              <a:rPr lang="ko-KR" alt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모니터링 할 수 있습니다</a:t>
            </a:r>
            <a:r>
              <a:rPr lang="en-US" altLang="ko-KR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.</a:t>
            </a:r>
          </a:p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ko-KR" alt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또한 </a:t>
            </a:r>
            <a:r>
              <a:rPr lang="ko-KR" alt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이동자카운터</a:t>
            </a:r>
            <a:r>
              <a:rPr lang="ko-KR" alt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 센서는 에스컬레이터를 이용하는 이용객들의 시간별</a:t>
            </a:r>
            <a:r>
              <a:rPr lang="en-US" altLang="ko-KR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/</a:t>
            </a:r>
            <a:r>
              <a:rPr lang="ko-KR" alt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일별</a:t>
            </a:r>
            <a:r>
              <a:rPr lang="en-US" altLang="ko-KR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/</a:t>
            </a:r>
            <a:r>
              <a:rPr lang="ko-KR" alt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주간별</a:t>
            </a:r>
            <a:r>
              <a:rPr lang="en-US" altLang="ko-KR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/</a:t>
            </a:r>
            <a:r>
              <a:rPr lang="ko-KR" alt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월별의 빅데이터를 자료화 함으로 설치된 장소의 이용 빈도수를 체크 할 수 있습니다</a:t>
            </a:r>
            <a:r>
              <a:rPr lang="en-US" altLang="ko-KR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.</a:t>
            </a:r>
            <a:endParaRPr lang="zh-CN" altLang="en-US" sz="1400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  <p:sp>
        <p:nvSpPr>
          <p:cNvPr id="18" name="Group 21"/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22" name="Group 56"/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23" name="Group 57"/>
            <p:cNvSpPr txBox="1"/>
            <p:nvPr/>
          </p:nvSpPr>
          <p:spPr>
            <a:xfrm>
              <a:off x="5402407" y="1374256"/>
              <a:ext cx="3295317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 제품소개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40" name="Group 58"/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1.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 핵심 기능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pic>
        <p:nvPicPr>
          <p:cNvPr id="41" name="그림 40">
            <a:extLst>
              <a:ext uri="{FF2B5EF4-FFF2-40B4-BE49-F238E27FC236}">
                <a16:creationId xmlns:a16="http://schemas.microsoft.com/office/drawing/2014/main" id="{D1DFECD4-50A0-4739-ACC7-AFD26D40235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211" y="1392510"/>
            <a:ext cx="1418628" cy="2785828"/>
          </a:xfrm>
          <a:prstGeom prst="rect">
            <a:avLst/>
          </a:prstGeom>
        </p:spPr>
      </p:pic>
      <p:pic>
        <p:nvPicPr>
          <p:cNvPr id="42" name="그림 41">
            <a:extLst>
              <a:ext uri="{FF2B5EF4-FFF2-40B4-BE49-F238E27FC236}">
                <a16:creationId xmlns:a16="http://schemas.microsoft.com/office/drawing/2014/main" id="{163DCC33-61B9-45E1-9ADB-02D168F7C64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9991" y="1402461"/>
            <a:ext cx="725589" cy="2695455"/>
          </a:xfrm>
          <a:prstGeom prst="rect">
            <a:avLst/>
          </a:prstGeom>
        </p:spPr>
      </p:pic>
      <p:pic>
        <p:nvPicPr>
          <p:cNvPr id="43" name="그림 42">
            <a:extLst>
              <a:ext uri="{FF2B5EF4-FFF2-40B4-BE49-F238E27FC236}">
                <a16:creationId xmlns:a16="http://schemas.microsoft.com/office/drawing/2014/main" id="{159F78A9-0E35-484E-A8BC-EF067FB3C5F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3293" y="1336776"/>
            <a:ext cx="1716009" cy="2695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8993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roup 21"/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22" name="Group 56"/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23" name="Group 57"/>
            <p:cNvSpPr txBox="1"/>
            <p:nvPr/>
          </p:nvSpPr>
          <p:spPr>
            <a:xfrm>
              <a:off x="5402407" y="1374256"/>
              <a:ext cx="3295317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 제품소개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40" name="Group 58"/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2.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 설치 전</a:t>
              </a:r>
              <a:r>
                <a:rPr lang="en-US" altLang="ko-KR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후 비교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grpSp>
        <p:nvGrpSpPr>
          <p:cNvPr id="24" name="Group 1">
            <a:extLst>
              <a:ext uri="{FF2B5EF4-FFF2-40B4-BE49-F238E27FC236}">
                <a16:creationId xmlns:a16="http://schemas.microsoft.com/office/drawing/2014/main" id="{140C22FE-92F4-4CCF-9E84-FD2652CBF6F4}"/>
              </a:ext>
            </a:extLst>
          </p:cNvPr>
          <p:cNvGrpSpPr/>
          <p:nvPr/>
        </p:nvGrpSpPr>
        <p:grpSpPr>
          <a:xfrm>
            <a:off x="2712330" y="2030473"/>
            <a:ext cx="3755146" cy="338962"/>
            <a:chOff x="3249264" y="1751685"/>
            <a:chExt cx="3906707" cy="338961"/>
          </a:xfrm>
        </p:grpSpPr>
        <p:grpSp>
          <p:nvGrpSpPr>
            <p:cNvPr id="44" name="Group 2">
              <a:extLst>
                <a:ext uri="{FF2B5EF4-FFF2-40B4-BE49-F238E27FC236}">
                  <a16:creationId xmlns:a16="http://schemas.microsoft.com/office/drawing/2014/main" id="{95ADDDF6-741F-4DA5-B069-CF9EF3CB1B5E}"/>
                </a:ext>
              </a:extLst>
            </p:cNvPr>
            <p:cNvGrpSpPr/>
            <p:nvPr/>
          </p:nvGrpSpPr>
          <p:grpSpPr>
            <a:xfrm>
              <a:off x="3249264" y="1776444"/>
              <a:ext cx="2994025" cy="314202"/>
              <a:chOff x="2940050" y="2132898"/>
              <a:chExt cx="2994025" cy="314202"/>
            </a:xfrm>
          </p:grpSpPr>
          <p:sp>
            <p:nvSpPr>
              <p:cNvPr id="46" name="GroupGroup 15">
                <a:extLst>
                  <a:ext uri="{FF2B5EF4-FFF2-40B4-BE49-F238E27FC236}">
                    <a16:creationId xmlns:a16="http://schemas.microsoft.com/office/drawing/2014/main" id="{DD36BEB1-1441-4C27-97D2-5DCB37524B82}"/>
                  </a:ext>
                </a:extLst>
              </p:cNvPr>
              <p:cNvSpPr/>
              <p:nvPr/>
            </p:nvSpPr>
            <p:spPr>
              <a:xfrm>
                <a:off x="2940050" y="2132898"/>
                <a:ext cx="2994025" cy="314202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9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  <p:sp>
            <p:nvSpPr>
              <p:cNvPr id="47" name="GroupGroup 16">
                <a:extLst>
                  <a:ext uri="{FF2B5EF4-FFF2-40B4-BE49-F238E27FC236}">
                    <a16:creationId xmlns:a16="http://schemas.microsoft.com/office/drawing/2014/main" id="{FB7C9393-63D3-4141-ACA5-6A026207AA6A}"/>
                  </a:ext>
                </a:extLst>
              </p:cNvPr>
              <p:cNvSpPr/>
              <p:nvPr/>
            </p:nvSpPr>
            <p:spPr>
              <a:xfrm>
                <a:off x="2940050" y="2132898"/>
                <a:ext cx="2916891" cy="314202"/>
              </a:xfrm>
              <a:prstGeom prst="roundRect">
                <a:avLst>
                  <a:gd name="adj" fmla="val 50000"/>
                </a:avLst>
              </a:prstGeom>
              <a:solidFill>
                <a:srgbClr val="00A9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9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  <p:sp>
          <p:nvSpPr>
            <p:cNvPr id="45" name="Group 4">
              <a:extLst>
                <a:ext uri="{FF2B5EF4-FFF2-40B4-BE49-F238E27FC236}">
                  <a16:creationId xmlns:a16="http://schemas.microsoft.com/office/drawing/2014/main" id="{29E128B9-DAFC-4C53-AA68-42230F9B569A}"/>
                </a:ext>
              </a:extLst>
            </p:cNvPr>
            <p:cNvSpPr txBox="1"/>
            <p:nvPr/>
          </p:nvSpPr>
          <p:spPr>
            <a:xfrm>
              <a:off x="6383696" y="1751685"/>
              <a:ext cx="772275" cy="2912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en-US" altLang="zh-CN" sz="12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99.9%</a:t>
              </a:r>
              <a:endParaRPr lang="zh-CN" altLang="en-US" sz="1200" baseline="-3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grpSp>
        <p:nvGrpSpPr>
          <p:cNvPr id="48" name="Group 6">
            <a:extLst>
              <a:ext uri="{FF2B5EF4-FFF2-40B4-BE49-F238E27FC236}">
                <a16:creationId xmlns:a16="http://schemas.microsoft.com/office/drawing/2014/main" id="{9801BE82-806D-4CD4-8BD2-AB7B9EC7BA9D}"/>
              </a:ext>
            </a:extLst>
          </p:cNvPr>
          <p:cNvGrpSpPr/>
          <p:nvPr/>
        </p:nvGrpSpPr>
        <p:grpSpPr>
          <a:xfrm>
            <a:off x="2712330" y="2441539"/>
            <a:ext cx="3821371" cy="330568"/>
            <a:chOff x="3249264" y="2162753"/>
            <a:chExt cx="3675210" cy="330568"/>
          </a:xfrm>
        </p:grpSpPr>
        <p:grpSp>
          <p:nvGrpSpPr>
            <p:cNvPr id="49" name="Group 7">
              <a:extLst>
                <a:ext uri="{FF2B5EF4-FFF2-40B4-BE49-F238E27FC236}">
                  <a16:creationId xmlns:a16="http://schemas.microsoft.com/office/drawing/2014/main" id="{E0D0A3E0-D03E-49D0-95E3-86A4301E3DE7}"/>
                </a:ext>
              </a:extLst>
            </p:cNvPr>
            <p:cNvGrpSpPr/>
            <p:nvPr/>
          </p:nvGrpSpPr>
          <p:grpSpPr>
            <a:xfrm>
              <a:off x="3249264" y="2178703"/>
              <a:ext cx="2761173" cy="314618"/>
              <a:chOff x="2940050" y="2519659"/>
              <a:chExt cx="2761173" cy="314618"/>
            </a:xfrm>
          </p:grpSpPr>
          <p:sp>
            <p:nvSpPr>
              <p:cNvPr id="51" name="GroupGroup 20">
                <a:extLst>
                  <a:ext uri="{FF2B5EF4-FFF2-40B4-BE49-F238E27FC236}">
                    <a16:creationId xmlns:a16="http://schemas.microsoft.com/office/drawing/2014/main" id="{EB3A4CE7-9284-400E-AC8D-C5257AD38C32}"/>
                  </a:ext>
                </a:extLst>
              </p:cNvPr>
              <p:cNvSpPr/>
              <p:nvPr/>
            </p:nvSpPr>
            <p:spPr>
              <a:xfrm>
                <a:off x="2940050" y="2520075"/>
                <a:ext cx="2761173" cy="314202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9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  <p:sp>
            <p:nvSpPr>
              <p:cNvPr id="52" name="GroupGroup 21">
                <a:extLst>
                  <a:ext uri="{FF2B5EF4-FFF2-40B4-BE49-F238E27FC236}">
                    <a16:creationId xmlns:a16="http://schemas.microsoft.com/office/drawing/2014/main" id="{1F55594C-D390-40F8-BB75-B4B7C345E87C}"/>
                  </a:ext>
                </a:extLst>
              </p:cNvPr>
              <p:cNvSpPr/>
              <p:nvPr/>
            </p:nvSpPr>
            <p:spPr>
              <a:xfrm>
                <a:off x="2940051" y="2519659"/>
                <a:ext cx="2274057" cy="314202"/>
              </a:xfrm>
              <a:prstGeom prst="roundRect">
                <a:avLst>
                  <a:gd name="adj" fmla="val 50000"/>
                </a:avLst>
              </a:prstGeom>
              <a:solidFill>
                <a:srgbClr val="00A9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9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  <p:sp>
          <p:nvSpPr>
            <p:cNvPr id="50" name="Group 9">
              <a:extLst>
                <a:ext uri="{FF2B5EF4-FFF2-40B4-BE49-F238E27FC236}">
                  <a16:creationId xmlns:a16="http://schemas.microsoft.com/office/drawing/2014/main" id="{BB7B288C-60A9-47FA-AB57-9F372FCDB281}"/>
                </a:ext>
              </a:extLst>
            </p:cNvPr>
            <p:cNvSpPr txBox="1"/>
            <p:nvPr/>
          </p:nvSpPr>
          <p:spPr>
            <a:xfrm>
              <a:off x="6152199" y="2162753"/>
              <a:ext cx="772275" cy="2912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en-US" altLang="zh-CN" sz="12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88.07%</a:t>
              </a:r>
              <a:endParaRPr lang="zh-CN" altLang="en-US" sz="1200" baseline="-3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grpSp>
        <p:nvGrpSpPr>
          <p:cNvPr id="53" name="Group 11">
            <a:extLst>
              <a:ext uri="{FF2B5EF4-FFF2-40B4-BE49-F238E27FC236}">
                <a16:creationId xmlns:a16="http://schemas.microsoft.com/office/drawing/2014/main" id="{1D889F6D-D5D4-4509-9249-0ED6244B27AC}"/>
              </a:ext>
            </a:extLst>
          </p:cNvPr>
          <p:cNvGrpSpPr/>
          <p:nvPr/>
        </p:nvGrpSpPr>
        <p:grpSpPr>
          <a:xfrm>
            <a:off x="2691481" y="4657388"/>
            <a:ext cx="4254144" cy="352594"/>
            <a:chOff x="3244271" y="3932941"/>
            <a:chExt cx="4425850" cy="352593"/>
          </a:xfrm>
        </p:grpSpPr>
        <p:sp>
          <p:nvSpPr>
            <p:cNvPr id="54" name="GroupGroup 23">
              <a:extLst>
                <a:ext uri="{FF2B5EF4-FFF2-40B4-BE49-F238E27FC236}">
                  <a16:creationId xmlns:a16="http://schemas.microsoft.com/office/drawing/2014/main" id="{3446CE49-D519-4A91-9D6A-C9EF98783302}"/>
                </a:ext>
              </a:extLst>
            </p:cNvPr>
            <p:cNvSpPr/>
            <p:nvPr/>
          </p:nvSpPr>
          <p:spPr>
            <a:xfrm>
              <a:off x="3261807" y="3971332"/>
              <a:ext cx="2994025" cy="314202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9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55" name="GroupGroup 24">
              <a:extLst>
                <a:ext uri="{FF2B5EF4-FFF2-40B4-BE49-F238E27FC236}">
                  <a16:creationId xmlns:a16="http://schemas.microsoft.com/office/drawing/2014/main" id="{4F2B30C7-F381-45AD-8BCF-654B6EB1FC8F}"/>
                </a:ext>
              </a:extLst>
            </p:cNvPr>
            <p:cNvSpPr/>
            <p:nvPr/>
          </p:nvSpPr>
          <p:spPr>
            <a:xfrm>
              <a:off x="3244271" y="3971332"/>
              <a:ext cx="2926188" cy="314202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9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56" name="Group 15">
              <a:extLst>
                <a:ext uri="{FF2B5EF4-FFF2-40B4-BE49-F238E27FC236}">
                  <a16:creationId xmlns:a16="http://schemas.microsoft.com/office/drawing/2014/main" id="{0A66B96E-9801-44AD-87CF-F50EC945A968}"/>
                </a:ext>
              </a:extLst>
            </p:cNvPr>
            <p:cNvSpPr txBox="1"/>
            <p:nvPr/>
          </p:nvSpPr>
          <p:spPr>
            <a:xfrm>
              <a:off x="6321535" y="3932941"/>
              <a:ext cx="1348586" cy="2912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ko-KR" altLang="en-US" sz="12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오일 제거</a:t>
              </a:r>
              <a:endParaRPr lang="zh-CN" altLang="en-US" sz="1200" baseline="-3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grpSp>
        <p:nvGrpSpPr>
          <p:cNvPr id="57" name="Group 15">
            <a:extLst>
              <a:ext uri="{FF2B5EF4-FFF2-40B4-BE49-F238E27FC236}">
                <a16:creationId xmlns:a16="http://schemas.microsoft.com/office/drawing/2014/main" id="{0DB263A9-F393-4DB9-B2C9-41AF6F9688F3}"/>
              </a:ext>
            </a:extLst>
          </p:cNvPr>
          <p:cNvGrpSpPr/>
          <p:nvPr/>
        </p:nvGrpSpPr>
        <p:grpSpPr>
          <a:xfrm>
            <a:off x="2705441" y="5058736"/>
            <a:ext cx="4163416" cy="351887"/>
            <a:chOff x="3258789" y="4324968"/>
            <a:chExt cx="4331458" cy="351885"/>
          </a:xfrm>
        </p:grpSpPr>
        <p:sp>
          <p:nvSpPr>
            <p:cNvPr id="58" name="GroupGroup 27">
              <a:extLst>
                <a:ext uri="{FF2B5EF4-FFF2-40B4-BE49-F238E27FC236}">
                  <a16:creationId xmlns:a16="http://schemas.microsoft.com/office/drawing/2014/main" id="{9D73C81C-14DC-45B6-996C-A045C4EA8943}"/>
                </a:ext>
              </a:extLst>
            </p:cNvPr>
            <p:cNvSpPr/>
            <p:nvPr/>
          </p:nvSpPr>
          <p:spPr>
            <a:xfrm>
              <a:off x="3258789" y="4362615"/>
              <a:ext cx="2994025" cy="314202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9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59" name="GroupGroup 28">
              <a:extLst>
                <a:ext uri="{FF2B5EF4-FFF2-40B4-BE49-F238E27FC236}">
                  <a16:creationId xmlns:a16="http://schemas.microsoft.com/office/drawing/2014/main" id="{F004AE70-34B6-4D30-A20D-7FA2911E3D1B}"/>
                </a:ext>
              </a:extLst>
            </p:cNvPr>
            <p:cNvSpPr/>
            <p:nvPr/>
          </p:nvSpPr>
          <p:spPr>
            <a:xfrm>
              <a:off x="3308582" y="4362651"/>
              <a:ext cx="2861870" cy="314202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9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60" name="Group 19">
              <a:extLst>
                <a:ext uri="{FF2B5EF4-FFF2-40B4-BE49-F238E27FC236}">
                  <a16:creationId xmlns:a16="http://schemas.microsoft.com/office/drawing/2014/main" id="{FE51DB90-0032-43D8-9BBD-658E99548BC4}"/>
                </a:ext>
              </a:extLst>
            </p:cNvPr>
            <p:cNvSpPr txBox="1"/>
            <p:nvPr/>
          </p:nvSpPr>
          <p:spPr>
            <a:xfrm>
              <a:off x="6406746" y="4324968"/>
              <a:ext cx="1183501" cy="2912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ko-KR" altLang="en-US" sz="12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분진 제거</a:t>
              </a:r>
              <a:endParaRPr lang="zh-CN" altLang="en-US" sz="1200" baseline="-3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grpSp>
        <p:nvGrpSpPr>
          <p:cNvPr id="61" name="Group 19">
            <a:extLst>
              <a:ext uri="{FF2B5EF4-FFF2-40B4-BE49-F238E27FC236}">
                <a16:creationId xmlns:a16="http://schemas.microsoft.com/office/drawing/2014/main" id="{3ECBEB6B-C204-471A-8104-020E6A789054}"/>
              </a:ext>
            </a:extLst>
          </p:cNvPr>
          <p:cNvGrpSpPr/>
          <p:nvPr/>
        </p:nvGrpSpPr>
        <p:grpSpPr>
          <a:xfrm>
            <a:off x="746997" y="1726464"/>
            <a:ext cx="2158455" cy="2196000"/>
            <a:chOff x="471707" y="1675770"/>
            <a:chExt cx="2158455" cy="2196000"/>
          </a:xfrm>
          <a:solidFill>
            <a:srgbClr val="EB5315"/>
          </a:solidFill>
        </p:grpSpPr>
        <p:grpSp>
          <p:nvGrpSpPr>
            <p:cNvPr id="62" name="Group 20">
              <a:extLst>
                <a:ext uri="{FF2B5EF4-FFF2-40B4-BE49-F238E27FC236}">
                  <a16:creationId xmlns:a16="http://schemas.microsoft.com/office/drawing/2014/main" id="{CFC88EA9-1E57-4963-BEDA-3375959FE25F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71707" y="1675770"/>
              <a:ext cx="2158455" cy="2196000"/>
              <a:chOff x="5397500" y="5734050"/>
              <a:chExt cx="365125" cy="371476"/>
            </a:xfrm>
            <a:grpFill/>
          </p:grpSpPr>
          <p:sp>
            <p:nvSpPr>
              <p:cNvPr id="66" name="Freeform 288">
                <a:extLst>
                  <a:ext uri="{FF2B5EF4-FFF2-40B4-BE49-F238E27FC236}">
                    <a16:creationId xmlns:a16="http://schemas.microsoft.com/office/drawing/2014/main" id="{CA7A3849-F6FE-46C8-9930-4B2F000CFF01}"/>
                  </a:ext>
                </a:extLst>
              </p:cNvPr>
              <p:cNvSpPr/>
              <p:nvPr/>
            </p:nvSpPr>
            <p:spPr bwMode="auto">
              <a:xfrm>
                <a:off x="5532438" y="5907088"/>
                <a:ext cx="71438" cy="68263"/>
              </a:xfrm>
              <a:custGeom>
                <a:avLst/>
                <a:gdLst>
                  <a:gd name="T0" fmla="*/ 45 w 45"/>
                  <a:gd name="T1" fmla="*/ 17 h 43"/>
                  <a:gd name="T2" fmla="*/ 17 w 45"/>
                  <a:gd name="T3" fmla="*/ 43 h 43"/>
                  <a:gd name="T4" fmla="*/ 0 w 45"/>
                  <a:gd name="T5" fmla="*/ 26 h 43"/>
                  <a:gd name="T6" fmla="*/ 29 w 45"/>
                  <a:gd name="T7" fmla="*/ 0 h 43"/>
                  <a:gd name="T8" fmla="*/ 45 w 45"/>
                  <a:gd name="T9" fmla="*/ 17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" h="43">
                    <a:moveTo>
                      <a:pt x="45" y="17"/>
                    </a:moveTo>
                    <a:lnTo>
                      <a:pt x="17" y="43"/>
                    </a:lnTo>
                    <a:lnTo>
                      <a:pt x="0" y="26"/>
                    </a:lnTo>
                    <a:lnTo>
                      <a:pt x="29" y="0"/>
                    </a:lnTo>
                    <a:lnTo>
                      <a:pt x="45" y="17"/>
                    </a:lnTo>
                    <a:close/>
                  </a:path>
                </a:pathLst>
              </a:custGeom>
              <a:solidFill>
                <a:srgbClr val="00A9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9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  <p:sp>
            <p:nvSpPr>
              <p:cNvPr id="67" name="Freeform 289">
                <a:extLst>
                  <a:ext uri="{FF2B5EF4-FFF2-40B4-BE49-F238E27FC236}">
                    <a16:creationId xmlns:a16="http://schemas.microsoft.com/office/drawing/2014/main" id="{66A5ECC0-2395-45F9-BABE-1BB074DAA8B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537200" y="5734050"/>
                <a:ext cx="225425" cy="225425"/>
              </a:xfrm>
              <a:custGeom>
                <a:avLst/>
                <a:gdLst>
                  <a:gd name="T0" fmla="*/ 30 w 60"/>
                  <a:gd name="T1" fmla="*/ 0 h 60"/>
                  <a:gd name="T2" fmla="*/ 0 w 60"/>
                  <a:gd name="T3" fmla="*/ 30 h 60"/>
                  <a:gd name="T4" fmla="*/ 30 w 60"/>
                  <a:gd name="T5" fmla="*/ 60 h 60"/>
                  <a:gd name="T6" fmla="*/ 60 w 60"/>
                  <a:gd name="T7" fmla="*/ 30 h 60"/>
                  <a:gd name="T8" fmla="*/ 30 w 60"/>
                  <a:gd name="T9" fmla="*/ 0 h 60"/>
                  <a:gd name="T10" fmla="*/ 30 w 60"/>
                  <a:gd name="T11" fmla="*/ 51 h 60"/>
                  <a:gd name="T12" fmla="*/ 8 w 60"/>
                  <a:gd name="T13" fmla="*/ 30 h 60"/>
                  <a:gd name="T14" fmla="*/ 30 w 60"/>
                  <a:gd name="T15" fmla="*/ 8 h 60"/>
                  <a:gd name="T16" fmla="*/ 52 w 60"/>
                  <a:gd name="T17" fmla="*/ 30 h 60"/>
                  <a:gd name="T18" fmla="*/ 30 w 60"/>
                  <a:gd name="T19" fmla="*/ 51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0" h="60">
                    <a:moveTo>
                      <a:pt x="30" y="0"/>
                    </a:moveTo>
                    <a:cubicBezTo>
                      <a:pt x="13" y="0"/>
                      <a:pt x="0" y="13"/>
                      <a:pt x="0" y="30"/>
                    </a:cubicBezTo>
                    <a:cubicBezTo>
                      <a:pt x="0" y="47"/>
                      <a:pt x="13" y="60"/>
                      <a:pt x="30" y="60"/>
                    </a:cubicBezTo>
                    <a:cubicBezTo>
                      <a:pt x="47" y="60"/>
                      <a:pt x="60" y="47"/>
                      <a:pt x="60" y="30"/>
                    </a:cubicBezTo>
                    <a:cubicBezTo>
                      <a:pt x="60" y="13"/>
                      <a:pt x="47" y="0"/>
                      <a:pt x="30" y="0"/>
                    </a:cubicBezTo>
                    <a:close/>
                    <a:moveTo>
                      <a:pt x="30" y="51"/>
                    </a:moveTo>
                    <a:cubicBezTo>
                      <a:pt x="18" y="51"/>
                      <a:pt x="8" y="42"/>
                      <a:pt x="8" y="30"/>
                    </a:cubicBezTo>
                    <a:cubicBezTo>
                      <a:pt x="8" y="18"/>
                      <a:pt x="18" y="8"/>
                      <a:pt x="30" y="8"/>
                    </a:cubicBezTo>
                    <a:cubicBezTo>
                      <a:pt x="42" y="8"/>
                      <a:pt x="52" y="18"/>
                      <a:pt x="52" y="30"/>
                    </a:cubicBezTo>
                    <a:cubicBezTo>
                      <a:pt x="52" y="42"/>
                      <a:pt x="42" y="51"/>
                      <a:pt x="30" y="51"/>
                    </a:cubicBezTo>
                    <a:close/>
                  </a:path>
                </a:pathLst>
              </a:custGeom>
              <a:solidFill>
                <a:srgbClr val="00A9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9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  <p:sp>
            <p:nvSpPr>
              <p:cNvPr id="68" name="Freeform 291">
                <a:extLst>
                  <a:ext uri="{FF2B5EF4-FFF2-40B4-BE49-F238E27FC236}">
                    <a16:creationId xmlns:a16="http://schemas.microsoft.com/office/drawing/2014/main" id="{DCDA6818-3454-4587-9EF6-3518AD1D8D50}"/>
                  </a:ext>
                </a:extLst>
              </p:cNvPr>
              <p:cNvSpPr/>
              <p:nvPr/>
            </p:nvSpPr>
            <p:spPr bwMode="auto">
              <a:xfrm>
                <a:off x="5397500" y="5951538"/>
                <a:ext cx="158750" cy="153988"/>
              </a:xfrm>
              <a:custGeom>
                <a:avLst/>
                <a:gdLst>
                  <a:gd name="T0" fmla="*/ 30 w 42"/>
                  <a:gd name="T1" fmla="*/ 0 h 41"/>
                  <a:gd name="T2" fmla="*/ 3 w 42"/>
                  <a:gd name="T3" fmla="*/ 26 h 41"/>
                  <a:gd name="T4" fmla="*/ 3 w 42"/>
                  <a:gd name="T5" fmla="*/ 38 h 41"/>
                  <a:gd name="T6" fmla="*/ 15 w 42"/>
                  <a:gd name="T7" fmla="*/ 38 h 41"/>
                  <a:gd name="T8" fmla="*/ 42 w 42"/>
                  <a:gd name="T9" fmla="*/ 12 h 41"/>
                  <a:gd name="T10" fmla="*/ 30 w 42"/>
                  <a:gd name="T11" fmla="*/ 0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2" h="41">
                    <a:moveTo>
                      <a:pt x="30" y="0"/>
                    </a:moveTo>
                    <a:cubicBezTo>
                      <a:pt x="3" y="26"/>
                      <a:pt x="3" y="26"/>
                      <a:pt x="3" y="26"/>
                    </a:cubicBezTo>
                    <a:cubicBezTo>
                      <a:pt x="0" y="29"/>
                      <a:pt x="0" y="34"/>
                      <a:pt x="3" y="38"/>
                    </a:cubicBezTo>
                    <a:cubicBezTo>
                      <a:pt x="6" y="41"/>
                      <a:pt x="12" y="41"/>
                      <a:pt x="15" y="38"/>
                    </a:cubicBezTo>
                    <a:cubicBezTo>
                      <a:pt x="42" y="12"/>
                      <a:pt x="42" y="12"/>
                      <a:pt x="42" y="12"/>
                    </a:cubicBezTo>
                    <a:lnTo>
                      <a:pt x="30" y="0"/>
                    </a:lnTo>
                    <a:close/>
                  </a:path>
                </a:pathLst>
              </a:custGeom>
              <a:solidFill>
                <a:srgbClr val="00A9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9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  <p:grpSp>
          <p:nvGrpSpPr>
            <p:cNvPr id="63" name="Group 21">
              <a:extLst>
                <a:ext uri="{FF2B5EF4-FFF2-40B4-BE49-F238E27FC236}">
                  <a16:creationId xmlns:a16="http://schemas.microsoft.com/office/drawing/2014/main" id="{29195C85-31B7-485E-B8DE-A736F5AADDDD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735995" y="2108076"/>
              <a:ext cx="462003" cy="468000"/>
              <a:chOff x="2665061" y="4979202"/>
              <a:chExt cx="284308" cy="288000"/>
            </a:xfrm>
            <a:grpFill/>
          </p:grpSpPr>
          <p:sp>
            <p:nvSpPr>
              <p:cNvPr id="64" name="Freeform 932">
                <a:extLst>
                  <a:ext uri="{FF2B5EF4-FFF2-40B4-BE49-F238E27FC236}">
                    <a16:creationId xmlns:a16="http://schemas.microsoft.com/office/drawing/2014/main" id="{76DDAAC4-3C46-4B6A-AFF3-469B149543E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665061" y="4979202"/>
                <a:ext cx="284308" cy="288000"/>
              </a:xfrm>
              <a:custGeom>
                <a:avLst/>
                <a:gdLst>
                  <a:gd name="T0" fmla="*/ 70 w 98"/>
                  <a:gd name="T1" fmla="*/ 42 h 99"/>
                  <a:gd name="T2" fmla="*/ 66 w 98"/>
                  <a:gd name="T3" fmla="*/ 42 h 99"/>
                  <a:gd name="T4" fmla="*/ 41 w 98"/>
                  <a:gd name="T5" fmla="*/ 67 h 99"/>
                  <a:gd name="T6" fmla="*/ 41 w 98"/>
                  <a:gd name="T7" fmla="*/ 70 h 99"/>
                  <a:gd name="T8" fmla="*/ 70 w 98"/>
                  <a:gd name="T9" fmla="*/ 99 h 99"/>
                  <a:gd name="T10" fmla="*/ 98 w 98"/>
                  <a:gd name="T11" fmla="*/ 70 h 99"/>
                  <a:gd name="T12" fmla="*/ 70 w 98"/>
                  <a:gd name="T13" fmla="*/ 42 h 99"/>
                  <a:gd name="T14" fmla="*/ 70 w 98"/>
                  <a:gd name="T15" fmla="*/ 90 h 99"/>
                  <a:gd name="T16" fmla="*/ 50 w 98"/>
                  <a:gd name="T17" fmla="*/ 70 h 99"/>
                  <a:gd name="T18" fmla="*/ 70 w 98"/>
                  <a:gd name="T19" fmla="*/ 51 h 99"/>
                  <a:gd name="T20" fmla="*/ 89 w 98"/>
                  <a:gd name="T21" fmla="*/ 70 h 99"/>
                  <a:gd name="T22" fmla="*/ 70 w 98"/>
                  <a:gd name="T23" fmla="*/ 90 h 99"/>
                  <a:gd name="T24" fmla="*/ 57 w 98"/>
                  <a:gd name="T25" fmla="*/ 29 h 99"/>
                  <a:gd name="T26" fmla="*/ 28 w 98"/>
                  <a:gd name="T27" fmla="*/ 0 h 99"/>
                  <a:gd name="T28" fmla="*/ 0 w 98"/>
                  <a:gd name="T29" fmla="*/ 29 h 99"/>
                  <a:gd name="T30" fmla="*/ 28 w 98"/>
                  <a:gd name="T31" fmla="*/ 57 h 99"/>
                  <a:gd name="T32" fmla="*/ 32 w 98"/>
                  <a:gd name="T33" fmla="*/ 57 h 99"/>
                  <a:gd name="T34" fmla="*/ 56 w 98"/>
                  <a:gd name="T35" fmla="*/ 32 h 99"/>
                  <a:gd name="T36" fmla="*/ 57 w 98"/>
                  <a:gd name="T37" fmla="*/ 29 h 99"/>
                  <a:gd name="T38" fmla="*/ 28 w 98"/>
                  <a:gd name="T39" fmla="*/ 48 h 99"/>
                  <a:gd name="T40" fmla="*/ 8 w 98"/>
                  <a:gd name="T41" fmla="*/ 29 h 99"/>
                  <a:gd name="T42" fmla="*/ 28 w 98"/>
                  <a:gd name="T43" fmla="*/ 9 h 99"/>
                  <a:gd name="T44" fmla="*/ 48 w 98"/>
                  <a:gd name="T45" fmla="*/ 29 h 99"/>
                  <a:gd name="T46" fmla="*/ 28 w 98"/>
                  <a:gd name="T47" fmla="*/ 48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8" h="99">
                    <a:moveTo>
                      <a:pt x="70" y="42"/>
                    </a:moveTo>
                    <a:cubicBezTo>
                      <a:pt x="68" y="42"/>
                      <a:pt x="67" y="42"/>
                      <a:pt x="66" y="42"/>
                    </a:cubicBezTo>
                    <a:cubicBezTo>
                      <a:pt x="41" y="67"/>
                      <a:pt x="41" y="67"/>
                      <a:pt x="41" y="67"/>
                    </a:cubicBezTo>
                    <a:cubicBezTo>
                      <a:pt x="41" y="68"/>
                      <a:pt x="41" y="69"/>
                      <a:pt x="41" y="70"/>
                    </a:cubicBezTo>
                    <a:cubicBezTo>
                      <a:pt x="41" y="86"/>
                      <a:pt x="54" y="99"/>
                      <a:pt x="70" y="99"/>
                    </a:cubicBezTo>
                    <a:cubicBezTo>
                      <a:pt x="85" y="99"/>
                      <a:pt x="98" y="86"/>
                      <a:pt x="98" y="70"/>
                    </a:cubicBezTo>
                    <a:cubicBezTo>
                      <a:pt x="98" y="55"/>
                      <a:pt x="85" y="42"/>
                      <a:pt x="70" y="42"/>
                    </a:cubicBezTo>
                    <a:close/>
                    <a:moveTo>
                      <a:pt x="70" y="90"/>
                    </a:moveTo>
                    <a:cubicBezTo>
                      <a:pt x="59" y="90"/>
                      <a:pt x="50" y="81"/>
                      <a:pt x="50" y="70"/>
                    </a:cubicBezTo>
                    <a:cubicBezTo>
                      <a:pt x="50" y="59"/>
                      <a:pt x="59" y="51"/>
                      <a:pt x="70" y="51"/>
                    </a:cubicBezTo>
                    <a:cubicBezTo>
                      <a:pt x="81" y="51"/>
                      <a:pt x="89" y="59"/>
                      <a:pt x="89" y="70"/>
                    </a:cubicBezTo>
                    <a:cubicBezTo>
                      <a:pt x="89" y="81"/>
                      <a:pt x="81" y="90"/>
                      <a:pt x="70" y="90"/>
                    </a:cubicBezTo>
                    <a:close/>
                    <a:moveTo>
                      <a:pt x="57" y="29"/>
                    </a:moveTo>
                    <a:cubicBezTo>
                      <a:pt x="57" y="13"/>
                      <a:pt x="44" y="0"/>
                      <a:pt x="28" y="0"/>
                    </a:cubicBezTo>
                    <a:cubicBezTo>
                      <a:pt x="12" y="0"/>
                      <a:pt x="0" y="13"/>
                      <a:pt x="0" y="29"/>
                    </a:cubicBezTo>
                    <a:cubicBezTo>
                      <a:pt x="0" y="44"/>
                      <a:pt x="12" y="57"/>
                      <a:pt x="28" y="57"/>
                    </a:cubicBezTo>
                    <a:cubicBezTo>
                      <a:pt x="29" y="57"/>
                      <a:pt x="31" y="57"/>
                      <a:pt x="32" y="57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7" y="30"/>
                      <a:pt x="57" y="29"/>
                    </a:cubicBezTo>
                    <a:close/>
                    <a:moveTo>
                      <a:pt x="28" y="48"/>
                    </a:moveTo>
                    <a:cubicBezTo>
                      <a:pt x="17" y="48"/>
                      <a:pt x="8" y="40"/>
                      <a:pt x="8" y="29"/>
                    </a:cubicBezTo>
                    <a:cubicBezTo>
                      <a:pt x="8" y="18"/>
                      <a:pt x="17" y="9"/>
                      <a:pt x="28" y="9"/>
                    </a:cubicBezTo>
                    <a:cubicBezTo>
                      <a:pt x="39" y="9"/>
                      <a:pt x="48" y="18"/>
                      <a:pt x="48" y="29"/>
                    </a:cubicBezTo>
                    <a:cubicBezTo>
                      <a:pt x="48" y="40"/>
                      <a:pt x="39" y="48"/>
                      <a:pt x="28" y="48"/>
                    </a:cubicBezTo>
                    <a:close/>
                  </a:path>
                </a:pathLst>
              </a:custGeom>
              <a:solidFill>
                <a:srgbClr val="00A9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9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  <p:sp>
            <p:nvSpPr>
              <p:cNvPr id="65" name="Freeform 933">
                <a:extLst>
                  <a:ext uri="{FF2B5EF4-FFF2-40B4-BE49-F238E27FC236}">
                    <a16:creationId xmlns:a16="http://schemas.microsoft.com/office/drawing/2014/main" id="{CD5A6619-740C-43E4-9B8B-6D00633C71D0}"/>
                  </a:ext>
                </a:extLst>
              </p:cNvPr>
              <p:cNvSpPr/>
              <p:nvPr/>
            </p:nvSpPr>
            <p:spPr bwMode="auto">
              <a:xfrm>
                <a:off x="2697060" y="5013664"/>
                <a:ext cx="220308" cy="219077"/>
              </a:xfrm>
              <a:custGeom>
                <a:avLst/>
                <a:gdLst>
                  <a:gd name="T0" fmla="*/ 179 w 179"/>
                  <a:gd name="T1" fmla="*/ 12 h 178"/>
                  <a:gd name="T2" fmla="*/ 14 w 179"/>
                  <a:gd name="T3" fmla="*/ 178 h 178"/>
                  <a:gd name="T4" fmla="*/ 0 w 179"/>
                  <a:gd name="T5" fmla="*/ 166 h 178"/>
                  <a:gd name="T6" fmla="*/ 165 w 179"/>
                  <a:gd name="T7" fmla="*/ 0 h 178"/>
                  <a:gd name="T8" fmla="*/ 179 w 179"/>
                  <a:gd name="T9" fmla="*/ 12 h 1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9" h="178">
                    <a:moveTo>
                      <a:pt x="179" y="12"/>
                    </a:moveTo>
                    <a:lnTo>
                      <a:pt x="14" y="178"/>
                    </a:lnTo>
                    <a:lnTo>
                      <a:pt x="0" y="166"/>
                    </a:lnTo>
                    <a:lnTo>
                      <a:pt x="165" y="0"/>
                    </a:lnTo>
                    <a:lnTo>
                      <a:pt x="179" y="12"/>
                    </a:lnTo>
                    <a:close/>
                  </a:path>
                </a:pathLst>
              </a:custGeom>
              <a:solidFill>
                <a:srgbClr val="00A9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9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</p:grpSp>
      <p:grpSp>
        <p:nvGrpSpPr>
          <p:cNvPr id="69" name="Group 27">
            <a:extLst>
              <a:ext uri="{FF2B5EF4-FFF2-40B4-BE49-F238E27FC236}">
                <a16:creationId xmlns:a16="http://schemas.microsoft.com/office/drawing/2014/main" id="{8DB9F517-D9C8-45B5-B52E-6A9AD74911C1}"/>
              </a:ext>
            </a:extLst>
          </p:cNvPr>
          <p:cNvGrpSpPr/>
          <p:nvPr/>
        </p:nvGrpSpPr>
        <p:grpSpPr>
          <a:xfrm>
            <a:off x="775487" y="4432256"/>
            <a:ext cx="2158455" cy="2196000"/>
            <a:chOff x="478903" y="4355475"/>
            <a:chExt cx="2158455" cy="2196000"/>
          </a:xfrm>
          <a:solidFill>
            <a:schemeClr val="tx1">
              <a:lumMod val="75000"/>
              <a:lumOff val="25000"/>
            </a:schemeClr>
          </a:solidFill>
        </p:grpSpPr>
        <p:grpSp>
          <p:nvGrpSpPr>
            <p:cNvPr id="70" name="Group 28">
              <a:extLst>
                <a:ext uri="{FF2B5EF4-FFF2-40B4-BE49-F238E27FC236}">
                  <a16:creationId xmlns:a16="http://schemas.microsoft.com/office/drawing/2014/main" id="{03A9F800-5D7C-40B6-93B3-A23BA0CEDE2B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795203" y="4775738"/>
              <a:ext cx="366333" cy="552421"/>
              <a:chOff x="2257888" y="5563099"/>
              <a:chExt cx="137373" cy="207156"/>
            </a:xfrm>
            <a:grpFill/>
          </p:grpSpPr>
          <p:sp>
            <p:nvSpPr>
              <p:cNvPr id="75" name="Freeform 69">
                <a:extLst>
                  <a:ext uri="{FF2B5EF4-FFF2-40B4-BE49-F238E27FC236}">
                    <a16:creationId xmlns:a16="http://schemas.microsoft.com/office/drawing/2014/main" id="{FE8B81EA-BBAA-4A0C-848C-CA1CC3E4B5FF}"/>
                  </a:ext>
                </a:extLst>
              </p:cNvPr>
              <p:cNvSpPr/>
              <p:nvPr/>
            </p:nvSpPr>
            <p:spPr bwMode="auto">
              <a:xfrm rot="10800000">
                <a:off x="2257888" y="5629268"/>
                <a:ext cx="137373" cy="140987"/>
              </a:xfrm>
              <a:custGeom>
                <a:avLst/>
                <a:gdLst>
                  <a:gd name="T0" fmla="*/ 57 w 64"/>
                  <a:gd name="T1" fmla="*/ 37 h 66"/>
                  <a:gd name="T2" fmla="*/ 43 w 64"/>
                  <a:gd name="T3" fmla="*/ 12 h 66"/>
                  <a:gd name="T4" fmla="*/ 39 w 64"/>
                  <a:gd name="T5" fmla="*/ 6 h 66"/>
                  <a:gd name="T6" fmla="*/ 25 w 64"/>
                  <a:gd name="T7" fmla="*/ 6 h 66"/>
                  <a:gd name="T8" fmla="*/ 22 w 64"/>
                  <a:gd name="T9" fmla="*/ 12 h 66"/>
                  <a:gd name="T10" fmla="*/ 8 w 64"/>
                  <a:gd name="T11" fmla="*/ 37 h 66"/>
                  <a:gd name="T12" fmla="*/ 4 w 64"/>
                  <a:gd name="T13" fmla="*/ 43 h 66"/>
                  <a:gd name="T14" fmla="*/ 11 w 64"/>
                  <a:gd name="T15" fmla="*/ 55 h 66"/>
                  <a:gd name="T16" fmla="*/ 18 w 64"/>
                  <a:gd name="T17" fmla="*/ 55 h 66"/>
                  <a:gd name="T18" fmla="*/ 19 w 64"/>
                  <a:gd name="T19" fmla="*/ 55 h 66"/>
                  <a:gd name="T20" fmla="*/ 19 w 64"/>
                  <a:gd name="T21" fmla="*/ 66 h 66"/>
                  <a:gd name="T22" fmla="*/ 32 w 64"/>
                  <a:gd name="T23" fmla="*/ 62 h 66"/>
                  <a:gd name="T24" fmla="*/ 32 w 64"/>
                  <a:gd name="T25" fmla="*/ 62 h 66"/>
                  <a:gd name="T26" fmla="*/ 46 w 64"/>
                  <a:gd name="T27" fmla="*/ 66 h 66"/>
                  <a:gd name="T28" fmla="*/ 46 w 64"/>
                  <a:gd name="T29" fmla="*/ 55 h 66"/>
                  <a:gd name="T30" fmla="*/ 46 w 64"/>
                  <a:gd name="T31" fmla="*/ 55 h 66"/>
                  <a:gd name="T32" fmla="*/ 53 w 64"/>
                  <a:gd name="T33" fmla="*/ 55 h 66"/>
                  <a:gd name="T34" fmla="*/ 60 w 64"/>
                  <a:gd name="T35" fmla="*/ 43 h 66"/>
                  <a:gd name="T36" fmla="*/ 57 w 64"/>
                  <a:gd name="T37" fmla="*/ 37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4" h="66">
                    <a:moveTo>
                      <a:pt x="57" y="37"/>
                    </a:moveTo>
                    <a:cubicBezTo>
                      <a:pt x="53" y="30"/>
                      <a:pt x="47" y="19"/>
                      <a:pt x="43" y="12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5" y="0"/>
                      <a:pt x="29" y="0"/>
                      <a:pt x="25" y="6"/>
                    </a:cubicBezTo>
                    <a:cubicBezTo>
                      <a:pt x="22" y="12"/>
                      <a:pt x="22" y="12"/>
                      <a:pt x="22" y="12"/>
                    </a:cubicBezTo>
                    <a:cubicBezTo>
                      <a:pt x="18" y="19"/>
                      <a:pt x="11" y="30"/>
                      <a:pt x="8" y="37"/>
                    </a:cubicBezTo>
                    <a:cubicBezTo>
                      <a:pt x="4" y="43"/>
                      <a:pt x="4" y="43"/>
                      <a:pt x="4" y="43"/>
                    </a:cubicBezTo>
                    <a:cubicBezTo>
                      <a:pt x="0" y="50"/>
                      <a:pt x="3" y="55"/>
                      <a:pt x="11" y="55"/>
                    </a:cubicBezTo>
                    <a:cubicBezTo>
                      <a:pt x="18" y="55"/>
                      <a:pt x="18" y="55"/>
                      <a:pt x="18" y="55"/>
                    </a:cubicBezTo>
                    <a:cubicBezTo>
                      <a:pt x="19" y="55"/>
                      <a:pt x="19" y="55"/>
                      <a:pt x="19" y="55"/>
                    </a:cubicBezTo>
                    <a:cubicBezTo>
                      <a:pt x="19" y="66"/>
                      <a:pt x="19" y="66"/>
                      <a:pt x="19" y="66"/>
                    </a:cubicBezTo>
                    <a:cubicBezTo>
                      <a:pt x="23" y="63"/>
                      <a:pt x="27" y="62"/>
                      <a:pt x="32" y="62"/>
                    </a:cubicBezTo>
                    <a:cubicBezTo>
                      <a:pt x="32" y="62"/>
                      <a:pt x="32" y="62"/>
                      <a:pt x="32" y="62"/>
                    </a:cubicBezTo>
                    <a:cubicBezTo>
                      <a:pt x="37" y="62"/>
                      <a:pt x="42" y="63"/>
                      <a:pt x="46" y="66"/>
                    </a:cubicBezTo>
                    <a:cubicBezTo>
                      <a:pt x="46" y="55"/>
                      <a:pt x="46" y="55"/>
                      <a:pt x="46" y="55"/>
                    </a:cubicBezTo>
                    <a:cubicBezTo>
                      <a:pt x="46" y="55"/>
                      <a:pt x="46" y="55"/>
                      <a:pt x="46" y="55"/>
                    </a:cubicBezTo>
                    <a:cubicBezTo>
                      <a:pt x="53" y="55"/>
                      <a:pt x="53" y="55"/>
                      <a:pt x="53" y="55"/>
                    </a:cubicBezTo>
                    <a:cubicBezTo>
                      <a:pt x="61" y="55"/>
                      <a:pt x="64" y="49"/>
                      <a:pt x="60" y="43"/>
                    </a:cubicBezTo>
                    <a:lnTo>
                      <a:pt x="57" y="3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/>
              <a:p>
                <a:endParaRPr lang="zh-CN" altLang="en-US" sz="249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  <p:sp>
            <p:nvSpPr>
              <p:cNvPr id="76" name="Freeform 70">
                <a:extLst>
                  <a:ext uri="{FF2B5EF4-FFF2-40B4-BE49-F238E27FC236}">
                    <a16:creationId xmlns:a16="http://schemas.microsoft.com/office/drawing/2014/main" id="{244FF5A3-9E13-4739-9A32-9B5FCA207924}"/>
                  </a:ext>
                </a:extLst>
              </p:cNvPr>
              <p:cNvSpPr/>
              <p:nvPr/>
            </p:nvSpPr>
            <p:spPr bwMode="auto">
              <a:xfrm rot="17497987">
                <a:off x="2290424" y="5563100"/>
                <a:ext cx="75014" cy="75012"/>
              </a:xfrm>
              <a:custGeom>
                <a:avLst/>
                <a:gdLst>
                  <a:gd name="T0" fmla="*/ 17 w 35"/>
                  <a:gd name="T1" fmla="*/ 0 h 35"/>
                  <a:gd name="T2" fmla="*/ 17 w 35"/>
                  <a:gd name="T3" fmla="*/ 0 h 35"/>
                  <a:gd name="T4" fmla="*/ 17 w 35"/>
                  <a:gd name="T5" fmla="*/ 0 h 35"/>
                  <a:gd name="T6" fmla="*/ 17 w 35"/>
                  <a:gd name="T7" fmla="*/ 0 h 35"/>
                  <a:gd name="T8" fmla="*/ 17 w 35"/>
                  <a:gd name="T9" fmla="*/ 0 h 35"/>
                  <a:gd name="T10" fmla="*/ 4 w 35"/>
                  <a:gd name="T11" fmla="*/ 6 h 35"/>
                  <a:gd name="T12" fmla="*/ 0 w 35"/>
                  <a:gd name="T13" fmla="*/ 17 h 35"/>
                  <a:gd name="T14" fmla="*/ 0 w 35"/>
                  <a:gd name="T15" fmla="*/ 17 h 35"/>
                  <a:gd name="T16" fmla="*/ 17 w 35"/>
                  <a:gd name="T17" fmla="*/ 35 h 35"/>
                  <a:gd name="T18" fmla="*/ 17 w 35"/>
                  <a:gd name="T19" fmla="*/ 35 h 35"/>
                  <a:gd name="T20" fmla="*/ 35 w 35"/>
                  <a:gd name="T21" fmla="*/ 17 h 35"/>
                  <a:gd name="T22" fmla="*/ 35 w 35"/>
                  <a:gd name="T23" fmla="*/ 17 h 35"/>
                  <a:gd name="T24" fmla="*/ 31 w 35"/>
                  <a:gd name="T25" fmla="*/ 6 h 35"/>
                  <a:gd name="T26" fmla="*/ 17 w 35"/>
                  <a:gd name="T27" fmla="*/ 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35" h="35">
                    <a:moveTo>
                      <a:pt x="17" y="0"/>
                    </a:moveTo>
                    <a:cubicBezTo>
                      <a:pt x="17" y="0"/>
                      <a:pt x="17" y="0"/>
                      <a:pt x="17" y="0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2" y="0"/>
                      <a:pt x="7" y="2"/>
                      <a:pt x="4" y="6"/>
                    </a:cubicBezTo>
                    <a:cubicBezTo>
                      <a:pt x="1" y="9"/>
                      <a:pt x="0" y="13"/>
                      <a:pt x="0" y="17"/>
                    </a:cubicBezTo>
                    <a:cubicBezTo>
                      <a:pt x="0" y="17"/>
                      <a:pt x="0" y="17"/>
                      <a:pt x="0" y="17"/>
                    </a:cubicBezTo>
                    <a:cubicBezTo>
                      <a:pt x="0" y="27"/>
                      <a:pt x="8" y="35"/>
                      <a:pt x="17" y="35"/>
                    </a:cubicBezTo>
                    <a:cubicBezTo>
                      <a:pt x="17" y="35"/>
                      <a:pt x="17" y="35"/>
                      <a:pt x="17" y="35"/>
                    </a:cubicBezTo>
                    <a:cubicBezTo>
                      <a:pt x="27" y="35"/>
                      <a:pt x="35" y="2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3"/>
                      <a:pt x="33" y="9"/>
                      <a:pt x="31" y="6"/>
                    </a:cubicBezTo>
                    <a:cubicBezTo>
                      <a:pt x="27" y="2"/>
                      <a:pt x="23" y="0"/>
                      <a:pt x="1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/>
              <a:p>
                <a:endParaRPr lang="zh-CN" altLang="en-US" sz="249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  <p:grpSp>
          <p:nvGrpSpPr>
            <p:cNvPr id="71" name="Group 29">
              <a:extLst>
                <a:ext uri="{FF2B5EF4-FFF2-40B4-BE49-F238E27FC236}">
                  <a16:creationId xmlns:a16="http://schemas.microsoft.com/office/drawing/2014/main" id="{3CFEDBD4-189F-41AF-9289-0549AA67626D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78903" y="4355475"/>
              <a:ext cx="2158455" cy="2196000"/>
              <a:chOff x="5397500" y="5734050"/>
              <a:chExt cx="365125" cy="371476"/>
            </a:xfrm>
            <a:grpFill/>
          </p:grpSpPr>
          <p:sp>
            <p:nvSpPr>
              <p:cNvPr id="72" name="Freeform 288">
                <a:extLst>
                  <a:ext uri="{FF2B5EF4-FFF2-40B4-BE49-F238E27FC236}">
                    <a16:creationId xmlns:a16="http://schemas.microsoft.com/office/drawing/2014/main" id="{58409E45-C1C9-44CC-834C-544085FEB659}"/>
                  </a:ext>
                </a:extLst>
              </p:cNvPr>
              <p:cNvSpPr/>
              <p:nvPr/>
            </p:nvSpPr>
            <p:spPr bwMode="auto">
              <a:xfrm>
                <a:off x="5532438" y="5907088"/>
                <a:ext cx="71438" cy="68263"/>
              </a:xfrm>
              <a:custGeom>
                <a:avLst/>
                <a:gdLst>
                  <a:gd name="T0" fmla="*/ 45 w 45"/>
                  <a:gd name="T1" fmla="*/ 17 h 43"/>
                  <a:gd name="T2" fmla="*/ 17 w 45"/>
                  <a:gd name="T3" fmla="*/ 43 h 43"/>
                  <a:gd name="T4" fmla="*/ 0 w 45"/>
                  <a:gd name="T5" fmla="*/ 26 h 43"/>
                  <a:gd name="T6" fmla="*/ 29 w 45"/>
                  <a:gd name="T7" fmla="*/ 0 h 43"/>
                  <a:gd name="T8" fmla="*/ 45 w 45"/>
                  <a:gd name="T9" fmla="*/ 17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" h="43">
                    <a:moveTo>
                      <a:pt x="45" y="17"/>
                    </a:moveTo>
                    <a:lnTo>
                      <a:pt x="17" y="43"/>
                    </a:lnTo>
                    <a:lnTo>
                      <a:pt x="0" y="26"/>
                    </a:lnTo>
                    <a:lnTo>
                      <a:pt x="29" y="0"/>
                    </a:lnTo>
                    <a:lnTo>
                      <a:pt x="45" y="1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/>
              <a:p>
                <a:endParaRPr lang="zh-CN" altLang="en-US" sz="249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  <p:sp>
            <p:nvSpPr>
              <p:cNvPr id="73" name="Freeform 289">
                <a:extLst>
                  <a:ext uri="{FF2B5EF4-FFF2-40B4-BE49-F238E27FC236}">
                    <a16:creationId xmlns:a16="http://schemas.microsoft.com/office/drawing/2014/main" id="{533869A8-DB77-4D7C-8287-9D7FEF6BB3B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537200" y="5734050"/>
                <a:ext cx="225425" cy="225425"/>
              </a:xfrm>
              <a:custGeom>
                <a:avLst/>
                <a:gdLst>
                  <a:gd name="T0" fmla="*/ 30 w 60"/>
                  <a:gd name="T1" fmla="*/ 0 h 60"/>
                  <a:gd name="T2" fmla="*/ 0 w 60"/>
                  <a:gd name="T3" fmla="*/ 30 h 60"/>
                  <a:gd name="T4" fmla="*/ 30 w 60"/>
                  <a:gd name="T5" fmla="*/ 60 h 60"/>
                  <a:gd name="T6" fmla="*/ 60 w 60"/>
                  <a:gd name="T7" fmla="*/ 30 h 60"/>
                  <a:gd name="T8" fmla="*/ 30 w 60"/>
                  <a:gd name="T9" fmla="*/ 0 h 60"/>
                  <a:gd name="T10" fmla="*/ 30 w 60"/>
                  <a:gd name="T11" fmla="*/ 51 h 60"/>
                  <a:gd name="T12" fmla="*/ 8 w 60"/>
                  <a:gd name="T13" fmla="*/ 30 h 60"/>
                  <a:gd name="T14" fmla="*/ 30 w 60"/>
                  <a:gd name="T15" fmla="*/ 8 h 60"/>
                  <a:gd name="T16" fmla="*/ 52 w 60"/>
                  <a:gd name="T17" fmla="*/ 30 h 60"/>
                  <a:gd name="T18" fmla="*/ 30 w 60"/>
                  <a:gd name="T19" fmla="*/ 51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0" h="60">
                    <a:moveTo>
                      <a:pt x="30" y="0"/>
                    </a:moveTo>
                    <a:cubicBezTo>
                      <a:pt x="13" y="0"/>
                      <a:pt x="0" y="13"/>
                      <a:pt x="0" y="30"/>
                    </a:cubicBezTo>
                    <a:cubicBezTo>
                      <a:pt x="0" y="47"/>
                      <a:pt x="13" y="60"/>
                      <a:pt x="30" y="60"/>
                    </a:cubicBezTo>
                    <a:cubicBezTo>
                      <a:pt x="47" y="60"/>
                      <a:pt x="60" y="47"/>
                      <a:pt x="60" y="30"/>
                    </a:cubicBezTo>
                    <a:cubicBezTo>
                      <a:pt x="60" y="13"/>
                      <a:pt x="47" y="0"/>
                      <a:pt x="30" y="0"/>
                    </a:cubicBezTo>
                    <a:close/>
                    <a:moveTo>
                      <a:pt x="30" y="51"/>
                    </a:moveTo>
                    <a:cubicBezTo>
                      <a:pt x="18" y="51"/>
                      <a:pt x="8" y="42"/>
                      <a:pt x="8" y="30"/>
                    </a:cubicBezTo>
                    <a:cubicBezTo>
                      <a:pt x="8" y="18"/>
                      <a:pt x="18" y="8"/>
                      <a:pt x="30" y="8"/>
                    </a:cubicBezTo>
                    <a:cubicBezTo>
                      <a:pt x="42" y="8"/>
                      <a:pt x="52" y="18"/>
                      <a:pt x="52" y="30"/>
                    </a:cubicBezTo>
                    <a:cubicBezTo>
                      <a:pt x="52" y="42"/>
                      <a:pt x="42" y="51"/>
                      <a:pt x="30" y="5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/>
              <a:p>
                <a:endParaRPr lang="zh-CN" altLang="en-US" sz="249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  <p:sp>
            <p:nvSpPr>
              <p:cNvPr id="74" name="Freeform 291">
                <a:extLst>
                  <a:ext uri="{FF2B5EF4-FFF2-40B4-BE49-F238E27FC236}">
                    <a16:creationId xmlns:a16="http://schemas.microsoft.com/office/drawing/2014/main" id="{C24F612E-765B-4FCB-8C23-164545E77572}"/>
                  </a:ext>
                </a:extLst>
              </p:cNvPr>
              <p:cNvSpPr/>
              <p:nvPr/>
            </p:nvSpPr>
            <p:spPr bwMode="auto">
              <a:xfrm>
                <a:off x="5397500" y="5951538"/>
                <a:ext cx="158750" cy="153988"/>
              </a:xfrm>
              <a:custGeom>
                <a:avLst/>
                <a:gdLst>
                  <a:gd name="T0" fmla="*/ 30 w 42"/>
                  <a:gd name="T1" fmla="*/ 0 h 41"/>
                  <a:gd name="T2" fmla="*/ 3 w 42"/>
                  <a:gd name="T3" fmla="*/ 26 h 41"/>
                  <a:gd name="T4" fmla="*/ 3 w 42"/>
                  <a:gd name="T5" fmla="*/ 38 h 41"/>
                  <a:gd name="T6" fmla="*/ 15 w 42"/>
                  <a:gd name="T7" fmla="*/ 38 h 41"/>
                  <a:gd name="T8" fmla="*/ 42 w 42"/>
                  <a:gd name="T9" fmla="*/ 12 h 41"/>
                  <a:gd name="T10" fmla="*/ 30 w 42"/>
                  <a:gd name="T11" fmla="*/ 0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2" h="41">
                    <a:moveTo>
                      <a:pt x="30" y="0"/>
                    </a:moveTo>
                    <a:cubicBezTo>
                      <a:pt x="3" y="26"/>
                      <a:pt x="3" y="26"/>
                      <a:pt x="3" y="26"/>
                    </a:cubicBezTo>
                    <a:cubicBezTo>
                      <a:pt x="0" y="29"/>
                      <a:pt x="0" y="34"/>
                      <a:pt x="3" y="38"/>
                    </a:cubicBezTo>
                    <a:cubicBezTo>
                      <a:pt x="6" y="41"/>
                      <a:pt x="12" y="41"/>
                      <a:pt x="15" y="38"/>
                    </a:cubicBezTo>
                    <a:cubicBezTo>
                      <a:pt x="42" y="12"/>
                      <a:pt x="42" y="12"/>
                      <a:pt x="42" y="12"/>
                    </a:cubicBezTo>
                    <a:lnTo>
                      <a:pt x="3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/>
              <a:p>
                <a:endParaRPr lang="zh-CN" altLang="en-US" sz="249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</p:grpSp>
      <p:sp>
        <p:nvSpPr>
          <p:cNvPr id="77" name="Group 60">
            <a:extLst>
              <a:ext uri="{FF2B5EF4-FFF2-40B4-BE49-F238E27FC236}">
                <a16:creationId xmlns:a16="http://schemas.microsoft.com/office/drawing/2014/main" id="{2E8FBE87-466C-4512-B8D7-05A1B4D9B9D7}"/>
              </a:ext>
            </a:extLst>
          </p:cNvPr>
          <p:cNvSpPr/>
          <p:nvPr/>
        </p:nvSpPr>
        <p:spPr>
          <a:xfrm>
            <a:off x="2805163" y="1646382"/>
            <a:ext cx="1434990" cy="369324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/>
          <a:p>
            <a:r>
              <a:rPr lang="ko-KR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살균</a:t>
            </a:r>
            <a:r>
              <a:rPr lang="en-US" altLang="ko-KR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, </a:t>
            </a:r>
            <a:r>
              <a:rPr lang="ko-KR" altLang="en-US" b="1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탈취력</a:t>
            </a:r>
            <a:endParaRPr lang="en-US" altLang="zh-CN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78" name="Group 47">
            <a:extLst>
              <a:ext uri="{FF2B5EF4-FFF2-40B4-BE49-F238E27FC236}">
                <a16:creationId xmlns:a16="http://schemas.microsoft.com/office/drawing/2014/main" id="{0399BC27-2A90-4E42-935B-2DFC9DA693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89400" y="2810873"/>
            <a:ext cx="2812663" cy="477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ko-KR" alt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위클린 가동 </a:t>
            </a:r>
            <a:r>
              <a:rPr lang="en-US" altLang="ko-KR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5</a:t>
            </a:r>
            <a:r>
              <a:rPr lang="ko-KR" alt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분 후 세균 및 바이러스 </a:t>
            </a:r>
            <a:r>
              <a:rPr lang="en-US" altLang="ko-KR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99% </a:t>
            </a:r>
            <a:r>
              <a:rPr lang="ko-KR" alt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제거 </a:t>
            </a:r>
            <a:r>
              <a:rPr lang="en-US" altLang="ko-KR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(</a:t>
            </a:r>
            <a:r>
              <a:rPr lang="ko-KR" alt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사진</a:t>
            </a:r>
            <a:r>
              <a:rPr lang="en-US" altLang="ko-KR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: </a:t>
            </a:r>
            <a:r>
              <a:rPr lang="ko-KR" alt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오른쪽 상단</a:t>
            </a:r>
            <a:r>
              <a:rPr lang="en-US" altLang="ko-KR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)</a:t>
            </a:r>
            <a:endParaRPr lang="zh-CN" altLang="en-US" sz="1100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  <p:sp>
        <p:nvSpPr>
          <p:cNvPr id="79" name="Group 62">
            <a:extLst>
              <a:ext uri="{FF2B5EF4-FFF2-40B4-BE49-F238E27FC236}">
                <a16:creationId xmlns:a16="http://schemas.microsoft.com/office/drawing/2014/main" id="{B34FB330-181E-4125-9F72-F6ECE10B5925}"/>
              </a:ext>
            </a:extLst>
          </p:cNvPr>
          <p:cNvSpPr/>
          <p:nvPr/>
        </p:nvSpPr>
        <p:spPr>
          <a:xfrm>
            <a:off x="2789310" y="4297425"/>
            <a:ext cx="1375679" cy="369324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/>
          <a:p>
            <a:r>
              <a:rPr lang="ko-KR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이물질 제거</a:t>
            </a:r>
            <a:endParaRPr lang="en-US" altLang="zh-CN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80" name="Group 47">
            <a:extLst>
              <a:ext uri="{FF2B5EF4-FFF2-40B4-BE49-F238E27FC236}">
                <a16:creationId xmlns:a16="http://schemas.microsoft.com/office/drawing/2014/main" id="{18F23E70-6FAD-4CC1-801F-86F14E509C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73547" y="5455468"/>
            <a:ext cx="2812663" cy="477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ko-KR" alt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위클린 가동 </a:t>
            </a:r>
            <a:r>
              <a:rPr lang="en-US" altLang="ko-KR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1</a:t>
            </a:r>
            <a:r>
              <a:rPr lang="ko-KR" alt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일 후 오일 및 분진 제거된 모습 </a:t>
            </a:r>
            <a:r>
              <a:rPr lang="en-US" altLang="ko-KR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(</a:t>
            </a:r>
            <a:r>
              <a:rPr lang="ko-KR" alt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사진</a:t>
            </a:r>
            <a:r>
              <a:rPr lang="en-US" altLang="ko-KR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: </a:t>
            </a:r>
            <a:r>
              <a:rPr lang="ko-KR" alt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오른쪽</a:t>
            </a:r>
            <a:r>
              <a:rPr lang="en-US" altLang="ko-KR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 </a:t>
            </a:r>
            <a:r>
              <a:rPr lang="ko-KR" alt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하단</a:t>
            </a:r>
            <a:r>
              <a:rPr lang="en-US" altLang="ko-KR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)</a:t>
            </a:r>
            <a:endParaRPr lang="zh-CN" altLang="en-US" sz="1100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  <p:pic>
        <p:nvPicPr>
          <p:cNvPr id="2" name="그림 1">
            <a:extLst>
              <a:ext uri="{FF2B5EF4-FFF2-40B4-BE49-F238E27FC236}">
                <a16:creationId xmlns:a16="http://schemas.microsoft.com/office/drawing/2014/main" id="{294FA1B9-C718-4934-940B-AD01C9A3AE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0462" y="1658881"/>
            <a:ext cx="3182758" cy="1467777"/>
          </a:xfrm>
          <a:prstGeom prst="rect">
            <a:avLst/>
          </a:prstGeom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A00CF3AC-47A9-46F9-A11B-944D6DD963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0462" y="3710383"/>
            <a:ext cx="3017767" cy="1433072"/>
          </a:xfrm>
          <a:prstGeom prst="rect">
            <a:avLst/>
          </a:prstGeom>
        </p:spPr>
      </p:pic>
      <p:sp>
        <p:nvSpPr>
          <p:cNvPr id="81" name="Freeform 12">
            <a:extLst>
              <a:ext uri="{FF2B5EF4-FFF2-40B4-BE49-F238E27FC236}">
                <a16:creationId xmlns:a16="http://schemas.microsoft.com/office/drawing/2014/main" id="{77099393-C61D-4892-A6AB-1706E522CF6B}"/>
              </a:ext>
            </a:extLst>
          </p:cNvPr>
          <p:cNvSpPr/>
          <p:nvPr/>
        </p:nvSpPr>
        <p:spPr bwMode="auto">
          <a:xfrm>
            <a:off x="7075174" y="3539194"/>
            <a:ext cx="528638" cy="530225"/>
          </a:xfrm>
          <a:custGeom>
            <a:avLst/>
            <a:gdLst>
              <a:gd name="T0" fmla="*/ 0 w 1446"/>
              <a:gd name="T1" fmla="*/ 0 h 1446"/>
              <a:gd name="T2" fmla="*/ 1446 w 1446"/>
              <a:gd name="T3" fmla="*/ 0 h 1446"/>
              <a:gd name="T4" fmla="*/ 1446 w 1446"/>
              <a:gd name="T5" fmla="*/ 458 h 1446"/>
              <a:gd name="T6" fmla="*/ 438 w 1446"/>
              <a:gd name="T7" fmla="*/ 458 h 1446"/>
              <a:gd name="T8" fmla="*/ 438 w 1446"/>
              <a:gd name="T9" fmla="*/ 1446 h 1446"/>
              <a:gd name="T10" fmla="*/ 0 w 1446"/>
              <a:gd name="T11" fmla="*/ 1446 h 1446"/>
              <a:gd name="T12" fmla="*/ 0 w 1446"/>
              <a:gd name="T13" fmla="*/ 0 h 14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446" h="1446">
                <a:moveTo>
                  <a:pt x="0" y="0"/>
                </a:moveTo>
                <a:lnTo>
                  <a:pt x="1446" y="0"/>
                </a:lnTo>
                <a:lnTo>
                  <a:pt x="1446" y="458"/>
                </a:lnTo>
                <a:lnTo>
                  <a:pt x="438" y="458"/>
                </a:lnTo>
                <a:lnTo>
                  <a:pt x="438" y="1446"/>
                </a:lnTo>
                <a:lnTo>
                  <a:pt x="0" y="1446"/>
                </a:lnTo>
                <a:lnTo>
                  <a:pt x="0" y="0"/>
                </a:lnTo>
                <a:close/>
              </a:path>
            </a:pathLst>
          </a:custGeom>
          <a:solidFill>
            <a:srgbClr val="00D5F2"/>
          </a:solidFill>
          <a:ln>
            <a:noFill/>
          </a:ln>
        </p:spPr>
        <p:txBody>
          <a:bodyPr/>
          <a:lstStyle/>
          <a:p>
            <a:endParaRPr lang="zh-CN" altLang="en-US" dirty="0">
              <a:solidFill>
                <a:schemeClr val="tx1">
                  <a:lumMod val="50000"/>
                  <a:lumOff val="50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82" name="Freeform 12">
            <a:extLst>
              <a:ext uri="{FF2B5EF4-FFF2-40B4-BE49-F238E27FC236}">
                <a16:creationId xmlns:a16="http://schemas.microsoft.com/office/drawing/2014/main" id="{70C7B63E-76FA-4C97-A7E5-8627E10F882D}"/>
              </a:ext>
            </a:extLst>
          </p:cNvPr>
          <p:cNvSpPr/>
          <p:nvPr/>
        </p:nvSpPr>
        <p:spPr bwMode="auto">
          <a:xfrm flipH="1" flipV="1">
            <a:off x="10653220" y="6260348"/>
            <a:ext cx="528638" cy="530225"/>
          </a:xfrm>
          <a:custGeom>
            <a:avLst/>
            <a:gdLst>
              <a:gd name="T0" fmla="*/ 0 w 1446"/>
              <a:gd name="T1" fmla="*/ 0 h 1446"/>
              <a:gd name="T2" fmla="*/ 1446 w 1446"/>
              <a:gd name="T3" fmla="*/ 0 h 1446"/>
              <a:gd name="T4" fmla="*/ 1446 w 1446"/>
              <a:gd name="T5" fmla="*/ 458 h 1446"/>
              <a:gd name="T6" fmla="*/ 438 w 1446"/>
              <a:gd name="T7" fmla="*/ 458 h 1446"/>
              <a:gd name="T8" fmla="*/ 438 w 1446"/>
              <a:gd name="T9" fmla="*/ 1446 h 1446"/>
              <a:gd name="T10" fmla="*/ 0 w 1446"/>
              <a:gd name="T11" fmla="*/ 1446 h 1446"/>
              <a:gd name="T12" fmla="*/ 0 w 1446"/>
              <a:gd name="T13" fmla="*/ 0 h 14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446" h="1446">
                <a:moveTo>
                  <a:pt x="0" y="0"/>
                </a:moveTo>
                <a:lnTo>
                  <a:pt x="1446" y="0"/>
                </a:lnTo>
                <a:lnTo>
                  <a:pt x="1446" y="458"/>
                </a:lnTo>
                <a:lnTo>
                  <a:pt x="438" y="458"/>
                </a:lnTo>
                <a:lnTo>
                  <a:pt x="438" y="1446"/>
                </a:lnTo>
                <a:lnTo>
                  <a:pt x="0" y="1446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txBody>
          <a:bodyPr/>
          <a:lstStyle/>
          <a:p>
            <a:endParaRPr lang="zh-CN" altLang="en-US" dirty="0">
              <a:solidFill>
                <a:schemeClr val="tx1">
                  <a:lumMod val="50000"/>
                  <a:lumOff val="50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8" name="Freeform 12"/>
          <p:cNvSpPr/>
          <p:nvPr/>
        </p:nvSpPr>
        <p:spPr bwMode="auto">
          <a:xfrm flipH="1" flipV="1">
            <a:off x="10488229" y="2744378"/>
            <a:ext cx="528638" cy="530225"/>
          </a:xfrm>
          <a:custGeom>
            <a:avLst/>
            <a:gdLst>
              <a:gd name="T0" fmla="*/ 0 w 1446"/>
              <a:gd name="T1" fmla="*/ 0 h 1446"/>
              <a:gd name="T2" fmla="*/ 1446 w 1446"/>
              <a:gd name="T3" fmla="*/ 0 h 1446"/>
              <a:gd name="T4" fmla="*/ 1446 w 1446"/>
              <a:gd name="T5" fmla="*/ 458 h 1446"/>
              <a:gd name="T6" fmla="*/ 438 w 1446"/>
              <a:gd name="T7" fmla="*/ 458 h 1446"/>
              <a:gd name="T8" fmla="*/ 438 w 1446"/>
              <a:gd name="T9" fmla="*/ 1446 h 1446"/>
              <a:gd name="T10" fmla="*/ 0 w 1446"/>
              <a:gd name="T11" fmla="*/ 1446 h 1446"/>
              <a:gd name="T12" fmla="*/ 0 w 1446"/>
              <a:gd name="T13" fmla="*/ 0 h 14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446" h="1446">
                <a:moveTo>
                  <a:pt x="0" y="0"/>
                </a:moveTo>
                <a:lnTo>
                  <a:pt x="1446" y="0"/>
                </a:lnTo>
                <a:lnTo>
                  <a:pt x="1446" y="458"/>
                </a:lnTo>
                <a:lnTo>
                  <a:pt x="438" y="458"/>
                </a:lnTo>
                <a:lnTo>
                  <a:pt x="438" y="1446"/>
                </a:lnTo>
                <a:lnTo>
                  <a:pt x="0" y="1446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txBody>
          <a:bodyPr/>
          <a:lstStyle/>
          <a:p>
            <a:endParaRPr lang="zh-CN" altLang="en-US" dirty="0">
              <a:solidFill>
                <a:schemeClr val="tx1">
                  <a:lumMod val="50000"/>
                  <a:lumOff val="50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7" name="Freeform 12"/>
          <p:cNvSpPr/>
          <p:nvPr/>
        </p:nvSpPr>
        <p:spPr bwMode="auto">
          <a:xfrm>
            <a:off x="7037074" y="1405594"/>
            <a:ext cx="528638" cy="530225"/>
          </a:xfrm>
          <a:custGeom>
            <a:avLst/>
            <a:gdLst>
              <a:gd name="T0" fmla="*/ 0 w 1446"/>
              <a:gd name="T1" fmla="*/ 0 h 1446"/>
              <a:gd name="T2" fmla="*/ 1446 w 1446"/>
              <a:gd name="T3" fmla="*/ 0 h 1446"/>
              <a:gd name="T4" fmla="*/ 1446 w 1446"/>
              <a:gd name="T5" fmla="*/ 458 h 1446"/>
              <a:gd name="T6" fmla="*/ 438 w 1446"/>
              <a:gd name="T7" fmla="*/ 458 h 1446"/>
              <a:gd name="T8" fmla="*/ 438 w 1446"/>
              <a:gd name="T9" fmla="*/ 1446 h 1446"/>
              <a:gd name="T10" fmla="*/ 0 w 1446"/>
              <a:gd name="T11" fmla="*/ 1446 h 1446"/>
              <a:gd name="T12" fmla="*/ 0 w 1446"/>
              <a:gd name="T13" fmla="*/ 0 h 14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446" h="1446">
                <a:moveTo>
                  <a:pt x="0" y="0"/>
                </a:moveTo>
                <a:lnTo>
                  <a:pt x="1446" y="0"/>
                </a:lnTo>
                <a:lnTo>
                  <a:pt x="1446" y="458"/>
                </a:lnTo>
                <a:lnTo>
                  <a:pt x="438" y="458"/>
                </a:lnTo>
                <a:lnTo>
                  <a:pt x="438" y="1446"/>
                </a:lnTo>
                <a:lnTo>
                  <a:pt x="0" y="1446"/>
                </a:lnTo>
                <a:lnTo>
                  <a:pt x="0" y="0"/>
                </a:lnTo>
                <a:close/>
              </a:path>
            </a:pathLst>
          </a:custGeom>
          <a:solidFill>
            <a:srgbClr val="00D5F2"/>
          </a:solidFill>
          <a:ln>
            <a:noFill/>
          </a:ln>
        </p:spPr>
        <p:txBody>
          <a:bodyPr/>
          <a:lstStyle/>
          <a:p>
            <a:endParaRPr lang="zh-CN" altLang="en-US" dirty="0">
              <a:solidFill>
                <a:schemeClr val="tx1">
                  <a:lumMod val="50000"/>
                  <a:lumOff val="50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FBDED2FA-1FB7-4D1B-8F17-0CEF744195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2657" y="5258442"/>
            <a:ext cx="3180563" cy="1532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4068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EBB63CC6-CCDD-41DC-B3DB-DC47C2447A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500" y="1834120"/>
            <a:ext cx="10891294" cy="4041946"/>
          </a:xfrm>
          <a:prstGeom prst="rect">
            <a:avLst/>
          </a:prstGeom>
        </p:spPr>
      </p:pic>
      <p:sp>
        <p:nvSpPr>
          <p:cNvPr id="18" name="Group 21"/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22" name="Group 56"/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23" name="Group 57"/>
            <p:cNvSpPr txBox="1"/>
            <p:nvPr/>
          </p:nvSpPr>
          <p:spPr>
            <a:xfrm>
              <a:off x="5402407" y="1374256"/>
              <a:ext cx="3295317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 제품소개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40" name="Group 58"/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3.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 설치 사례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grpSp>
        <p:nvGrpSpPr>
          <p:cNvPr id="138" name="Group 124">
            <a:extLst>
              <a:ext uri="{FF2B5EF4-FFF2-40B4-BE49-F238E27FC236}">
                <a16:creationId xmlns:a16="http://schemas.microsoft.com/office/drawing/2014/main" id="{A779B2AD-9E53-4DF9-84B5-E6AAC922F1AF}"/>
              </a:ext>
            </a:extLst>
          </p:cNvPr>
          <p:cNvGrpSpPr/>
          <p:nvPr/>
        </p:nvGrpSpPr>
        <p:grpSpPr>
          <a:xfrm>
            <a:off x="7243990" y="1752600"/>
            <a:ext cx="4955819" cy="4285383"/>
            <a:chOff x="7243990" y="1752600"/>
            <a:chExt cx="4955819" cy="4285383"/>
          </a:xfrm>
        </p:grpSpPr>
        <p:sp>
          <p:nvSpPr>
            <p:cNvPr id="139" name="六边形 125">
              <a:extLst>
                <a:ext uri="{FF2B5EF4-FFF2-40B4-BE49-F238E27FC236}">
                  <a16:creationId xmlns:a16="http://schemas.microsoft.com/office/drawing/2014/main" id="{19891D86-17EF-4F63-AEBB-A9063EC94868}"/>
                </a:ext>
              </a:extLst>
            </p:cNvPr>
            <p:cNvSpPr/>
            <p:nvPr/>
          </p:nvSpPr>
          <p:spPr>
            <a:xfrm>
              <a:off x="7307205" y="1806705"/>
              <a:ext cx="4829593" cy="4163447"/>
            </a:xfrm>
            <a:prstGeom prst="hexagon">
              <a:avLst/>
            </a:prstGeom>
            <a:solidFill>
              <a:srgbClr val="00A9C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endParaRPr lang="zh-CN" altLang="en-US" kern="0" dirty="0">
                <a:solidFill>
                  <a:prstClr val="white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40" name="六边形 126">
              <a:extLst>
                <a:ext uri="{FF2B5EF4-FFF2-40B4-BE49-F238E27FC236}">
                  <a16:creationId xmlns:a16="http://schemas.microsoft.com/office/drawing/2014/main" id="{A0747CFB-00F0-451C-ACF1-8D007276FBF5}"/>
                </a:ext>
              </a:extLst>
            </p:cNvPr>
            <p:cNvSpPr/>
            <p:nvPr/>
          </p:nvSpPr>
          <p:spPr>
            <a:xfrm>
              <a:off x="7243990" y="1752600"/>
              <a:ext cx="4944072" cy="4262136"/>
            </a:xfrm>
            <a:prstGeom prst="hexagon">
              <a:avLst/>
            </a:prstGeom>
            <a:noFill/>
            <a:ln w="28575">
              <a:gradFill>
                <a:gsLst>
                  <a:gs pos="71000">
                    <a:srgbClr val="FFFFFF"/>
                  </a:gs>
                  <a:gs pos="33000">
                    <a:srgbClr val="FFFFFF"/>
                  </a:gs>
                  <a:gs pos="10000">
                    <a:schemeClr val="bg1">
                      <a:alpha val="30000"/>
                    </a:schemeClr>
                  </a:gs>
                  <a:gs pos="95000">
                    <a:schemeClr val="bg1">
                      <a:alpha val="20000"/>
                    </a:schemeClr>
                  </a:gs>
                </a:gsLst>
                <a:lin ang="2700000" scaled="0"/>
              </a:gra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342900" indent="-342900">
                <a:buFont typeface="Arial" panose="05000000000000000000" pitchFamily="2" charset="2"/>
                <a:buChar char="Ø"/>
              </a:pPr>
              <a:endParaRPr lang="zh-CN" altLang="en-US" sz="2400" b="1" dirty="0">
                <a:solidFill>
                  <a:prstClr val="white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grpSp>
          <p:nvGrpSpPr>
            <p:cNvPr id="141" name="Group 127">
              <a:extLst>
                <a:ext uri="{FF2B5EF4-FFF2-40B4-BE49-F238E27FC236}">
                  <a16:creationId xmlns:a16="http://schemas.microsoft.com/office/drawing/2014/main" id="{EDC9A244-882D-4B64-959B-E11ABAB82C8B}"/>
                </a:ext>
              </a:extLst>
            </p:cNvPr>
            <p:cNvGrpSpPr/>
            <p:nvPr/>
          </p:nvGrpSpPr>
          <p:grpSpPr>
            <a:xfrm>
              <a:off x="8384147" y="2206980"/>
              <a:ext cx="3815662" cy="2207055"/>
              <a:chOff x="8384147" y="2206980"/>
              <a:chExt cx="3815662" cy="2207055"/>
            </a:xfrm>
          </p:grpSpPr>
          <p:grpSp>
            <p:nvGrpSpPr>
              <p:cNvPr id="147" name="Group 133">
                <a:extLst>
                  <a:ext uri="{FF2B5EF4-FFF2-40B4-BE49-F238E27FC236}">
                    <a16:creationId xmlns:a16="http://schemas.microsoft.com/office/drawing/2014/main" id="{3C971ED0-0284-47E4-88CD-781F87571BB3}"/>
                  </a:ext>
                </a:extLst>
              </p:cNvPr>
              <p:cNvGrpSpPr/>
              <p:nvPr/>
            </p:nvGrpSpPr>
            <p:grpSpPr>
              <a:xfrm>
                <a:off x="8503220" y="2206980"/>
                <a:ext cx="3696589" cy="2207055"/>
                <a:chOff x="10901934" y="2283951"/>
                <a:chExt cx="3696589" cy="2207055"/>
              </a:xfrm>
            </p:grpSpPr>
            <p:sp>
              <p:nvSpPr>
                <p:cNvPr id="149" name="Group 135">
                  <a:extLst>
                    <a:ext uri="{FF2B5EF4-FFF2-40B4-BE49-F238E27FC236}">
                      <a16:creationId xmlns:a16="http://schemas.microsoft.com/office/drawing/2014/main" id="{531B22AD-FE0C-4DEE-BC3D-A2800C81A55F}"/>
                    </a:ext>
                  </a:extLst>
                </p:cNvPr>
                <p:cNvSpPr/>
                <p:nvPr/>
              </p:nvSpPr>
              <p:spPr>
                <a:xfrm>
                  <a:off x="10918559" y="3091777"/>
                  <a:ext cx="3679964" cy="1399229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pPr>
                    <a:lnSpc>
                      <a:spcPct val="120000"/>
                    </a:lnSpc>
                  </a:pP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대한민국</a:t>
                  </a:r>
                  <a:endParaRPr lang="en-US" altLang="ko-KR" sz="1200" dirty="0">
                    <a:solidFill>
                      <a:prstClr val="white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endParaRPr>
                </a:p>
                <a:p>
                  <a:pPr marL="171450" indent="-171450">
                    <a:lnSpc>
                      <a:spcPct val="120000"/>
                    </a:lnSpc>
                    <a:buFont typeface="Wingdings" panose="05000000000000000000" pitchFamily="2" charset="2"/>
                    <a:buChar char="ü"/>
                  </a:pP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삼성병원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아산병원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경희의료원  등</a:t>
                  </a:r>
                  <a:endParaRPr lang="en-US" altLang="ko-KR" sz="1200" dirty="0">
                    <a:solidFill>
                      <a:prstClr val="white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endParaRPr>
                </a:p>
                <a:p>
                  <a:pPr marL="171450" indent="-171450">
                    <a:lnSpc>
                      <a:spcPct val="120000"/>
                    </a:lnSpc>
                    <a:buFont typeface="Wingdings" panose="05000000000000000000" pitchFamily="2" charset="2"/>
                    <a:buChar char="ü"/>
                  </a:pP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서울교통공사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서울시설공단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대전교통공사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강원랜드 등</a:t>
                  </a:r>
                  <a:endParaRPr lang="en-US" altLang="ko-KR" sz="1200" dirty="0">
                    <a:solidFill>
                      <a:prstClr val="white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endParaRPr>
                </a:p>
                <a:p>
                  <a:pPr marL="171450" indent="-171450">
                    <a:lnSpc>
                      <a:spcPct val="120000"/>
                    </a:lnSpc>
                    <a:buFont typeface="Wingdings" panose="05000000000000000000" pitchFamily="2" charset="2"/>
                    <a:buChar char="ü"/>
                  </a:pP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롯데백화점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신세계백화점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부산과학관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 err="1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이케아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 등</a:t>
                  </a:r>
                  <a:endParaRPr lang="en-US" altLang="ko-KR" sz="1200" dirty="0">
                    <a:solidFill>
                      <a:prstClr val="white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endParaRPr>
                </a:p>
                <a:p>
                  <a:pPr>
                    <a:lnSpc>
                      <a:spcPct val="120000"/>
                    </a:lnSpc>
                  </a:pPr>
                  <a:endParaRPr lang="zh-CN" altLang="en-US" sz="1200" dirty="0">
                    <a:solidFill>
                      <a:prstClr val="white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endParaRPr>
                </a:p>
              </p:txBody>
            </p:sp>
            <p:sp>
              <p:nvSpPr>
                <p:cNvPr id="150" name="Group 136">
                  <a:extLst>
                    <a:ext uri="{FF2B5EF4-FFF2-40B4-BE49-F238E27FC236}">
                      <a16:creationId xmlns:a16="http://schemas.microsoft.com/office/drawing/2014/main" id="{5201C939-DC39-46AB-88F4-A82CF50A8846}"/>
                    </a:ext>
                  </a:extLst>
                </p:cNvPr>
                <p:cNvSpPr txBox="1"/>
                <p:nvPr/>
              </p:nvSpPr>
              <p:spPr>
                <a:xfrm>
                  <a:off x="10901934" y="2283951"/>
                  <a:ext cx="1888949" cy="92333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sz="5400" dirty="0">
                      <a:solidFill>
                        <a:prstClr val="white"/>
                      </a:solidFill>
                      <a:effectLst>
                        <a:outerShdw blurRad="50800" dist="38100" dir="2700000" algn="tl" rotWithShape="0">
                          <a:prstClr val="black">
                            <a:alpha val="40000"/>
                          </a:prstClr>
                        </a:outerShdw>
                      </a:effectLst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35%</a:t>
                  </a:r>
                  <a:endParaRPr lang="zh-CN" altLang="en-US" sz="5400" dirty="0"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endParaRPr>
                </a:p>
              </p:txBody>
            </p:sp>
          </p:grpSp>
          <p:cxnSp>
            <p:nvCxnSpPr>
              <p:cNvPr id="148" name="Group 134">
                <a:extLst>
                  <a:ext uri="{FF2B5EF4-FFF2-40B4-BE49-F238E27FC236}">
                    <a16:creationId xmlns:a16="http://schemas.microsoft.com/office/drawing/2014/main" id="{4F9857D7-2068-425E-A5E8-E539D05D31FE}"/>
                  </a:ext>
                </a:extLst>
              </p:cNvPr>
              <p:cNvCxnSpPr/>
              <p:nvPr/>
            </p:nvCxnSpPr>
            <p:spPr>
              <a:xfrm>
                <a:off x="8384147" y="2376448"/>
                <a:ext cx="0" cy="1146465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2" name="Group 128">
              <a:extLst>
                <a:ext uri="{FF2B5EF4-FFF2-40B4-BE49-F238E27FC236}">
                  <a16:creationId xmlns:a16="http://schemas.microsoft.com/office/drawing/2014/main" id="{16F45D44-6A21-40B2-8990-193B8BA00EF2}"/>
                </a:ext>
              </a:extLst>
            </p:cNvPr>
            <p:cNvGrpSpPr/>
            <p:nvPr/>
          </p:nvGrpSpPr>
          <p:grpSpPr>
            <a:xfrm>
              <a:off x="8384147" y="4052527"/>
              <a:ext cx="2796013" cy="1985456"/>
              <a:chOff x="8384147" y="4125411"/>
              <a:chExt cx="2796013" cy="1985456"/>
            </a:xfrm>
          </p:grpSpPr>
          <p:grpSp>
            <p:nvGrpSpPr>
              <p:cNvPr id="143" name="Group 129">
                <a:extLst>
                  <a:ext uri="{FF2B5EF4-FFF2-40B4-BE49-F238E27FC236}">
                    <a16:creationId xmlns:a16="http://schemas.microsoft.com/office/drawing/2014/main" id="{CAF1CF6D-420F-4101-86FF-DF52F164A215}"/>
                  </a:ext>
                </a:extLst>
              </p:cNvPr>
              <p:cNvGrpSpPr/>
              <p:nvPr/>
            </p:nvGrpSpPr>
            <p:grpSpPr>
              <a:xfrm>
                <a:off x="8503220" y="4125411"/>
                <a:ext cx="2676940" cy="1985456"/>
                <a:chOff x="10901934" y="2283951"/>
                <a:chExt cx="2676940" cy="1985456"/>
              </a:xfrm>
            </p:grpSpPr>
            <p:sp>
              <p:nvSpPr>
                <p:cNvPr id="145" name="Group 131">
                  <a:extLst>
                    <a:ext uri="{FF2B5EF4-FFF2-40B4-BE49-F238E27FC236}">
                      <a16:creationId xmlns:a16="http://schemas.microsoft.com/office/drawing/2014/main" id="{285CF1A6-B21C-4855-A518-B6CA801E98A7}"/>
                    </a:ext>
                  </a:extLst>
                </p:cNvPr>
                <p:cNvSpPr/>
                <p:nvPr/>
              </p:nvSpPr>
              <p:spPr>
                <a:xfrm>
                  <a:off x="10918560" y="3091777"/>
                  <a:ext cx="2660314" cy="1177630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pPr>
                    <a:lnSpc>
                      <a:spcPct val="120000"/>
                    </a:lnSpc>
                  </a:pP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세계시장</a:t>
                  </a:r>
                  <a:endParaRPr lang="en-US" altLang="ko-KR" sz="1200" dirty="0">
                    <a:solidFill>
                      <a:prstClr val="white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endParaRPr>
                </a:p>
                <a:p>
                  <a:pPr marL="171450" indent="-171450">
                    <a:lnSpc>
                      <a:spcPct val="120000"/>
                    </a:lnSpc>
                    <a:buFont typeface="Wingdings" panose="05000000000000000000" pitchFamily="2" charset="2"/>
                    <a:buChar char="ü"/>
                  </a:pP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중국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일본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두바이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미국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싱가폴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홍콩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프랑스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영국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이탈리아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독일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태국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칠레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브라질</a:t>
                  </a:r>
                  <a:r>
                    <a:rPr lang="en-US" altLang="ko-KR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, </a:t>
                  </a:r>
                  <a:r>
                    <a:rPr lang="ko-KR" altLang="en-US" sz="1200" dirty="0">
                      <a:solidFill>
                        <a:prstClr val="white"/>
                      </a:solidFill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러시아 등</a:t>
                  </a:r>
                  <a:endParaRPr lang="en-US" altLang="ko-KR" sz="1200" dirty="0">
                    <a:solidFill>
                      <a:prstClr val="white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endParaRPr>
                </a:p>
                <a:p>
                  <a:pPr>
                    <a:lnSpc>
                      <a:spcPct val="120000"/>
                    </a:lnSpc>
                  </a:pPr>
                  <a:endParaRPr lang="zh-CN" altLang="en-US" sz="1200" dirty="0">
                    <a:solidFill>
                      <a:prstClr val="white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endParaRPr>
                </a:p>
              </p:txBody>
            </p:sp>
            <p:sp>
              <p:nvSpPr>
                <p:cNvPr id="146" name="Group 132">
                  <a:extLst>
                    <a:ext uri="{FF2B5EF4-FFF2-40B4-BE49-F238E27FC236}">
                      <a16:creationId xmlns:a16="http://schemas.microsoft.com/office/drawing/2014/main" id="{579A5B09-B55E-43DB-9338-C6BD1CA31949}"/>
                    </a:ext>
                  </a:extLst>
                </p:cNvPr>
                <p:cNvSpPr txBox="1"/>
                <p:nvPr/>
              </p:nvSpPr>
              <p:spPr>
                <a:xfrm>
                  <a:off x="10901934" y="2283951"/>
                  <a:ext cx="1888949" cy="92333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sz="5400" dirty="0">
                      <a:solidFill>
                        <a:prstClr val="white"/>
                      </a:solidFill>
                      <a:effectLst>
                        <a:outerShdw blurRad="50800" dist="38100" dir="2700000" algn="tl" rotWithShape="0">
                          <a:prstClr val="black">
                            <a:alpha val="40000"/>
                          </a:prstClr>
                        </a:outerShdw>
                      </a:effectLst>
                      <a:latin typeface="함초롬돋움" panose="02030504000101010101" pitchFamily="18" charset="-127"/>
                      <a:ea typeface="함초롬돋움" panose="02030504000101010101" pitchFamily="18" charset="-127"/>
                      <a:cs typeface="함초롬돋움" panose="02030504000101010101" pitchFamily="18" charset="-127"/>
                    </a:rPr>
                    <a:t>65%</a:t>
                  </a:r>
                  <a:endParaRPr lang="zh-CN" altLang="en-US" sz="5400" dirty="0">
                    <a:solidFill>
                      <a:prstClr val="white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endParaRPr>
                </a:p>
              </p:txBody>
            </p:sp>
          </p:grpSp>
          <p:cxnSp>
            <p:nvCxnSpPr>
              <p:cNvPr id="144" name="Group 130">
                <a:extLst>
                  <a:ext uri="{FF2B5EF4-FFF2-40B4-BE49-F238E27FC236}">
                    <a16:creationId xmlns:a16="http://schemas.microsoft.com/office/drawing/2014/main" id="{1F48BD6E-DDB1-48EF-8557-5A8BB633EC67}"/>
                  </a:ext>
                </a:extLst>
              </p:cNvPr>
              <p:cNvCxnSpPr/>
              <p:nvPr/>
            </p:nvCxnSpPr>
            <p:spPr>
              <a:xfrm>
                <a:off x="8384147" y="4291605"/>
                <a:ext cx="0" cy="1146465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51" name="Group 136">
            <a:extLst>
              <a:ext uri="{FF2B5EF4-FFF2-40B4-BE49-F238E27FC236}">
                <a16:creationId xmlns:a16="http://schemas.microsoft.com/office/drawing/2014/main" id="{E43B2DCD-611E-4B8C-BCB0-DD0682F0C32C}"/>
              </a:ext>
            </a:extLst>
          </p:cNvPr>
          <p:cNvSpPr txBox="1"/>
          <p:nvPr/>
        </p:nvSpPr>
        <p:spPr>
          <a:xfrm>
            <a:off x="6048387" y="1146666"/>
            <a:ext cx="51508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3200" dirty="0">
                <a:solidFill>
                  <a:schemeClr val="bg2">
                    <a:lumMod val="2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국내 및 </a:t>
            </a:r>
            <a:r>
              <a:rPr lang="ko-KR" altLang="en-US" sz="3200">
                <a:solidFill>
                  <a:schemeClr val="bg2">
                    <a:lumMod val="2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세계시장 판매 비율 </a:t>
            </a:r>
            <a:endParaRPr lang="zh-CN" altLang="en-US" sz="3200" dirty="0">
              <a:solidFill>
                <a:schemeClr val="bg2">
                  <a:lumMod val="25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69075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oup 2"/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-2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594"/>
            <a:ext cx="12193057" cy="6858594"/>
          </a:xfrm>
          <a:prstGeom prst="rect">
            <a:avLst/>
          </a:prstGeom>
        </p:spPr>
      </p:pic>
      <p:pic>
        <p:nvPicPr>
          <p:cNvPr id="4" name="Group 3"/>
          <p:cNvPicPr>
            <a:picLocks noChangeAspect="1"/>
          </p:cNvPicPr>
          <p:nvPr userDrawn="1"/>
        </p:nvPicPr>
        <p:blipFill rotWithShape="1">
          <a:blip r:embed="rId3"/>
          <a:srcRect l="28592" t="14633" r="28725" b="15022"/>
          <a:stretch>
            <a:fillRect/>
          </a:stretch>
        </p:blipFill>
        <p:spPr>
          <a:xfrm>
            <a:off x="1" y="0"/>
            <a:ext cx="12192000" cy="6874617"/>
          </a:xfrm>
          <a:prstGeom prst="rect">
            <a:avLst/>
          </a:prstGeom>
        </p:spPr>
      </p:pic>
      <p:sp>
        <p:nvSpPr>
          <p:cNvPr id="2" name="Rectangle 5"/>
          <p:cNvSpPr/>
          <p:nvPr/>
        </p:nvSpPr>
        <p:spPr>
          <a:xfrm>
            <a:off x="0" y="-12065"/>
            <a:ext cx="12192000" cy="6870065"/>
          </a:xfrm>
          <a:prstGeom prst="rect">
            <a:avLst/>
          </a:prstGeom>
          <a:gradFill flip="none" rotWithShape="1">
            <a:gsLst>
              <a:gs pos="1000">
                <a:schemeClr val="tx1">
                  <a:lumMod val="85000"/>
                  <a:lumOff val="15000"/>
                  <a:alpha val="17000"/>
                </a:schemeClr>
              </a:gs>
              <a:gs pos="100000">
                <a:schemeClr val="tx1">
                  <a:lumMod val="95000"/>
                  <a:lumOff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entury Gothic" panose="020B0502020202020204" pitchFamily="34" charset="0"/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3551404" y="2391736"/>
            <a:ext cx="1334921" cy="1334921"/>
            <a:chOff x="3371849" y="3094831"/>
            <a:chExt cx="1389063" cy="1389063"/>
          </a:xfrm>
        </p:grpSpPr>
        <p:sp>
          <p:nvSpPr>
            <p:cNvPr id="9" name="Group 8"/>
            <p:cNvSpPr/>
            <p:nvPr/>
          </p:nvSpPr>
          <p:spPr>
            <a:xfrm>
              <a:off x="3371849" y="3094831"/>
              <a:ext cx="1389063" cy="1389063"/>
            </a:xfrm>
            <a:prstGeom prst="ellipse">
              <a:avLst/>
            </a:prstGeom>
            <a:noFill/>
            <a:ln w="38100">
              <a:solidFill>
                <a:srgbClr val="00D5F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Century Gothic" panose="020B0502020202020204" pitchFamily="34" charset="0"/>
                <a:ea typeface="함초롬돋움" panose="02030504000101010101" pitchFamily="18" charset="-127"/>
              </a:endParaRPr>
            </a:p>
          </p:txBody>
        </p:sp>
        <p:sp>
          <p:nvSpPr>
            <p:cNvPr id="10" name="Group 9"/>
            <p:cNvSpPr txBox="1"/>
            <p:nvPr/>
          </p:nvSpPr>
          <p:spPr>
            <a:xfrm>
              <a:off x="3725937" y="3235364"/>
              <a:ext cx="680885" cy="115293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zh-CN" sz="6600" dirty="0">
                  <a:solidFill>
                    <a:srgbClr val="00D5F2"/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</a:rPr>
                <a:t>2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5099050" y="2408459"/>
            <a:ext cx="4903831" cy="1253949"/>
            <a:chOff x="5099050" y="2408459"/>
            <a:chExt cx="4903831" cy="1253949"/>
          </a:xfrm>
        </p:grpSpPr>
        <p:sp>
          <p:nvSpPr>
            <p:cNvPr id="11" name="Group 10"/>
            <p:cNvSpPr txBox="1"/>
            <p:nvPr/>
          </p:nvSpPr>
          <p:spPr>
            <a:xfrm>
              <a:off x="5099050" y="2408459"/>
              <a:ext cx="289242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dirty="0">
                  <a:solidFill>
                    <a:schemeClr val="bg1"/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</a:rPr>
                <a:t>PART ONE</a:t>
              </a:r>
              <a:endParaRPr lang="zh-CN" altLang="en-US" sz="3200" dirty="0">
                <a:solidFill>
                  <a:schemeClr val="bg1"/>
                </a:solidFill>
                <a:latin typeface="Century Gothic" panose="020B0502020202020204" pitchFamily="34" charset="0"/>
                <a:ea typeface="함초롬돋움" panose="02030504000101010101" pitchFamily="18" charset="-127"/>
              </a:endParaRPr>
            </a:p>
          </p:txBody>
        </p:sp>
        <p:grpSp>
          <p:nvGrpSpPr>
            <p:cNvPr id="13" name="Group 12"/>
            <p:cNvGrpSpPr/>
            <p:nvPr/>
          </p:nvGrpSpPr>
          <p:grpSpPr>
            <a:xfrm>
              <a:off x="5100262" y="2964424"/>
              <a:ext cx="4902619" cy="697984"/>
              <a:chOff x="5394094" y="1355206"/>
              <a:chExt cx="4902619" cy="697984"/>
            </a:xfrm>
          </p:grpSpPr>
          <p:sp>
            <p:nvSpPr>
              <p:cNvPr id="14" name="Group 13"/>
              <p:cNvSpPr txBox="1"/>
              <p:nvPr/>
            </p:nvSpPr>
            <p:spPr>
              <a:xfrm>
                <a:off x="5394094" y="1355206"/>
                <a:ext cx="329531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/>
              <a:p>
                <a:r>
                  <a:rPr lang="ko-KR" altLang="en-US" sz="2400" b="1" dirty="0" err="1">
                    <a:solidFill>
                      <a:schemeClr val="bg1"/>
                    </a:solidFill>
                    <a:latin typeface="Century Gothic" panose="020B0502020202020204" pitchFamily="34" charset="0"/>
                    <a:ea typeface="함초롬돋움" panose="02030504000101010101" pitchFamily="18" charset="-127"/>
                  </a:rPr>
                  <a:t>위클린의</a:t>
                </a:r>
                <a:r>
                  <a:rPr lang="ko-KR" altLang="en-US" sz="2400" b="1" dirty="0">
                    <a:solidFill>
                      <a:schemeClr val="bg1"/>
                    </a:solidFill>
                    <a:latin typeface="Century Gothic" panose="020B0502020202020204" pitchFamily="34" charset="0"/>
                    <a:ea typeface="함초롬돋움" panose="02030504000101010101" pitchFamily="18" charset="-127"/>
                  </a:rPr>
                  <a:t> 기술혁신성</a:t>
                </a:r>
                <a:endParaRPr lang="zh-CN" altLang="en-US" sz="2400" b="1" dirty="0">
                  <a:solidFill>
                    <a:schemeClr val="bg1"/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</a:endParaRPr>
              </a:p>
            </p:txBody>
          </p:sp>
          <p:sp>
            <p:nvSpPr>
              <p:cNvPr id="15" name="Group 14"/>
              <p:cNvSpPr txBox="1"/>
              <p:nvPr/>
            </p:nvSpPr>
            <p:spPr>
              <a:xfrm>
                <a:off x="5410721" y="1795106"/>
                <a:ext cx="4885992" cy="2580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ko-KR" altLang="en-US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세계최초 에스컬레이터</a:t>
                </a:r>
                <a:r>
                  <a:rPr lang="en-US" altLang="ko-KR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(</a:t>
                </a:r>
                <a:r>
                  <a:rPr lang="ko-KR" altLang="en-US" sz="1000" dirty="0" err="1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무빙워크</a:t>
                </a:r>
                <a:r>
                  <a:rPr lang="en-US" altLang="ko-KR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) </a:t>
                </a:r>
                <a:r>
                  <a:rPr lang="ko-KR" altLang="en-US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핸드레일 살균 청소 장비 개발 및 제조</a:t>
                </a:r>
                <a:endParaRPr lang="en-US" altLang="zh-CN" sz="10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6774469" y="1345293"/>
            <a:ext cx="4530152" cy="4669757"/>
            <a:chOff x="6774469" y="1345293"/>
            <a:chExt cx="4530152" cy="4669757"/>
          </a:xfrm>
        </p:grpSpPr>
        <p:sp>
          <p:nvSpPr>
            <p:cNvPr id="3" name="六边形 2"/>
            <p:cNvSpPr/>
            <p:nvPr/>
          </p:nvSpPr>
          <p:spPr>
            <a:xfrm>
              <a:off x="6774469" y="1871497"/>
              <a:ext cx="4530152" cy="3905303"/>
            </a:xfrm>
            <a:prstGeom prst="hexagon">
              <a:avLst>
                <a:gd name="adj" fmla="val 0"/>
                <a:gd name="vf" fmla="val 115470"/>
              </a:avLst>
            </a:prstGeom>
            <a:noFill/>
            <a:ln w="3175" cap="rnd" cmpd="sng" algn="ctr">
              <a:solidFill>
                <a:srgbClr val="00A9C0"/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 defTabSz="457200"/>
              <a:endParaRPr lang="zh-CN" altLang="en-US" kern="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4" name="六边形 3"/>
            <p:cNvSpPr/>
            <p:nvPr/>
          </p:nvSpPr>
          <p:spPr>
            <a:xfrm>
              <a:off x="8429148" y="1345293"/>
              <a:ext cx="1220794" cy="1052409"/>
            </a:xfrm>
            <a:prstGeom prst="hexagon">
              <a:avLst/>
            </a:prstGeom>
            <a:solidFill>
              <a:srgbClr val="00A9C0"/>
            </a:solidFill>
            <a:ln w="3175" cap="rnd" cmpd="sng" algn="ctr">
              <a:gradFill flip="none" rotWithShape="1">
                <a:gsLst>
                  <a:gs pos="0">
                    <a:srgbClr val="6F6F6F">
                      <a:lumMod val="5000"/>
                      <a:lumOff val="95000"/>
                    </a:srgbClr>
                  </a:gs>
                  <a:gs pos="100000">
                    <a:srgbClr val="6F6F6F">
                      <a:lumMod val="30000"/>
                      <a:lumOff val="70000"/>
                    </a:srgbClr>
                  </a:gs>
                </a:gsLst>
                <a:lin ang="5400000" scaled="1"/>
                <a:tileRect/>
              </a:gradFill>
              <a:prstDash val="solid"/>
            </a:ln>
            <a:effectLst/>
          </p:spPr>
          <p:txBody>
            <a:bodyPr rtlCol="0" anchor="ctr"/>
            <a:lstStyle/>
            <a:p>
              <a:pPr algn="ctr" defTabSz="457200"/>
              <a:endParaRPr lang="zh-CN" altLang="en-US" kern="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5" name="六边形 4"/>
            <p:cNvSpPr/>
            <p:nvPr/>
          </p:nvSpPr>
          <p:spPr>
            <a:xfrm>
              <a:off x="6774469" y="3036043"/>
              <a:ext cx="4530152" cy="2188763"/>
            </a:xfrm>
            <a:prstGeom prst="hexagon">
              <a:avLst>
                <a:gd name="adj" fmla="val 0"/>
                <a:gd name="vf" fmla="val 115470"/>
              </a:avLst>
            </a:prstGeom>
            <a:solidFill>
              <a:srgbClr val="00A9C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/>
              <a:endParaRPr lang="zh-CN" altLang="en-US" kern="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6" name="Group 5"/>
            <p:cNvSpPr/>
            <p:nvPr/>
          </p:nvSpPr>
          <p:spPr>
            <a:xfrm>
              <a:off x="6774469" y="2509839"/>
              <a:ext cx="4530152" cy="3906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ko-KR" altLang="en-US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 </a:t>
              </a:r>
              <a:r>
                <a:rPr lang="en-US" altLang="ko-KR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(</a:t>
              </a:r>
              <a:r>
                <a:rPr lang="ko-KR" altLang="en-US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발전기 타입</a:t>
              </a:r>
              <a:r>
                <a:rPr lang="en-US" altLang="ko-KR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)</a:t>
              </a:r>
              <a:endParaRPr lang="zh-CN" altLang="en-US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7" name="Freeform 16"/>
            <p:cNvSpPr>
              <a:spLocks noEditPoints="1"/>
            </p:cNvSpPr>
            <p:nvPr/>
          </p:nvSpPr>
          <p:spPr bwMode="auto">
            <a:xfrm>
              <a:off x="8789433" y="1590018"/>
              <a:ext cx="533773" cy="484915"/>
            </a:xfrm>
            <a:custGeom>
              <a:avLst/>
              <a:gdLst>
                <a:gd name="T0" fmla="*/ 311 w 459"/>
                <a:gd name="T1" fmla="*/ 275 h 416"/>
                <a:gd name="T2" fmla="*/ 373 w 459"/>
                <a:gd name="T3" fmla="*/ 268 h 416"/>
                <a:gd name="T4" fmla="*/ 354 w 459"/>
                <a:gd name="T5" fmla="*/ 236 h 416"/>
                <a:gd name="T6" fmla="*/ 299 w 459"/>
                <a:gd name="T7" fmla="*/ 236 h 416"/>
                <a:gd name="T8" fmla="*/ 311 w 459"/>
                <a:gd name="T9" fmla="*/ 275 h 416"/>
                <a:gd name="T10" fmla="*/ 0 w 459"/>
                <a:gd name="T11" fmla="*/ 414 h 416"/>
                <a:gd name="T12" fmla="*/ 145 w 459"/>
                <a:gd name="T13" fmla="*/ 414 h 416"/>
                <a:gd name="T14" fmla="*/ 166 w 459"/>
                <a:gd name="T15" fmla="*/ 324 h 416"/>
                <a:gd name="T16" fmla="*/ 47 w 459"/>
                <a:gd name="T17" fmla="*/ 339 h 416"/>
                <a:gd name="T18" fmla="*/ 0 w 459"/>
                <a:gd name="T19" fmla="*/ 414 h 416"/>
                <a:gd name="T20" fmla="*/ 292 w 459"/>
                <a:gd name="T21" fmla="*/ 240 h 416"/>
                <a:gd name="T22" fmla="*/ 338 w 459"/>
                <a:gd name="T23" fmla="*/ 137 h 416"/>
                <a:gd name="T24" fmla="*/ 297 w 459"/>
                <a:gd name="T25" fmla="*/ 40 h 416"/>
                <a:gd name="T26" fmla="*/ 199 w 459"/>
                <a:gd name="T27" fmla="*/ 0 h 416"/>
                <a:gd name="T28" fmla="*/ 101 w 459"/>
                <a:gd name="T29" fmla="*/ 40 h 416"/>
                <a:gd name="T30" fmla="*/ 60 w 459"/>
                <a:gd name="T31" fmla="*/ 137 h 416"/>
                <a:gd name="T32" fmla="*/ 106 w 459"/>
                <a:gd name="T33" fmla="*/ 240 h 416"/>
                <a:gd name="T34" fmla="*/ 107 w 459"/>
                <a:gd name="T35" fmla="*/ 241 h 416"/>
                <a:gd name="T36" fmla="*/ 70 w 459"/>
                <a:gd name="T37" fmla="*/ 300 h 416"/>
                <a:gd name="T38" fmla="*/ 149 w 459"/>
                <a:gd name="T39" fmla="*/ 292 h 416"/>
                <a:gd name="T40" fmla="*/ 169 w 459"/>
                <a:gd name="T41" fmla="*/ 324 h 416"/>
                <a:gd name="T42" fmla="*/ 199 w 459"/>
                <a:gd name="T43" fmla="*/ 416 h 416"/>
                <a:gd name="T44" fmla="*/ 230 w 459"/>
                <a:gd name="T45" fmla="*/ 324 h 416"/>
                <a:gd name="T46" fmla="*/ 282 w 459"/>
                <a:gd name="T47" fmla="*/ 251 h 416"/>
                <a:gd name="T48" fmla="*/ 292 w 459"/>
                <a:gd name="T49" fmla="*/ 240 h 416"/>
                <a:gd name="T50" fmla="*/ 199 w 459"/>
                <a:gd name="T51" fmla="*/ 208 h 416"/>
                <a:gd name="T52" fmla="*/ 126 w 459"/>
                <a:gd name="T53" fmla="*/ 135 h 416"/>
                <a:gd name="T54" fmla="*/ 199 w 459"/>
                <a:gd name="T55" fmla="*/ 62 h 416"/>
                <a:gd name="T56" fmla="*/ 272 w 459"/>
                <a:gd name="T57" fmla="*/ 135 h 416"/>
                <a:gd name="T58" fmla="*/ 199 w 459"/>
                <a:gd name="T59" fmla="*/ 208 h 416"/>
                <a:gd name="T60" fmla="*/ 389 w 459"/>
                <a:gd name="T61" fmla="*/ 299 h 416"/>
                <a:gd name="T62" fmla="*/ 238 w 459"/>
                <a:gd name="T63" fmla="*/ 316 h 416"/>
                <a:gd name="T64" fmla="*/ 241 w 459"/>
                <a:gd name="T65" fmla="*/ 414 h 416"/>
                <a:gd name="T66" fmla="*/ 459 w 459"/>
                <a:gd name="T67" fmla="*/ 414 h 416"/>
                <a:gd name="T68" fmla="*/ 389 w 459"/>
                <a:gd name="T69" fmla="*/ 299 h 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59" h="416">
                  <a:moveTo>
                    <a:pt x="311" y="275"/>
                  </a:moveTo>
                  <a:cubicBezTo>
                    <a:pt x="373" y="268"/>
                    <a:pt x="373" y="268"/>
                    <a:pt x="373" y="268"/>
                  </a:cubicBezTo>
                  <a:cubicBezTo>
                    <a:pt x="354" y="236"/>
                    <a:pt x="354" y="236"/>
                    <a:pt x="354" y="236"/>
                  </a:cubicBezTo>
                  <a:cubicBezTo>
                    <a:pt x="299" y="236"/>
                    <a:pt x="299" y="236"/>
                    <a:pt x="299" y="236"/>
                  </a:cubicBezTo>
                  <a:lnTo>
                    <a:pt x="311" y="275"/>
                  </a:lnTo>
                  <a:close/>
                  <a:moveTo>
                    <a:pt x="0" y="414"/>
                  </a:moveTo>
                  <a:cubicBezTo>
                    <a:pt x="145" y="414"/>
                    <a:pt x="145" y="414"/>
                    <a:pt x="145" y="414"/>
                  </a:cubicBezTo>
                  <a:cubicBezTo>
                    <a:pt x="166" y="324"/>
                    <a:pt x="166" y="324"/>
                    <a:pt x="166" y="324"/>
                  </a:cubicBezTo>
                  <a:cubicBezTo>
                    <a:pt x="47" y="339"/>
                    <a:pt x="47" y="339"/>
                    <a:pt x="47" y="339"/>
                  </a:cubicBezTo>
                  <a:lnTo>
                    <a:pt x="0" y="414"/>
                  </a:lnTo>
                  <a:close/>
                  <a:moveTo>
                    <a:pt x="292" y="240"/>
                  </a:moveTo>
                  <a:cubicBezTo>
                    <a:pt x="322" y="205"/>
                    <a:pt x="338" y="171"/>
                    <a:pt x="338" y="137"/>
                  </a:cubicBezTo>
                  <a:cubicBezTo>
                    <a:pt x="338" y="100"/>
                    <a:pt x="324" y="67"/>
                    <a:pt x="297" y="40"/>
                  </a:cubicBezTo>
                  <a:cubicBezTo>
                    <a:pt x="270" y="13"/>
                    <a:pt x="237" y="0"/>
                    <a:pt x="199" y="0"/>
                  </a:cubicBezTo>
                  <a:cubicBezTo>
                    <a:pt x="161" y="0"/>
                    <a:pt x="129" y="13"/>
                    <a:pt x="101" y="40"/>
                  </a:cubicBezTo>
                  <a:cubicBezTo>
                    <a:pt x="74" y="67"/>
                    <a:pt x="60" y="100"/>
                    <a:pt x="60" y="137"/>
                  </a:cubicBezTo>
                  <a:cubicBezTo>
                    <a:pt x="60" y="171"/>
                    <a:pt x="76" y="205"/>
                    <a:pt x="106" y="240"/>
                  </a:cubicBezTo>
                  <a:cubicBezTo>
                    <a:pt x="107" y="241"/>
                    <a:pt x="107" y="241"/>
                    <a:pt x="107" y="241"/>
                  </a:cubicBezTo>
                  <a:cubicBezTo>
                    <a:pt x="70" y="300"/>
                    <a:pt x="70" y="300"/>
                    <a:pt x="70" y="300"/>
                  </a:cubicBezTo>
                  <a:cubicBezTo>
                    <a:pt x="149" y="292"/>
                    <a:pt x="149" y="292"/>
                    <a:pt x="149" y="292"/>
                  </a:cubicBezTo>
                  <a:cubicBezTo>
                    <a:pt x="157" y="303"/>
                    <a:pt x="163" y="314"/>
                    <a:pt x="169" y="324"/>
                  </a:cubicBezTo>
                  <a:cubicBezTo>
                    <a:pt x="180" y="347"/>
                    <a:pt x="190" y="378"/>
                    <a:pt x="199" y="416"/>
                  </a:cubicBezTo>
                  <a:cubicBezTo>
                    <a:pt x="208" y="378"/>
                    <a:pt x="218" y="347"/>
                    <a:pt x="230" y="324"/>
                  </a:cubicBezTo>
                  <a:cubicBezTo>
                    <a:pt x="241" y="302"/>
                    <a:pt x="258" y="277"/>
                    <a:pt x="282" y="251"/>
                  </a:cubicBezTo>
                  <a:lnTo>
                    <a:pt x="292" y="240"/>
                  </a:lnTo>
                  <a:close/>
                  <a:moveTo>
                    <a:pt x="199" y="208"/>
                  </a:moveTo>
                  <a:cubicBezTo>
                    <a:pt x="159" y="208"/>
                    <a:pt x="126" y="175"/>
                    <a:pt x="126" y="135"/>
                  </a:cubicBezTo>
                  <a:cubicBezTo>
                    <a:pt x="126" y="95"/>
                    <a:pt x="159" y="62"/>
                    <a:pt x="199" y="62"/>
                  </a:cubicBezTo>
                  <a:cubicBezTo>
                    <a:pt x="239" y="62"/>
                    <a:pt x="272" y="95"/>
                    <a:pt x="272" y="135"/>
                  </a:cubicBezTo>
                  <a:cubicBezTo>
                    <a:pt x="272" y="175"/>
                    <a:pt x="239" y="208"/>
                    <a:pt x="199" y="208"/>
                  </a:cubicBezTo>
                  <a:close/>
                  <a:moveTo>
                    <a:pt x="389" y="299"/>
                  </a:moveTo>
                  <a:cubicBezTo>
                    <a:pt x="238" y="316"/>
                    <a:pt x="238" y="316"/>
                    <a:pt x="238" y="316"/>
                  </a:cubicBezTo>
                  <a:cubicBezTo>
                    <a:pt x="241" y="414"/>
                    <a:pt x="241" y="414"/>
                    <a:pt x="241" y="414"/>
                  </a:cubicBezTo>
                  <a:cubicBezTo>
                    <a:pt x="459" y="414"/>
                    <a:pt x="459" y="414"/>
                    <a:pt x="459" y="414"/>
                  </a:cubicBezTo>
                  <a:lnTo>
                    <a:pt x="389" y="29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vert="horz" wrap="square" lIns="121920" tIns="60960" rIns="121920" bIns="60960" numCol="1" anchor="t" anchorCtr="0" compatLnSpc="1"/>
            <a:lstStyle/>
            <a:p>
              <a:pPr defTabSz="1218565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240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8" name="六边形 7"/>
            <p:cNvSpPr/>
            <p:nvPr/>
          </p:nvSpPr>
          <p:spPr>
            <a:xfrm>
              <a:off x="8230417" y="5495274"/>
              <a:ext cx="1651804" cy="519776"/>
            </a:xfrm>
            <a:prstGeom prst="hexagon">
              <a:avLst>
                <a:gd name="adj" fmla="val 0"/>
                <a:gd name="vf" fmla="val 115470"/>
              </a:avLst>
            </a:prstGeom>
            <a:solidFill>
              <a:srgbClr val="00A9C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/>
              <a:endParaRPr lang="zh-CN" altLang="en-US" kern="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9" name="Group 8"/>
            <p:cNvSpPr/>
            <p:nvPr/>
          </p:nvSpPr>
          <p:spPr>
            <a:xfrm>
              <a:off x="8230417" y="5548849"/>
              <a:ext cx="1618256" cy="3906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ko-KR" altLang="en-US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고도화</a:t>
              </a:r>
              <a:endParaRPr lang="zh-CN" altLang="en-US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7151839" y="3282517"/>
              <a:ext cx="3954311" cy="1823447"/>
              <a:chOff x="1469308" y="1283849"/>
              <a:chExt cx="3392180" cy="1823447"/>
            </a:xfrm>
          </p:grpSpPr>
          <p:sp>
            <p:nvSpPr>
              <p:cNvPr id="11" name="Group 10"/>
              <p:cNvSpPr/>
              <p:nvPr/>
            </p:nvSpPr>
            <p:spPr>
              <a:xfrm>
                <a:off x="1469308" y="1708067"/>
                <a:ext cx="3392180" cy="139922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171450" indent="-171450">
                  <a:lnSpc>
                    <a:spcPct val="120000"/>
                  </a:lnSpc>
                  <a:buFont typeface="Wingdings" panose="05000000000000000000" pitchFamily="2" charset="2"/>
                  <a:buChar char="§"/>
                </a:pP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전원 </a:t>
                </a:r>
                <a:r>
                  <a:rPr lang="en-US" altLang="ko-KR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15~25W </a:t>
                </a: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자가발전기 사용</a:t>
                </a:r>
                <a:endParaRPr lang="en-US" altLang="ko-KR" sz="12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 marL="171450" indent="-171450">
                  <a:lnSpc>
                    <a:spcPct val="120000"/>
                  </a:lnSpc>
                  <a:buFont typeface="Wingdings" panose="05000000000000000000" pitchFamily="2" charset="2"/>
                  <a:buChar char="§"/>
                </a:pP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배터리 </a:t>
                </a:r>
                <a:r>
                  <a:rPr lang="en-US" altLang="ko-KR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</a:t>
                </a: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배터리 장착으로 화재</a:t>
                </a:r>
                <a:r>
                  <a:rPr lang="en-US" altLang="ko-KR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, </a:t>
                </a: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비상상황 시 모니터를 통해 비상구 표시 기능 강화</a:t>
                </a:r>
                <a:endParaRPr lang="en-US" altLang="ko-KR" sz="12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 marL="171450" indent="-171450">
                  <a:lnSpc>
                    <a:spcPct val="120000"/>
                  </a:lnSpc>
                  <a:buFont typeface="Wingdings" panose="05000000000000000000" pitchFamily="2" charset="2"/>
                  <a:buChar char="§"/>
                </a:pP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제품설치 </a:t>
                </a:r>
                <a:r>
                  <a:rPr lang="en-US" altLang="ko-KR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</a:t>
                </a: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에스컬레이터 구동과 관계없이 </a:t>
                </a:r>
                <a:r>
                  <a:rPr lang="en-US" altLang="ko-KR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5</a:t>
                </a: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분내 설치 가능</a:t>
                </a:r>
                <a:endParaRPr lang="en-US" altLang="ko-KR" sz="12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 marL="171450" indent="-171450">
                  <a:lnSpc>
                    <a:spcPct val="120000"/>
                  </a:lnSpc>
                  <a:buFont typeface="Wingdings" panose="05000000000000000000" pitchFamily="2" charset="2"/>
                  <a:buChar char="§"/>
                </a:pP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운영비 </a:t>
                </a:r>
                <a:r>
                  <a:rPr lang="en-US" altLang="ko-KR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</a:t>
                </a: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전기요금 </a:t>
                </a:r>
                <a:r>
                  <a:rPr lang="en-US" altLang="ko-KR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ZERO </a:t>
                </a:r>
                <a:endParaRPr lang="zh-CN" altLang="en-US" sz="12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  <p:sp>
            <p:nvSpPr>
              <p:cNvPr id="12" name="Group 11"/>
              <p:cNvSpPr/>
              <p:nvPr/>
            </p:nvSpPr>
            <p:spPr>
              <a:xfrm>
                <a:off x="1514019" y="1283849"/>
                <a:ext cx="2942650" cy="42377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20000"/>
                  </a:lnSpc>
                </a:pPr>
                <a:r>
                  <a:rPr lang="ko-KR" altLang="en-US" sz="2000" b="1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자가발전기 </a:t>
                </a:r>
                <a:r>
                  <a:rPr lang="en-US" altLang="ko-KR" sz="2000" b="1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25W </a:t>
                </a:r>
                <a:r>
                  <a:rPr lang="ko-KR" altLang="en-US" sz="2000" b="1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구현</a:t>
                </a:r>
                <a:r>
                  <a:rPr lang="en-US" altLang="ko-KR" sz="2000" b="1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 </a:t>
                </a:r>
                <a:endParaRPr lang="zh-CN" altLang="en-US" sz="2000" b="1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</p:grpSp>
      <p:grpSp>
        <p:nvGrpSpPr>
          <p:cNvPr id="13" name="Group 12"/>
          <p:cNvGrpSpPr/>
          <p:nvPr/>
        </p:nvGrpSpPr>
        <p:grpSpPr>
          <a:xfrm>
            <a:off x="1016000" y="1345293"/>
            <a:ext cx="4530152" cy="4669757"/>
            <a:chOff x="1016000" y="1345293"/>
            <a:chExt cx="4530152" cy="4669757"/>
          </a:xfrm>
        </p:grpSpPr>
        <p:sp>
          <p:nvSpPr>
            <p:cNvPr id="14" name="六边形 13"/>
            <p:cNvSpPr/>
            <p:nvPr/>
          </p:nvSpPr>
          <p:spPr>
            <a:xfrm>
              <a:off x="1016000" y="1871497"/>
              <a:ext cx="4530152" cy="3905303"/>
            </a:xfrm>
            <a:prstGeom prst="hexagon">
              <a:avLst>
                <a:gd name="adj" fmla="val 0"/>
                <a:gd name="vf" fmla="val 115470"/>
              </a:avLst>
            </a:prstGeom>
            <a:noFill/>
            <a:ln w="3175" cap="rnd" cmpd="sng" algn="ctr">
              <a:solidFill>
                <a:schemeClr val="tx1"/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 defTabSz="457200"/>
              <a:endParaRPr lang="zh-CN" altLang="en-US" kern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5" name="六边形 14"/>
            <p:cNvSpPr/>
            <p:nvPr/>
          </p:nvSpPr>
          <p:spPr>
            <a:xfrm>
              <a:off x="2670679" y="1345293"/>
              <a:ext cx="1220794" cy="1052409"/>
            </a:xfrm>
            <a:prstGeom prst="hexagon">
              <a:avLst/>
            </a:prstGeom>
            <a:solidFill>
              <a:schemeClr val="bg2">
                <a:lumMod val="25000"/>
              </a:schemeClr>
            </a:solidFill>
            <a:ln w="3175" cap="rnd" cmpd="sng" algn="ctr">
              <a:gradFill flip="none" rotWithShape="1">
                <a:gsLst>
                  <a:gs pos="0">
                    <a:srgbClr val="6F6F6F">
                      <a:lumMod val="5000"/>
                      <a:lumOff val="95000"/>
                    </a:srgbClr>
                  </a:gs>
                  <a:gs pos="100000">
                    <a:srgbClr val="6F6F6F">
                      <a:lumMod val="30000"/>
                      <a:lumOff val="70000"/>
                    </a:srgbClr>
                  </a:gs>
                </a:gsLst>
                <a:lin ang="5400000" scaled="1"/>
                <a:tileRect/>
              </a:gradFill>
              <a:prstDash val="solid"/>
            </a:ln>
            <a:effectLst/>
          </p:spPr>
          <p:txBody>
            <a:bodyPr rtlCol="0" anchor="ctr"/>
            <a:lstStyle/>
            <a:p>
              <a:pPr algn="ctr" defTabSz="457200"/>
              <a:endParaRPr lang="zh-CN" altLang="en-US" kern="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6" name="六边形 15"/>
            <p:cNvSpPr/>
            <p:nvPr/>
          </p:nvSpPr>
          <p:spPr>
            <a:xfrm>
              <a:off x="1016000" y="3036043"/>
              <a:ext cx="4530152" cy="2188763"/>
            </a:xfrm>
            <a:prstGeom prst="hexagon">
              <a:avLst>
                <a:gd name="adj" fmla="val 0"/>
                <a:gd name="vf" fmla="val 115470"/>
              </a:avLst>
            </a:prstGeom>
            <a:solidFill>
              <a:schemeClr val="bg2">
                <a:lumMod val="2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/>
              <a:endParaRPr lang="zh-CN" altLang="en-US" kern="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7" name="Group 16"/>
            <p:cNvSpPr/>
            <p:nvPr/>
          </p:nvSpPr>
          <p:spPr>
            <a:xfrm>
              <a:off x="1016000" y="2509839"/>
              <a:ext cx="4530152" cy="3906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ko-KR" altLang="en-US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 </a:t>
              </a:r>
              <a:r>
                <a:rPr lang="en-US" altLang="ko-KR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(</a:t>
              </a:r>
              <a:r>
                <a:rPr lang="ko-KR" altLang="en-US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전기 타입</a:t>
              </a:r>
              <a:r>
                <a:rPr lang="en-US" altLang="ko-KR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)</a:t>
              </a:r>
              <a:endParaRPr lang="zh-CN" altLang="en-US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8" name="Freeform 16"/>
            <p:cNvSpPr>
              <a:spLocks noEditPoints="1"/>
            </p:cNvSpPr>
            <p:nvPr/>
          </p:nvSpPr>
          <p:spPr bwMode="auto">
            <a:xfrm>
              <a:off x="3030964" y="1590018"/>
              <a:ext cx="533773" cy="484915"/>
            </a:xfrm>
            <a:custGeom>
              <a:avLst/>
              <a:gdLst>
                <a:gd name="T0" fmla="*/ 311 w 459"/>
                <a:gd name="T1" fmla="*/ 275 h 416"/>
                <a:gd name="T2" fmla="*/ 373 w 459"/>
                <a:gd name="T3" fmla="*/ 268 h 416"/>
                <a:gd name="T4" fmla="*/ 354 w 459"/>
                <a:gd name="T5" fmla="*/ 236 h 416"/>
                <a:gd name="T6" fmla="*/ 299 w 459"/>
                <a:gd name="T7" fmla="*/ 236 h 416"/>
                <a:gd name="T8" fmla="*/ 311 w 459"/>
                <a:gd name="T9" fmla="*/ 275 h 416"/>
                <a:gd name="T10" fmla="*/ 0 w 459"/>
                <a:gd name="T11" fmla="*/ 414 h 416"/>
                <a:gd name="T12" fmla="*/ 145 w 459"/>
                <a:gd name="T13" fmla="*/ 414 h 416"/>
                <a:gd name="T14" fmla="*/ 166 w 459"/>
                <a:gd name="T15" fmla="*/ 324 h 416"/>
                <a:gd name="T16" fmla="*/ 47 w 459"/>
                <a:gd name="T17" fmla="*/ 339 h 416"/>
                <a:gd name="T18" fmla="*/ 0 w 459"/>
                <a:gd name="T19" fmla="*/ 414 h 416"/>
                <a:gd name="T20" fmla="*/ 292 w 459"/>
                <a:gd name="T21" fmla="*/ 240 h 416"/>
                <a:gd name="T22" fmla="*/ 338 w 459"/>
                <a:gd name="T23" fmla="*/ 137 h 416"/>
                <a:gd name="T24" fmla="*/ 297 w 459"/>
                <a:gd name="T25" fmla="*/ 40 h 416"/>
                <a:gd name="T26" fmla="*/ 199 w 459"/>
                <a:gd name="T27" fmla="*/ 0 h 416"/>
                <a:gd name="T28" fmla="*/ 101 w 459"/>
                <a:gd name="T29" fmla="*/ 40 h 416"/>
                <a:gd name="T30" fmla="*/ 60 w 459"/>
                <a:gd name="T31" fmla="*/ 137 h 416"/>
                <a:gd name="T32" fmla="*/ 106 w 459"/>
                <a:gd name="T33" fmla="*/ 240 h 416"/>
                <a:gd name="T34" fmla="*/ 107 w 459"/>
                <a:gd name="T35" fmla="*/ 241 h 416"/>
                <a:gd name="T36" fmla="*/ 70 w 459"/>
                <a:gd name="T37" fmla="*/ 300 h 416"/>
                <a:gd name="T38" fmla="*/ 149 w 459"/>
                <a:gd name="T39" fmla="*/ 292 h 416"/>
                <a:gd name="T40" fmla="*/ 169 w 459"/>
                <a:gd name="T41" fmla="*/ 324 h 416"/>
                <a:gd name="T42" fmla="*/ 199 w 459"/>
                <a:gd name="T43" fmla="*/ 416 h 416"/>
                <a:gd name="T44" fmla="*/ 230 w 459"/>
                <a:gd name="T45" fmla="*/ 324 h 416"/>
                <a:gd name="T46" fmla="*/ 282 w 459"/>
                <a:gd name="T47" fmla="*/ 251 h 416"/>
                <a:gd name="T48" fmla="*/ 292 w 459"/>
                <a:gd name="T49" fmla="*/ 240 h 416"/>
                <a:gd name="T50" fmla="*/ 199 w 459"/>
                <a:gd name="T51" fmla="*/ 208 h 416"/>
                <a:gd name="T52" fmla="*/ 126 w 459"/>
                <a:gd name="T53" fmla="*/ 135 h 416"/>
                <a:gd name="T54" fmla="*/ 199 w 459"/>
                <a:gd name="T55" fmla="*/ 62 h 416"/>
                <a:gd name="T56" fmla="*/ 272 w 459"/>
                <a:gd name="T57" fmla="*/ 135 h 416"/>
                <a:gd name="T58" fmla="*/ 199 w 459"/>
                <a:gd name="T59" fmla="*/ 208 h 416"/>
                <a:gd name="T60" fmla="*/ 389 w 459"/>
                <a:gd name="T61" fmla="*/ 299 h 416"/>
                <a:gd name="T62" fmla="*/ 238 w 459"/>
                <a:gd name="T63" fmla="*/ 316 h 416"/>
                <a:gd name="T64" fmla="*/ 241 w 459"/>
                <a:gd name="T65" fmla="*/ 414 h 416"/>
                <a:gd name="T66" fmla="*/ 459 w 459"/>
                <a:gd name="T67" fmla="*/ 414 h 416"/>
                <a:gd name="T68" fmla="*/ 389 w 459"/>
                <a:gd name="T69" fmla="*/ 299 h 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59" h="416">
                  <a:moveTo>
                    <a:pt x="311" y="275"/>
                  </a:moveTo>
                  <a:cubicBezTo>
                    <a:pt x="373" y="268"/>
                    <a:pt x="373" y="268"/>
                    <a:pt x="373" y="268"/>
                  </a:cubicBezTo>
                  <a:cubicBezTo>
                    <a:pt x="354" y="236"/>
                    <a:pt x="354" y="236"/>
                    <a:pt x="354" y="236"/>
                  </a:cubicBezTo>
                  <a:cubicBezTo>
                    <a:pt x="299" y="236"/>
                    <a:pt x="299" y="236"/>
                    <a:pt x="299" y="236"/>
                  </a:cubicBezTo>
                  <a:lnTo>
                    <a:pt x="311" y="275"/>
                  </a:lnTo>
                  <a:close/>
                  <a:moveTo>
                    <a:pt x="0" y="414"/>
                  </a:moveTo>
                  <a:cubicBezTo>
                    <a:pt x="145" y="414"/>
                    <a:pt x="145" y="414"/>
                    <a:pt x="145" y="414"/>
                  </a:cubicBezTo>
                  <a:cubicBezTo>
                    <a:pt x="166" y="324"/>
                    <a:pt x="166" y="324"/>
                    <a:pt x="166" y="324"/>
                  </a:cubicBezTo>
                  <a:cubicBezTo>
                    <a:pt x="47" y="339"/>
                    <a:pt x="47" y="339"/>
                    <a:pt x="47" y="339"/>
                  </a:cubicBezTo>
                  <a:lnTo>
                    <a:pt x="0" y="414"/>
                  </a:lnTo>
                  <a:close/>
                  <a:moveTo>
                    <a:pt x="292" y="240"/>
                  </a:moveTo>
                  <a:cubicBezTo>
                    <a:pt x="322" y="205"/>
                    <a:pt x="338" y="171"/>
                    <a:pt x="338" y="137"/>
                  </a:cubicBezTo>
                  <a:cubicBezTo>
                    <a:pt x="338" y="100"/>
                    <a:pt x="324" y="67"/>
                    <a:pt x="297" y="40"/>
                  </a:cubicBezTo>
                  <a:cubicBezTo>
                    <a:pt x="270" y="13"/>
                    <a:pt x="237" y="0"/>
                    <a:pt x="199" y="0"/>
                  </a:cubicBezTo>
                  <a:cubicBezTo>
                    <a:pt x="161" y="0"/>
                    <a:pt x="129" y="13"/>
                    <a:pt x="101" y="40"/>
                  </a:cubicBezTo>
                  <a:cubicBezTo>
                    <a:pt x="74" y="67"/>
                    <a:pt x="60" y="100"/>
                    <a:pt x="60" y="137"/>
                  </a:cubicBezTo>
                  <a:cubicBezTo>
                    <a:pt x="60" y="171"/>
                    <a:pt x="76" y="205"/>
                    <a:pt x="106" y="240"/>
                  </a:cubicBezTo>
                  <a:cubicBezTo>
                    <a:pt x="107" y="241"/>
                    <a:pt x="107" y="241"/>
                    <a:pt x="107" y="241"/>
                  </a:cubicBezTo>
                  <a:cubicBezTo>
                    <a:pt x="70" y="300"/>
                    <a:pt x="70" y="300"/>
                    <a:pt x="70" y="300"/>
                  </a:cubicBezTo>
                  <a:cubicBezTo>
                    <a:pt x="149" y="292"/>
                    <a:pt x="149" y="292"/>
                    <a:pt x="149" y="292"/>
                  </a:cubicBezTo>
                  <a:cubicBezTo>
                    <a:pt x="157" y="303"/>
                    <a:pt x="163" y="314"/>
                    <a:pt x="169" y="324"/>
                  </a:cubicBezTo>
                  <a:cubicBezTo>
                    <a:pt x="180" y="347"/>
                    <a:pt x="190" y="378"/>
                    <a:pt x="199" y="416"/>
                  </a:cubicBezTo>
                  <a:cubicBezTo>
                    <a:pt x="208" y="378"/>
                    <a:pt x="218" y="347"/>
                    <a:pt x="230" y="324"/>
                  </a:cubicBezTo>
                  <a:cubicBezTo>
                    <a:pt x="241" y="302"/>
                    <a:pt x="258" y="277"/>
                    <a:pt x="282" y="251"/>
                  </a:cubicBezTo>
                  <a:lnTo>
                    <a:pt x="292" y="240"/>
                  </a:lnTo>
                  <a:close/>
                  <a:moveTo>
                    <a:pt x="199" y="208"/>
                  </a:moveTo>
                  <a:cubicBezTo>
                    <a:pt x="159" y="208"/>
                    <a:pt x="126" y="175"/>
                    <a:pt x="126" y="135"/>
                  </a:cubicBezTo>
                  <a:cubicBezTo>
                    <a:pt x="126" y="95"/>
                    <a:pt x="159" y="62"/>
                    <a:pt x="199" y="62"/>
                  </a:cubicBezTo>
                  <a:cubicBezTo>
                    <a:pt x="239" y="62"/>
                    <a:pt x="272" y="95"/>
                    <a:pt x="272" y="135"/>
                  </a:cubicBezTo>
                  <a:cubicBezTo>
                    <a:pt x="272" y="175"/>
                    <a:pt x="239" y="208"/>
                    <a:pt x="199" y="208"/>
                  </a:cubicBezTo>
                  <a:close/>
                  <a:moveTo>
                    <a:pt x="389" y="299"/>
                  </a:moveTo>
                  <a:cubicBezTo>
                    <a:pt x="238" y="316"/>
                    <a:pt x="238" y="316"/>
                    <a:pt x="238" y="316"/>
                  </a:cubicBezTo>
                  <a:cubicBezTo>
                    <a:pt x="241" y="414"/>
                    <a:pt x="241" y="414"/>
                    <a:pt x="241" y="414"/>
                  </a:cubicBezTo>
                  <a:cubicBezTo>
                    <a:pt x="459" y="414"/>
                    <a:pt x="459" y="414"/>
                    <a:pt x="459" y="414"/>
                  </a:cubicBezTo>
                  <a:lnTo>
                    <a:pt x="389" y="29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vert="horz" wrap="square" lIns="121920" tIns="60960" rIns="121920" bIns="60960" numCol="1" anchor="t" anchorCtr="0" compatLnSpc="1"/>
            <a:lstStyle/>
            <a:p>
              <a:pPr defTabSz="1218565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240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9" name="六边形 18"/>
            <p:cNvSpPr/>
            <p:nvPr/>
          </p:nvSpPr>
          <p:spPr>
            <a:xfrm>
              <a:off x="2471948" y="5495274"/>
              <a:ext cx="1651804" cy="519776"/>
            </a:xfrm>
            <a:prstGeom prst="hexagon">
              <a:avLst>
                <a:gd name="adj" fmla="val 0"/>
                <a:gd name="vf" fmla="val 115470"/>
              </a:avLst>
            </a:prstGeom>
            <a:solidFill>
              <a:schemeClr val="bg2">
                <a:lumMod val="2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/>
              <a:endParaRPr lang="zh-CN" altLang="en-US" kern="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20" name="Group 19"/>
            <p:cNvSpPr/>
            <p:nvPr/>
          </p:nvSpPr>
          <p:spPr>
            <a:xfrm>
              <a:off x="2471948" y="5548849"/>
              <a:ext cx="1618256" cy="3906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ko-KR" altLang="en-US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일반</a:t>
              </a:r>
              <a:endParaRPr lang="zh-CN" altLang="en-US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grpSp>
          <p:nvGrpSpPr>
            <p:cNvPr id="21" name="Group 20"/>
            <p:cNvGrpSpPr/>
            <p:nvPr/>
          </p:nvGrpSpPr>
          <p:grpSpPr>
            <a:xfrm>
              <a:off x="1393371" y="3330142"/>
              <a:ext cx="4026354" cy="1678048"/>
              <a:chOff x="1469309" y="1331474"/>
              <a:chExt cx="3453982" cy="1678048"/>
            </a:xfrm>
          </p:grpSpPr>
          <p:sp>
            <p:nvSpPr>
              <p:cNvPr id="22" name="Group 21"/>
              <p:cNvSpPr/>
              <p:nvPr/>
            </p:nvSpPr>
            <p:spPr>
              <a:xfrm>
                <a:off x="1469309" y="1831892"/>
                <a:ext cx="3453982" cy="117763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171450" indent="-171450">
                  <a:lnSpc>
                    <a:spcPct val="120000"/>
                  </a:lnSpc>
                  <a:buFont typeface="Wingdings" panose="05000000000000000000" pitchFamily="2" charset="2"/>
                  <a:buChar char="§"/>
                </a:pP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전원 </a:t>
                </a:r>
                <a:r>
                  <a:rPr lang="en-US" altLang="ko-KR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DC 12V 5.0A </a:t>
                </a: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의 </a:t>
                </a:r>
                <a:r>
                  <a:rPr lang="ko-KR" altLang="en-US" sz="1200" dirty="0" err="1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아답터</a:t>
                </a: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 사용</a:t>
                </a:r>
                <a:endParaRPr lang="en-US" altLang="ko-KR" sz="12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 marL="171450" indent="-171450">
                  <a:lnSpc>
                    <a:spcPct val="120000"/>
                  </a:lnSpc>
                  <a:buFont typeface="Wingdings" panose="05000000000000000000" pitchFamily="2" charset="2"/>
                  <a:buChar char="§"/>
                </a:pP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배터리 </a:t>
                </a:r>
                <a:r>
                  <a:rPr lang="en-US" altLang="ko-KR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</a:t>
                </a: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전원 차단 시 제품 사용 멈춤</a:t>
                </a:r>
                <a:endParaRPr lang="en-US" altLang="ko-KR" sz="12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 marL="171450" indent="-171450">
                  <a:lnSpc>
                    <a:spcPct val="120000"/>
                  </a:lnSpc>
                  <a:buFont typeface="Wingdings" panose="05000000000000000000" pitchFamily="2" charset="2"/>
                  <a:buChar char="§"/>
                </a:pP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제품설치 </a:t>
                </a:r>
                <a:r>
                  <a:rPr lang="en-US" altLang="ko-KR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</a:t>
                </a: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에스컬레이터 하단부 개폐하여 전원 시공</a:t>
                </a:r>
                <a:endParaRPr lang="en-US" altLang="ko-KR" sz="12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 marL="171450" indent="-171450">
                  <a:lnSpc>
                    <a:spcPct val="120000"/>
                  </a:lnSpc>
                  <a:buFont typeface="Wingdings" panose="05000000000000000000" pitchFamily="2" charset="2"/>
                  <a:buChar char="§"/>
                </a:pP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위험요소 </a:t>
                </a:r>
                <a:r>
                  <a:rPr lang="en-US" altLang="ko-KR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</a:t>
                </a: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먼지</a:t>
                </a:r>
                <a:r>
                  <a:rPr lang="en-US" altLang="ko-KR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, </a:t>
                </a: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오일로 인한 화재 위험</a:t>
                </a:r>
                <a:endParaRPr lang="en-US" altLang="ko-KR" sz="12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 marL="171450" indent="-171450">
                  <a:lnSpc>
                    <a:spcPct val="120000"/>
                  </a:lnSpc>
                  <a:buFont typeface="Wingdings" panose="05000000000000000000" pitchFamily="2" charset="2"/>
                  <a:buChar char="§"/>
                </a:pP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운영비 </a:t>
                </a:r>
                <a:r>
                  <a:rPr lang="en-US" altLang="ko-KR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</a:t>
                </a:r>
                <a:r>
                  <a:rPr lang="ko-KR" altLang="en-US" sz="12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제품 운영에 따른 전기요금 발생</a:t>
                </a:r>
                <a:endParaRPr lang="en-US" altLang="ko-KR" sz="12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  <p:sp>
            <p:nvSpPr>
              <p:cNvPr id="23" name="Group 22"/>
              <p:cNvSpPr/>
              <p:nvPr/>
            </p:nvSpPr>
            <p:spPr>
              <a:xfrm>
                <a:off x="1514019" y="1331474"/>
                <a:ext cx="2942650" cy="42377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20000"/>
                  </a:lnSpc>
                </a:pPr>
                <a:r>
                  <a:rPr lang="en-US" altLang="zh-CN" sz="2000" b="1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DC 12V</a:t>
                </a:r>
                <a:r>
                  <a:rPr lang="ko-KR" altLang="en-US" sz="2000" b="1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 전기 타입</a:t>
                </a:r>
                <a:endParaRPr lang="zh-CN" altLang="en-US" sz="2000" b="1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</p:grpSp>
      <p:sp>
        <p:nvSpPr>
          <p:cNvPr id="31" name="Group 21">
            <a:extLst>
              <a:ext uri="{FF2B5EF4-FFF2-40B4-BE49-F238E27FC236}">
                <a16:creationId xmlns:a16="http://schemas.microsoft.com/office/drawing/2014/main" id="{D2A1DC17-8D84-4C86-B7A4-49BCC5C79C28}"/>
              </a:ext>
            </a:extLst>
          </p:cNvPr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32" name="Group 56">
            <a:extLst>
              <a:ext uri="{FF2B5EF4-FFF2-40B4-BE49-F238E27FC236}">
                <a16:creationId xmlns:a16="http://schemas.microsoft.com/office/drawing/2014/main" id="{9BCFDF27-268F-4F4F-9D8F-E41362D14131}"/>
              </a:ext>
            </a:extLst>
          </p:cNvPr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33" name="Group 57">
              <a:extLst>
                <a:ext uri="{FF2B5EF4-FFF2-40B4-BE49-F238E27FC236}">
                  <a16:creationId xmlns:a16="http://schemas.microsoft.com/office/drawing/2014/main" id="{1E798BF7-5340-4AA2-89FF-61708D504719}"/>
                </a:ext>
              </a:extLst>
            </p:cNvPr>
            <p:cNvSpPr txBox="1"/>
            <p:nvPr/>
          </p:nvSpPr>
          <p:spPr>
            <a:xfrm>
              <a:off x="5402407" y="1374256"/>
              <a:ext cx="3295317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기술혁신성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34" name="Group 58">
              <a:extLst>
                <a:ext uri="{FF2B5EF4-FFF2-40B4-BE49-F238E27FC236}">
                  <a16:creationId xmlns:a16="http://schemas.microsoft.com/office/drawing/2014/main" id="{07A828BA-3A4B-4FEA-A1AE-A6DCA574721F}"/>
                </a:ext>
              </a:extLst>
            </p:cNvPr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1.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제품의 신규성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2352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97787" y="2019016"/>
            <a:ext cx="2560638" cy="353256"/>
          </a:xfrm>
          <a:prstGeom prst="rect">
            <a:avLst/>
          </a:prstGeom>
        </p:spPr>
        <p:txBody>
          <a:bodyPr wrap="none" anchor="ctr">
            <a:normAutofit lnSpcReduction="10000"/>
          </a:bodyPr>
          <a:lstStyle/>
          <a:p>
            <a:pPr algn="ctr"/>
            <a:r>
              <a:rPr lang="ko-KR" altLang="en-US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기존 제품의 단점 보완</a:t>
            </a:r>
            <a:endParaRPr lang="zh-CN" altLang="en-US"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4" name="Rectangle: Rounded Corners 3"/>
          <p:cNvSpPr/>
          <p:nvPr/>
        </p:nvSpPr>
        <p:spPr>
          <a:xfrm>
            <a:off x="6108883" y="5441279"/>
            <a:ext cx="3283121" cy="131159"/>
          </a:xfrm>
          <a:prstGeom prst="roundRect">
            <a:avLst>
              <a:gd name="adj" fmla="val 24207"/>
            </a:avLst>
          </a:prstGeom>
          <a:solidFill>
            <a:schemeClr val="tx2">
              <a:lumMod val="20000"/>
              <a:lumOff val="80000"/>
            </a:schemeClr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5" name="Rectangle: Rounded Corners 4"/>
          <p:cNvSpPr/>
          <p:nvPr/>
        </p:nvSpPr>
        <p:spPr>
          <a:xfrm>
            <a:off x="6110182" y="5441278"/>
            <a:ext cx="3328993" cy="131159"/>
          </a:xfrm>
          <a:prstGeom prst="roundRect">
            <a:avLst>
              <a:gd name="adj" fmla="val 24207"/>
            </a:avLst>
          </a:prstGeom>
          <a:solidFill>
            <a:srgbClr val="00A9C0"/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6" name="Rectangle: Rounded Corners 5"/>
          <p:cNvSpPr/>
          <p:nvPr/>
        </p:nvSpPr>
        <p:spPr>
          <a:xfrm>
            <a:off x="6108883" y="4617543"/>
            <a:ext cx="3283121" cy="131159"/>
          </a:xfrm>
          <a:prstGeom prst="roundRect">
            <a:avLst>
              <a:gd name="adj" fmla="val 24207"/>
            </a:avLst>
          </a:prstGeom>
          <a:solidFill>
            <a:schemeClr val="tx2">
              <a:lumMod val="20000"/>
              <a:lumOff val="80000"/>
            </a:schemeClr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7" name="Rectangle: Rounded Corners 6"/>
          <p:cNvSpPr/>
          <p:nvPr/>
        </p:nvSpPr>
        <p:spPr>
          <a:xfrm>
            <a:off x="6110182" y="4617543"/>
            <a:ext cx="3160144" cy="131159"/>
          </a:xfrm>
          <a:prstGeom prst="roundRect">
            <a:avLst>
              <a:gd name="adj" fmla="val 24207"/>
            </a:avLst>
          </a:prstGeom>
          <a:solidFill>
            <a:srgbClr val="00A9C0"/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8" name="Rectangle: Rounded Corners 7"/>
          <p:cNvSpPr/>
          <p:nvPr/>
        </p:nvSpPr>
        <p:spPr>
          <a:xfrm>
            <a:off x="6108883" y="3793807"/>
            <a:ext cx="3283121" cy="131159"/>
          </a:xfrm>
          <a:prstGeom prst="roundRect">
            <a:avLst>
              <a:gd name="adj" fmla="val 24207"/>
            </a:avLst>
          </a:prstGeom>
          <a:solidFill>
            <a:schemeClr val="tx2">
              <a:lumMod val="20000"/>
              <a:lumOff val="80000"/>
            </a:schemeClr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9" name="Rectangle: Rounded Corners 8"/>
          <p:cNvSpPr/>
          <p:nvPr/>
        </p:nvSpPr>
        <p:spPr>
          <a:xfrm>
            <a:off x="6110181" y="3791287"/>
            <a:ext cx="3116767" cy="128640"/>
          </a:xfrm>
          <a:prstGeom prst="roundRect">
            <a:avLst>
              <a:gd name="adj" fmla="val 24207"/>
            </a:avLst>
          </a:prstGeom>
          <a:solidFill>
            <a:srgbClr val="00A9C0"/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10" name="Rectangle: Rounded Corners 9"/>
          <p:cNvSpPr/>
          <p:nvPr/>
        </p:nvSpPr>
        <p:spPr>
          <a:xfrm>
            <a:off x="6108883" y="2965031"/>
            <a:ext cx="3283121" cy="131159"/>
          </a:xfrm>
          <a:prstGeom prst="roundRect">
            <a:avLst>
              <a:gd name="adj" fmla="val 24207"/>
            </a:avLst>
          </a:prstGeom>
          <a:solidFill>
            <a:schemeClr val="tx2">
              <a:lumMod val="20000"/>
              <a:lumOff val="80000"/>
            </a:schemeClr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11" name="Rectangle: Rounded Corners 10"/>
          <p:cNvSpPr/>
          <p:nvPr/>
        </p:nvSpPr>
        <p:spPr>
          <a:xfrm>
            <a:off x="6110182" y="2965031"/>
            <a:ext cx="2938568" cy="131159"/>
          </a:xfrm>
          <a:prstGeom prst="roundRect">
            <a:avLst>
              <a:gd name="adj" fmla="val 24207"/>
            </a:avLst>
          </a:prstGeom>
          <a:solidFill>
            <a:srgbClr val="00A9C0"/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12" name="Rectangle: Rounded Corners 11"/>
          <p:cNvSpPr/>
          <p:nvPr/>
        </p:nvSpPr>
        <p:spPr>
          <a:xfrm>
            <a:off x="2837848" y="5441278"/>
            <a:ext cx="3283121" cy="131159"/>
          </a:xfrm>
          <a:prstGeom prst="roundRect">
            <a:avLst>
              <a:gd name="adj" fmla="val 24207"/>
            </a:avLst>
          </a:prstGeom>
          <a:solidFill>
            <a:schemeClr val="tx2">
              <a:lumMod val="20000"/>
              <a:lumOff val="80000"/>
            </a:schemeClr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13" name="Rectangle: Rounded Corners 12"/>
          <p:cNvSpPr/>
          <p:nvPr/>
        </p:nvSpPr>
        <p:spPr>
          <a:xfrm>
            <a:off x="4991100" y="5441278"/>
            <a:ext cx="1129869" cy="131159"/>
          </a:xfrm>
          <a:prstGeom prst="roundRect">
            <a:avLst>
              <a:gd name="adj" fmla="val 24207"/>
            </a:avLst>
          </a:prstGeom>
          <a:solidFill>
            <a:schemeClr val="bg2">
              <a:lumMod val="25000"/>
            </a:schemeClr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14" name="Rectangle: Rounded Corners 13"/>
          <p:cNvSpPr/>
          <p:nvPr/>
        </p:nvSpPr>
        <p:spPr>
          <a:xfrm>
            <a:off x="2837848" y="4617543"/>
            <a:ext cx="3283121" cy="131159"/>
          </a:xfrm>
          <a:prstGeom prst="roundRect">
            <a:avLst>
              <a:gd name="adj" fmla="val 24207"/>
            </a:avLst>
          </a:prstGeom>
          <a:solidFill>
            <a:schemeClr val="tx2">
              <a:lumMod val="20000"/>
              <a:lumOff val="80000"/>
            </a:schemeClr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15" name="Rectangle: Rounded Corners 14"/>
          <p:cNvSpPr/>
          <p:nvPr/>
        </p:nvSpPr>
        <p:spPr>
          <a:xfrm>
            <a:off x="4601584" y="4617543"/>
            <a:ext cx="1519385" cy="131159"/>
          </a:xfrm>
          <a:prstGeom prst="roundRect">
            <a:avLst>
              <a:gd name="adj" fmla="val 24207"/>
            </a:avLst>
          </a:prstGeom>
          <a:solidFill>
            <a:schemeClr val="bg2">
              <a:lumMod val="25000"/>
            </a:schemeClr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16" name="Rectangle: Rounded Corners 15"/>
          <p:cNvSpPr/>
          <p:nvPr/>
        </p:nvSpPr>
        <p:spPr>
          <a:xfrm>
            <a:off x="2837848" y="3793806"/>
            <a:ext cx="3283121" cy="131159"/>
          </a:xfrm>
          <a:prstGeom prst="roundRect">
            <a:avLst>
              <a:gd name="adj" fmla="val 24207"/>
            </a:avLst>
          </a:prstGeom>
          <a:solidFill>
            <a:schemeClr val="tx2">
              <a:lumMod val="20000"/>
              <a:lumOff val="80000"/>
            </a:schemeClr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17" name="Rectangle: Rounded Corners 16"/>
          <p:cNvSpPr/>
          <p:nvPr/>
        </p:nvSpPr>
        <p:spPr>
          <a:xfrm>
            <a:off x="5372099" y="3793807"/>
            <a:ext cx="748869" cy="120968"/>
          </a:xfrm>
          <a:prstGeom prst="roundRect">
            <a:avLst>
              <a:gd name="adj" fmla="val 24207"/>
            </a:avLst>
          </a:prstGeom>
          <a:solidFill>
            <a:schemeClr val="bg2">
              <a:lumMod val="25000"/>
            </a:schemeClr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18" name="Rectangle: Rounded Corners 17"/>
          <p:cNvSpPr/>
          <p:nvPr/>
        </p:nvSpPr>
        <p:spPr>
          <a:xfrm>
            <a:off x="2837848" y="2965031"/>
            <a:ext cx="3283121" cy="131159"/>
          </a:xfrm>
          <a:prstGeom prst="roundRect">
            <a:avLst>
              <a:gd name="adj" fmla="val 24207"/>
            </a:avLst>
          </a:prstGeom>
          <a:solidFill>
            <a:schemeClr val="tx2">
              <a:lumMod val="20000"/>
              <a:lumOff val="80000"/>
            </a:schemeClr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856573" y="2890619"/>
            <a:ext cx="774574" cy="305383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US" altLang="zh-CN" sz="1750" b="1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30%</a:t>
            </a:r>
          </a:p>
        </p:txBody>
      </p:sp>
      <p:sp>
        <p:nvSpPr>
          <p:cNvPr id="20" name="Rectangle 19"/>
          <p:cNvSpPr/>
          <p:nvPr/>
        </p:nvSpPr>
        <p:spPr>
          <a:xfrm>
            <a:off x="9560854" y="2890619"/>
            <a:ext cx="774574" cy="305383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US" altLang="zh-CN" sz="1750" b="1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90%</a:t>
            </a:r>
          </a:p>
        </p:txBody>
      </p:sp>
      <p:sp>
        <p:nvSpPr>
          <p:cNvPr id="21" name="Rectangle 20"/>
          <p:cNvSpPr/>
          <p:nvPr/>
        </p:nvSpPr>
        <p:spPr>
          <a:xfrm>
            <a:off x="5711279" y="3228001"/>
            <a:ext cx="769441" cy="184666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>
            <a:normAutofit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ko-KR" altLang="en-US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사용자의 편의성</a:t>
            </a:r>
            <a:endParaRPr lang="zh-CN" altLang="en-US" sz="1050"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856573" y="3719395"/>
            <a:ext cx="774574" cy="305383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US" altLang="zh-CN" sz="1750" b="1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25%</a:t>
            </a:r>
          </a:p>
        </p:txBody>
      </p:sp>
      <p:sp>
        <p:nvSpPr>
          <p:cNvPr id="23" name="Rectangle 22"/>
          <p:cNvSpPr/>
          <p:nvPr/>
        </p:nvSpPr>
        <p:spPr>
          <a:xfrm>
            <a:off x="9560854" y="3719395"/>
            <a:ext cx="774574" cy="305383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US" altLang="zh-CN" sz="1750" b="1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95%</a:t>
            </a:r>
          </a:p>
        </p:txBody>
      </p:sp>
      <p:sp>
        <p:nvSpPr>
          <p:cNvPr id="24" name="Rectangle 23"/>
          <p:cNvSpPr/>
          <p:nvPr/>
        </p:nvSpPr>
        <p:spPr>
          <a:xfrm>
            <a:off x="5730206" y="4048695"/>
            <a:ext cx="769441" cy="184666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>
            <a:normAutofit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ko-KR" altLang="en-US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제품 설치의 편리성</a:t>
            </a:r>
            <a:endParaRPr lang="zh-CN" altLang="en-US" sz="1050"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1856573" y="4538091"/>
            <a:ext cx="774574" cy="305383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US" altLang="zh-CN" sz="1750" b="1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45%</a:t>
            </a:r>
          </a:p>
        </p:txBody>
      </p:sp>
      <p:sp>
        <p:nvSpPr>
          <p:cNvPr id="26" name="Rectangle 25"/>
          <p:cNvSpPr/>
          <p:nvPr/>
        </p:nvSpPr>
        <p:spPr>
          <a:xfrm>
            <a:off x="9560854" y="4538091"/>
            <a:ext cx="774574" cy="305383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US" altLang="zh-CN" sz="1750" b="1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95%</a:t>
            </a:r>
          </a:p>
        </p:txBody>
      </p:sp>
      <p:sp>
        <p:nvSpPr>
          <p:cNvPr id="27" name="Rectangle 26"/>
          <p:cNvSpPr/>
          <p:nvPr/>
        </p:nvSpPr>
        <p:spPr>
          <a:xfrm>
            <a:off x="5730206" y="4877471"/>
            <a:ext cx="769441" cy="184666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>
            <a:normAutofit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ko-KR" altLang="en-US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운영의 효율성</a:t>
            </a:r>
            <a:endParaRPr lang="zh-CN" altLang="en-US" sz="1050"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1856573" y="5366867"/>
            <a:ext cx="774574" cy="305383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US" altLang="zh-CN" sz="1750" b="1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30%</a:t>
            </a:r>
          </a:p>
        </p:txBody>
      </p:sp>
      <p:sp>
        <p:nvSpPr>
          <p:cNvPr id="29" name="Rectangle 28"/>
          <p:cNvSpPr/>
          <p:nvPr/>
        </p:nvSpPr>
        <p:spPr>
          <a:xfrm>
            <a:off x="9560854" y="5366867"/>
            <a:ext cx="774574" cy="305383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US" altLang="zh-CN" sz="1750" b="1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100%</a:t>
            </a:r>
          </a:p>
        </p:txBody>
      </p:sp>
      <p:sp>
        <p:nvSpPr>
          <p:cNvPr id="30" name="Rectangle: Rounded Corners 29"/>
          <p:cNvSpPr/>
          <p:nvPr/>
        </p:nvSpPr>
        <p:spPr>
          <a:xfrm>
            <a:off x="4762499" y="2965032"/>
            <a:ext cx="1358469" cy="121068"/>
          </a:xfrm>
          <a:prstGeom prst="roundRect">
            <a:avLst>
              <a:gd name="adj" fmla="val 24207"/>
            </a:avLst>
          </a:prstGeom>
          <a:solidFill>
            <a:schemeClr val="bg2">
              <a:lumMod val="25000"/>
            </a:schemeClr>
          </a:solidFill>
          <a:ln w="12700">
            <a:miter lim="400000"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31" name="Freeform: Shape 30"/>
          <p:cNvSpPr/>
          <p:nvPr/>
        </p:nvSpPr>
        <p:spPr>
          <a:xfrm>
            <a:off x="5987205" y="2902889"/>
            <a:ext cx="255443" cy="25544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solidFill>
            <a:srgbClr val="FFFFFF"/>
          </a:solidFill>
          <a:ln w="12700">
            <a:solidFill>
              <a:srgbClr val="A6AAA9"/>
            </a:solidFill>
            <a:round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32" name="Freeform: Shape 31"/>
          <p:cNvSpPr/>
          <p:nvPr/>
        </p:nvSpPr>
        <p:spPr>
          <a:xfrm>
            <a:off x="5987205" y="3729144"/>
            <a:ext cx="255443" cy="2554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solidFill>
            <a:srgbClr val="FFFFFF"/>
          </a:solidFill>
          <a:ln w="12700">
            <a:solidFill>
              <a:srgbClr val="A6AAA9"/>
            </a:solidFill>
            <a:round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33" name="Freeform: Shape 32"/>
          <p:cNvSpPr/>
          <p:nvPr/>
        </p:nvSpPr>
        <p:spPr>
          <a:xfrm>
            <a:off x="5987205" y="4555401"/>
            <a:ext cx="255443" cy="25544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solidFill>
            <a:srgbClr val="FFFFFF"/>
          </a:solidFill>
          <a:ln w="12700">
            <a:solidFill>
              <a:srgbClr val="A6AAA9"/>
            </a:solidFill>
            <a:round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34" name="Freeform: Shape 33"/>
          <p:cNvSpPr/>
          <p:nvPr/>
        </p:nvSpPr>
        <p:spPr>
          <a:xfrm>
            <a:off x="5987205" y="5379136"/>
            <a:ext cx="255443" cy="2554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solidFill>
            <a:srgbClr val="FFFFFF"/>
          </a:solidFill>
          <a:ln w="12700">
            <a:solidFill>
              <a:srgbClr val="A6AAA9"/>
            </a:solidFill>
            <a:round/>
          </a:ln>
        </p:spPr>
        <p:txBody>
          <a:bodyPr anchor="ctr"/>
          <a:lstStyle/>
          <a:p>
            <a:pPr algn="ctr"/>
            <a:endParaRPr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41" name="Rectangle 40"/>
          <p:cNvSpPr/>
          <p:nvPr/>
        </p:nvSpPr>
        <p:spPr>
          <a:xfrm>
            <a:off x="5730206" y="5696722"/>
            <a:ext cx="769441" cy="184666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>
            <a:normAutofit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ko-KR" altLang="en-US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비용의 효율성</a:t>
            </a:r>
            <a:endParaRPr lang="zh-CN" altLang="en-US" sz="1050"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49" name="Group 21">
            <a:extLst>
              <a:ext uri="{FF2B5EF4-FFF2-40B4-BE49-F238E27FC236}">
                <a16:creationId xmlns:a16="http://schemas.microsoft.com/office/drawing/2014/main" id="{C9806AED-F4E5-48CA-85D6-95A0EEAF6501}"/>
              </a:ext>
            </a:extLst>
          </p:cNvPr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50" name="Group 56">
            <a:extLst>
              <a:ext uri="{FF2B5EF4-FFF2-40B4-BE49-F238E27FC236}">
                <a16:creationId xmlns:a16="http://schemas.microsoft.com/office/drawing/2014/main" id="{7C95BF56-FA60-43DE-AD60-76A44005CBF3}"/>
              </a:ext>
            </a:extLst>
          </p:cNvPr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51" name="Group 57">
              <a:extLst>
                <a:ext uri="{FF2B5EF4-FFF2-40B4-BE49-F238E27FC236}">
                  <a16:creationId xmlns:a16="http://schemas.microsoft.com/office/drawing/2014/main" id="{9091A258-6C09-4A9A-B8C9-872077AB7054}"/>
                </a:ext>
              </a:extLst>
            </p:cNvPr>
            <p:cNvSpPr txBox="1"/>
            <p:nvPr/>
          </p:nvSpPr>
          <p:spPr>
            <a:xfrm>
              <a:off x="5402407" y="1374256"/>
              <a:ext cx="3295317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기술혁신성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52" name="Group 58">
              <a:extLst>
                <a:ext uri="{FF2B5EF4-FFF2-40B4-BE49-F238E27FC236}">
                  <a16:creationId xmlns:a16="http://schemas.microsoft.com/office/drawing/2014/main" id="{9F13E69A-CE97-47EF-92E8-54CF507D5718}"/>
                </a:ext>
              </a:extLst>
            </p:cNvPr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2.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제품의 탁월성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pic>
        <p:nvPicPr>
          <p:cNvPr id="43" name="그림 42">
            <a:extLst>
              <a:ext uri="{FF2B5EF4-FFF2-40B4-BE49-F238E27FC236}">
                <a16:creationId xmlns:a16="http://schemas.microsoft.com/office/drawing/2014/main" id="{A52C477D-421F-4ED7-8CAD-56182F8D58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7360" y="1426709"/>
            <a:ext cx="1463793" cy="1087677"/>
          </a:xfrm>
          <a:prstGeom prst="ellipse">
            <a:avLst/>
          </a:prstGeom>
          <a:ln>
            <a:noFill/>
          </a:ln>
        </p:spPr>
      </p:pic>
      <p:pic>
        <p:nvPicPr>
          <p:cNvPr id="45" name="그림 44">
            <a:extLst>
              <a:ext uri="{FF2B5EF4-FFF2-40B4-BE49-F238E27FC236}">
                <a16:creationId xmlns:a16="http://schemas.microsoft.com/office/drawing/2014/main" id="{C917CBDA-C803-494A-8A38-C9728FC626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6611" y="1384210"/>
            <a:ext cx="1118135" cy="1118135"/>
          </a:xfrm>
          <a:prstGeom prst="round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1BAAE6B7-CE96-44A2-959E-22746AC80BE6}"/>
              </a:ext>
            </a:extLst>
          </p:cNvPr>
          <p:cNvSpPr txBox="1"/>
          <p:nvPr/>
        </p:nvSpPr>
        <p:spPr>
          <a:xfrm>
            <a:off x="948344" y="3640210"/>
            <a:ext cx="4238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/>
              <a:t>전기타입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066D548D-FF0D-48BB-88EE-6B317D923D4C}"/>
              </a:ext>
            </a:extLst>
          </p:cNvPr>
          <p:cNvSpPr txBox="1"/>
          <p:nvPr/>
        </p:nvSpPr>
        <p:spPr>
          <a:xfrm>
            <a:off x="10485862" y="3448530"/>
            <a:ext cx="4238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/>
              <a:t>발전기타입</a:t>
            </a:r>
          </a:p>
        </p:txBody>
      </p:sp>
      <p:sp>
        <p:nvSpPr>
          <p:cNvPr id="55" name="Rectangle 20">
            <a:extLst>
              <a:ext uri="{FF2B5EF4-FFF2-40B4-BE49-F238E27FC236}">
                <a16:creationId xmlns:a16="http://schemas.microsoft.com/office/drawing/2014/main" id="{16944A34-CC22-4545-80C4-8FBD892CA265}"/>
              </a:ext>
            </a:extLst>
          </p:cNvPr>
          <p:cNvSpPr/>
          <p:nvPr/>
        </p:nvSpPr>
        <p:spPr>
          <a:xfrm>
            <a:off x="2898015" y="3186151"/>
            <a:ext cx="769441" cy="184666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>
            <a:normAutofit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ko-KR" altLang="en-US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이동 불가능</a:t>
            </a:r>
            <a:endParaRPr lang="zh-CN" altLang="en-US" sz="1050"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56" name="Rectangle 20">
            <a:extLst>
              <a:ext uri="{FF2B5EF4-FFF2-40B4-BE49-F238E27FC236}">
                <a16:creationId xmlns:a16="http://schemas.microsoft.com/office/drawing/2014/main" id="{DB9FA659-B3BD-45DB-8636-E36CCD76BF2E}"/>
              </a:ext>
            </a:extLst>
          </p:cNvPr>
          <p:cNvSpPr/>
          <p:nvPr/>
        </p:nvSpPr>
        <p:spPr>
          <a:xfrm>
            <a:off x="8500885" y="3171881"/>
            <a:ext cx="769441" cy="184666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>
            <a:normAutofit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ko-KR" altLang="en-US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손쉽게 이동 가능</a:t>
            </a:r>
            <a:endParaRPr lang="zh-CN" altLang="en-US" sz="1050"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57" name="Rectangle 20">
            <a:extLst>
              <a:ext uri="{FF2B5EF4-FFF2-40B4-BE49-F238E27FC236}">
                <a16:creationId xmlns:a16="http://schemas.microsoft.com/office/drawing/2014/main" id="{4BADD352-16A1-4EC0-ABE0-6AA16FD35969}"/>
              </a:ext>
            </a:extLst>
          </p:cNvPr>
          <p:cNvSpPr/>
          <p:nvPr/>
        </p:nvSpPr>
        <p:spPr>
          <a:xfrm>
            <a:off x="2814199" y="3994254"/>
            <a:ext cx="1253610" cy="184666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>
            <a:normAutofit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ko-KR" altLang="en-US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설치시간 </a:t>
            </a:r>
            <a:r>
              <a:rPr lang="en-US" altLang="ko-KR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60</a:t>
            </a:r>
            <a:r>
              <a:rPr lang="ko-KR" altLang="en-US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분 소요</a:t>
            </a:r>
            <a:endParaRPr lang="zh-CN" altLang="en-US" sz="1050"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58" name="Rectangle 20">
            <a:extLst>
              <a:ext uri="{FF2B5EF4-FFF2-40B4-BE49-F238E27FC236}">
                <a16:creationId xmlns:a16="http://schemas.microsoft.com/office/drawing/2014/main" id="{5A3D56DA-BF32-4B8E-A033-2EE74C9A75ED}"/>
              </a:ext>
            </a:extLst>
          </p:cNvPr>
          <p:cNvSpPr/>
          <p:nvPr/>
        </p:nvSpPr>
        <p:spPr>
          <a:xfrm>
            <a:off x="8191253" y="3977098"/>
            <a:ext cx="1253610" cy="184666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>
            <a:normAutofit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ko-KR" altLang="en-US" sz="1050" b="1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설치시간 </a:t>
            </a:r>
            <a:r>
              <a:rPr lang="en-US" altLang="ko-KR" sz="1050" b="1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5</a:t>
            </a:r>
            <a:r>
              <a:rPr lang="ko-KR" altLang="en-US" sz="1050" b="1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분 소요</a:t>
            </a:r>
            <a:endParaRPr lang="zh-CN" altLang="en-US" sz="1050" b="1"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59" name="Rectangle 20">
            <a:extLst>
              <a:ext uri="{FF2B5EF4-FFF2-40B4-BE49-F238E27FC236}">
                <a16:creationId xmlns:a16="http://schemas.microsoft.com/office/drawing/2014/main" id="{EA42F0B7-7B8F-451E-9BA4-1C132D75C177}"/>
              </a:ext>
            </a:extLst>
          </p:cNvPr>
          <p:cNvSpPr/>
          <p:nvPr/>
        </p:nvSpPr>
        <p:spPr>
          <a:xfrm>
            <a:off x="2814198" y="4840539"/>
            <a:ext cx="2386451" cy="184666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>
            <a:normAutofit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ko-KR" altLang="en-US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에스컬레이터 유지보수 시 탈</a:t>
            </a:r>
            <a:r>
              <a:rPr lang="en-US" altLang="ko-KR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.</a:t>
            </a:r>
            <a:r>
              <a:rPr lang="ko-KR" altLang="en-US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부착의 어려움</a:t>
            </a:r>
            <a:endParaRPr lang="zh-CN" altLang="en-US" sz="1050"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60" name="Rectangle 20">
            <a:extLst>
              <a:ext uri="{FF2B5EF4-FFF2-40B4-BE49-F238E27FC236}">
                <a16:creationId xmlns:a16="http://schemas.microsoft.com/office/drawing/2014/main" id="{6EC418A5-276F-43E7-8C38-6064BEBD63BF}"/>
              </a:ext>
            </a:extLst>
          </p:cNvPr>
          <p:cNvSpPr/>
          <p:nvPr/>
        </p:nvSpPr>
        <p:spPr>
          <a:xfrm>
            <a:off x="6987058" y="4810844"/>
            <a:ext cx="2386451" cy="184666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>
            <a:normAutofit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ko-KR" altLang="en-US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에스컬레이터 유지보수 시 탈</a:t>
            </a:r>
            <a:r>
              <a:rPr lang="en-US" altLang="ko-KR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.</a:t>
            </a:r>
            <a:r>
              <a:rPr lang="ko-KR" altLang="en-US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부착 간편함</a:t>
            </a:r>
            <a:endParaRPr lang="zh-CN" altLang="en-US" sz="1050"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61" name="Rectangle 20">
            <a:extLst>
              <a:ext uri="{FF2B5EF4-FFF2-40B4-BE49-F238E27FC236}">
                <a16:creationId xmlns:a16="http://schemas.microsoft.com/office/drawing/2014/main" id="{F366CDBD-018E-474A-BDFE-7F39CD9E81C9}"/>
              </a:ext>
            </a:extLst>
          </p:cNvPr>
          <p:cNvSpPr/>
          <p:nvPr/>
        </p:nvSpPr>
        <p:spPr>
          <a:xfrm>
            <a:off x="2704747" y="5669075"/>
            <a:ext cx="1253611" cy="131159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>
            <a:normAutofit fontScale="92500" lnSpcReduction="20000"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ko-KR" altLang="en-US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전기요금 발생</a:t>
            </a:r>
            <a:endParaRPr lang="zh-CN" altLang="en-US" sz="1050"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62" name="Rectangle 20">
            <a:extLst>
              <a:ext uri="{FF2B5EF4-FFF2-40B4-BE49-F238E27FC236}">
                <a16:creationId xmlns:a16="http://schemas.microsoft.com/office/drawing/2014/main" id="{61E44BC1-B610-4FBF-B9CE-0B520F2FCB2C}"/>
              </a:ext>
            </a:extLst>
          </p:cNvPr>
          <p:cNvSpPr/>
          <p:nvPr/>
        </p:nvSpPr>
        <p:spPr>
          <a:xfrm>
            <a:off x="8298352" y="5650915"/>
            <a:ext cx="1253611" cy="131159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>
            <a:normAutofit fontScale="92500" lnSpcReduction="20000"/>
          </a:bodyPr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ko-KR" altLang="en-US" sz="105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전기요금 없음</a:t>
            </a:r>
            <a:endParaRPr lang="zh-CN" altLang="en-US" sz="1050"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Oval 14"/>
          <p:cNvSpPr/>
          <p:nvPr/>
        </p:nvSpPr>
        <p:spPr>
          <a:xfrm>
            <a:off x="614344" y="5404820"/>
            <a:ext cx="625072" cy="629230"/>
          </a:xfrm>
          <a:prstGeom prst="ellipse">
            <a:avLst/>
          </a:pr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bg1">
                  <a:lumMod val="9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108" name="Oval 16"/>
          <p:cNvSpPr/>
          <p:nvPr/>
        </p:nvSpPr>
        <p:spPr>
          <a:xfrm>
            <a:off x="6203538" y="5405569"/>
            <a:ext cx="624328" cy="628481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bg1">
                  <a:lumMod val="9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124" name="Group 35"/>
          <p:cNvGrpSpPr/>
          <p:nvPr/>
        </p:nvGrpSpPr>
        <p:grpSpPr>
          <a:xfrm>
            <a:off x="6338831" y="5544123"/>
            <a:ext cx="330806" cy="328630"/>
            <a:chOff x="6853673" y="3715407"/>
            <a:chExt cx="379359" cy="376864"/>
          </a:xfrm>
          <a:solidFill>
            <a:schemeClr val="bg1"/>
          </a:solidFill>
        </p:grpSpPr>
        <p:sp>
          <p:nvSpPr>
            <p:cNvPr id="125" name="Freeform 150"/>
            <p:cNvSpPr>
              <a:spLocks noEditPoints="1"/>
            </p:cNvSpPr>
            <p:nvPr/>
          </p:nvSpPr>
          <p:spPr bwMode="auto">
            <a:xfrm>
              <a:off x="6853673" y="3715407"/>
              <a:ext cx="379359" cy="376864"/>
            </a:xfrm>
            <a:custGeom>
              <a:avLst/>
              <a:gdLst>
                <a:gd name="T0" fmla="*/ 57 w 114"/>
                <a:gd name="T1" fmla="*/ 0 h 114"/>
                <a:gd name="T2" fmla="*/ 0 w 114"/>
                <a:gd name="T3" fmla="*/ 57 h 114"/>
                <a:gd name="T4" fmla="*/ 57 w 114"/>
                <a:gd name="T5" fmla="*/ 114 h 114"/>
                <a:gd name="T6" fmla="*/ 114 w 114"/>
                <a:gd name="T7" fmla="*/ 57 h 114"/>
                <a:gd name="T8" fmla="*/ 57 w 114"/>
                <a:gd name="T9" fmla="*/ 0 h 114"/>
                <a:gd name="T10" fmla="*/ 57 w 114"/>
                <a:gd name="T11" fmla="*/ 108 h 114"/>
                <a:gd name="T12" fmla="*/ 6 w 114"/>
                <a:gd name="T13" fmla="*/ 57 h 114"/>
                <a:gd name="T14" fmla="*/ 57 w 114"/>
                <a:gd name="T15" fmla="*/ 6 h 114"/>
                <a:gd name="T16" fmla="*/ 108 w 114"/>
                <a:gd name="T17" fmla="*/ 57 h 114"/>
                <a:gd name="T18" fmla="*/ 57 w 114"/>
                <a:gd name="T19" fmla="*/ 108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4" h="114">
                  <a:moveTo>
                    <a:pt x="57" y="0"/>
                  </a:moveTo>
                  <a:cubicBezTo>
                    <a:pt x="25" y="0"/>
                    <a:pt x="0" y="25"/>
                    <a:pt x="0" y="57"/>
                  </a:cubicBezTo>
                  <a:cubicBezTo>
                    <a:pt x="0" y="89"/>
                    <a:pt x="25" y="114"/>
                    <a:pt x="57" y="114"/>
                  </a:cubicBezTo>
                  <a:cubicBezTo>
                    <a:pt x="89" y="114"/>
                    <a:pt x="114" y="89"/>
                    <a:pt x="114" y="57"/>
                  </a:cubicBezTo>
                  <a:cubicBezTo>
                    <a:pt x="114" y="25"/>
                    <a:pt x="89" y="0"/>
                    <a:pt x="57" y="0"/>
                  </a:cubicBezTo>
                  <a:close/>
                  <a:moveTo>
                    <a:pt x="57" y="108"/>
                  </a:moveTo>
                  <a:cubicBezTo>
                    <a:pt x="29" y="108"/>
                    <a:pt x="6" y="85"/>
                    <a:pt x="6" y="57"/>
                  </a:cubicBezTo>
                  <a:cubicBezTo>
                    <a:pt x="6" y="29"/>
                    <a:pt x="29" y="6"/>
                    <a:pt x="57" y="6"/>
                  </a:cubicBezTo>
                  <a:cubicBezTo>
                    <a:pt x="85" y="6"/>
                    <a:pt x="108" y="29"/>
                    <a:pt x="108" y="57"/>
                  </a:cubicBezTo>
                  <a:cubicBezTo>
                    <a:pt x="108" y="85"/>
                    <a:pt x="85" y="108"/>
                    <a:pt x="57" y="10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26" name="Rectangle 151"/>
            <p:cNvSpPr>
              <a:spLocks noChangeArrowheads="1"/>
            </p:cNvSpPr>
            <p:nvPr/>
          </p:nvSpPr>
          <p:spPr bwMode="auto">
            <a:xfrm>
              <a:off x="6998429" y="3987447"/>
              <a:ext cx="22463" cy="42429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27" name="Rectangle 152"/>
            <p:cNvSpPr>
              <a:spLocks noChangeArrowheads="1"/>
            </p:cNvSpPr>
            <p:nvPr/>
          </p:nvSpPr>
          <p:spPr bwMode="auto">
            <a:xfrm>
              <a:off x="7033370" y="3987447"/>
              <a:ext cx="19966" cy="42429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28" name="Rectangle 153"/>
            <p:cNvSpPr>
              <a:spLocks noChangeArrowheads="1"/>
            </p:cNvSpPr>
            <p:nvPr/>
          </p:nvSpPr>
          <p:spPr bwMode="auto">
            <a:xfrm>
              <a:off x="7068311" y="3987447"/>
              <a:ext cx="19966" cy="42429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29" name="Freeform 154"/>
            <p:cNvSpPr/>
            <p:nvPr/>
          </p:nvSpPr>
          <p:spPr bwMode="auto">
            <a:xfrm>
              <a:off x="6970976" y="3822725"/>
              <a:ext cx="82362" cy="84857"/>
            </a:xfrm>
            <a:custGeom>
              <a:avLst/>
              <a:gdLst>
                <a:gd name="T0" fmla="*/ 19 w 25"/>
                <a:gd name="T1" fmla="*/ 22 h 25"/>
                <a:gd name="T2" fmla="*/ 22 w 25"/>
                <a:gd name="T3" fmla="*/ 25 h 25"/>
                <a:gd name="T4" fmla="*/ 25 w 25"/>
                <a:gd name="T5" fmla="*/ 22 h 25"/>
                <a:gd name="T6" fmla="*/ 22 w 25"/>
                <a:gd name="T7" fmla="*/ 19 h 25"/>
                <a:gd name="T8" fmla="*/ 21 w 25"/>
                <a:gd name="T9" fmla="*/ 19 h 25"/>
                <a:gd name="T10" fmla="*/ 0 w 25"/>
                <a:gd name="T11" fmla="*/ 0 h 25"/>
                <a:gd name="T12" fmla="*/ 19 w 25"/>
                <a:gd name="T13" fmla="*/ 22 h 25"/>
                <a:gd name="T14" fmla="*/ 19 w 25"/>
                <a:gd name="T15" fmla="*/ 22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" h="25">
                  <a:moveTo>
                    <a:pt x="19" y="22"/>
                  </a:moveTo>
                  <a:cubicBezTo>
                    <a:pt x="19" y="24"/>
                    <a:pt x="20" y="25"/>
                    <a:pt x="22" y="25"/>
                  </a:cubicBezTo>
                  <a:cubicBezTo>
                    <a:pt x="24" y="25"/>
                    <a:pt x="25" y="24"/>
                    <a:pt x="25" y="22"/>
                  </a:cubicBezTo>
                  <a:cubicBezTo>
                    <a:pt x="25" y="21"/>
                    <a:pt x="24" y="19"/>
                    <a:pt x="22" y="19"/>
                  </a:cubicBezTo>
                  <a:cubicBezTo>
                    <a:pt x="22" y="19"/>
                    <a:pt x="22" y="19"/>
                    <a:pt x="21" y="19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0" name="Freeform 155"/>
            <p:cNvSpPr/>
            <p:nvPr/>
          </p:nvSpPr>
          <p:spPr bwMode="auto">
            <a:xfrm>
              <a:off x="6921060" y="3987447"/>
              <a:ext cx="22463" cy="19966"/>
            </a:xfrm>
            <a:custGeom>
              <a:avLst/>
              <a:gdLst>
                <a:gd name="T0" fmla="*/ 0 w 9"/>
                <a:gd name="T1" fmla="*/ 6 h 8"/>
                <a:gd name="T2" fmla="*/ 3 w 9"/>
                <a:gd name="T3" fmla="*/ 8 h 8"/>
                <a:gd name="T4" fmla="*/ 9 w 9"/>
                <a:gd name="T5" fmla="*/ 1 h 8"/>
                <a:gd name="T6" fmla="*/ 7 w 9"/>
                <a:gd name="T7" fmla="*/ 0 h 8"/>
                <a:gd name="T8" fmla="*/ 0 w 9"/>
                <a:gd name="T9" fmla="*/ 6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8">
                  <a:moveTo>
                    <a:pt x="0" y="6"/>
                  </a:moveTo>
                  <a:lnTo>
                    <a:pt x="3" y="8"/>
                  </a:lnTo>
                  <a:lnTo>
                    <a:pt x="9" y="1"/>
                  </a:lnTo>
                  <a:lnTo>
                    <a:pt x="7" y="0"/>
                  </a:lnTo>
                  <a:lnTo>
                    <a:pt x="0" y="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1" name="Freeform 156"/>
            <p:cNvSpPr/>
            <p:nvPr/>
          </p:nvSpPr>
          <p:spPr bwMode="auto">
            <a:xfrm>
              <a:off x="6901094" y="3942523"/>
              <a:ext cx="27454" cy="14975"/>
            </a:xfrm>
            <a:custGeom>
              <a:avLst/>
              <a:gdLst>
                <a:gd name="T0" fmla="*/ 9 w 11"/>
                <a:gd name="T1" fmla="*/ 0 h 6"/>
                <a:gd name="T2" fmla="*/ 0 w 11"/>
                <a:gd name="T3" fmla="*/ 3 h 6"/>
                <a:gd name="T4" fmla="*/ 1 w 11"/>
                <a:gd name="T5" fmla="*/ 6 h 6"/>
                <a:gd name="T6" fmla="*/ 11 w 11"/>
                <a:gd name="T7" fmla="*/ 3 h 6"/>
                <a:gd name="T8" fmla="*/ 9 w 1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" h="6">
                  <a:moveTo>
                    <a:pt x="9" y="0"/>
                  </a:moveTo>
                  <a:lnTo>
                    <a:pt x="0" y="3"/>
                  </a:lnTo>
                  <a:lnTo>
                    <a:pt x="1" y="6"/>
                  </a:lnTo>
                  <a:lnTo>
                    <a:pt x="11" y="3"/>
                  </a:lnTo>
                  <a:lnTo>
                    <a:pt x="9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2" name="Freeform 157"/>
            <p:cNvSpPr/>
            <p:nvPr/>
          </p:nvSpPr>
          <p:spPr bwMode="auto">
            <a:xfrm>
              <a:off x="6933538" y="3790281"/>
              <a:ext cx="19966" cy="22463"/>
            </a:xfrm>
            <a:custGeom>
              <a:avLst/>
              <a:gdLst>
                <a:gd name="T0" fmla="*/ 0 w 8"/>
                <a:gd name="T1" fmla="*/ 3 h 9"/>
                <a:gd name="T2" fmla="*/ 7 w 8"/>
                <a:gd name="T3" fmla="*/ 9 h 9"/>
                <a:gd name="T4" fmla="*/ 8 w 8"/>
                <a:gd name="T5" fmla="*/ 7 h 9"/>
                <a:gd name="T6" fmla="*/ 2 w 8"/>
                <a:gd name="T7" fmla="*/ 0 h 9"/>
                <a:gd name="T8" fmla="*/ 0 w 8"/>
                <a:gd name="T9" fmla="*/ 3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9">
                  <a:moveTo>
                    <a:pt x="0" y="3"/>
                  </a:moveTo>
                  <a:lnTo>
                    <a:pt x="7" y="9"/>
                  </a:lnTo>
                  <a:lnTo>
                    <a:pt x="8" y="7"/>
                  </a:lnTo>
                  <a:lnTo>
                    <a:pt x="2" y="0"/>
                  </a:lnTo>
                  <a:lnTo>
                    <a:pt x="0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3" name="Freeform 158"/>
            <p:cNvSpPr/>
            <p:nvPr/>
          </p:nvSpPr>
          <p:spPr bwMode="auto">
            <a:xfrm>
              <a:off x="6903589" y="3840196"/>
              <a:ext cx="27454" cy="12480"/>
            </a:xfrm>
            <a:custGeom>
              <a:avLst/>
              <a:gdLst>
                <a:gd name="T0" fmla="*/ 11 w 11"/>
                <a:gd name="T1" fmla="*/ 3 h 5"/>
                <a:gd name="T2" fmla="*/ 2 w 11"/>
                <a:gd name="T3" fmla="*/ 0 h 5"/>
                <a:gd name="T4" fmla="*/ 0 w 11"/>
                <a:gd name="T5" fmla="*/ 3 h 5"/>
                <a:gd name="T6" fmla="*/ 10 w 11"/>
                <a:gd name="T7" fmla="*/ 5 h 5"/>
                <a:gd name="T8" fmla="*/ 11 w 11"/>
                <a:gd name="T9" fmla="*/ 3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" h="5">
                  <a:moveTo>
                    <a:pt x="11" y="3"/>
                  </a:moveTo>
                  <a:lnTo>
                    <a:pt x="2" y="0"/>
                  </a:lnTo>
                  <a:lnTo>
                    <a:pt x="0" y="3"/>
                  </a:lnTo>
                  <a:lnTo>
                    <a:pt x="10" y="5"/>
                  </a:lnTo>
                  <a:lnTo>
                    <a:pt x="11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4" name="Rectangle 159"/>
            <p:cNvSpPr>
              <a:spLocks noChangeArrowheads="1"/>
            </p:cNvSpPr>
            <p:nvPr/>
          </p:nvSpPr>
          <p:spPr bwMode="auto">
            <a:xfrm>
              <a:off x="7040858" y="3750348"/>
              <a:ext cx="7488" cy="2246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5" name="Freeform 160"/>
            <p:cNvSpPr/>
            <p:nvPr/>
          </p:nvSpPr>
          <p:spPr bwMode="auto">
            <a:xfrm>
              <a:off x="6973471" y="3760331"/>
              <a:ext cx="17471" cy="22463"/>
            </a:xfrm>
            <a:custGeom>
              <a:avLst/>
              <a:gdLst>
                <a:gd name="T0" fmla="*/ 7 w 7"/>
                <a:gd name="T1" fmla="*/ 8 h 9"/>
                <a:gd name="T2" fmla="*/ 3 w 7"/>
                <a:gd name="T3" fmla="*/ 0 h 9"/>
                <a:gd name="T4" fmla="*/ 0 w 7"/>
                <a:gd name="T5" fmla="*/ 2 h 9"/>
                <a:gd name="T6" fmla="*/ 4 w 7"/>
                <a:gd name="T7" fmla="*/ 9 h 9"/>
                <a:gd name="T8" fmla="*/ 7 w 7"/>
                <a:gd name="T9" fmla="*/ 8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9">
                  <a:moveTo>
                    <a:pt x="7" y="8"/>
                  </a:moveTo>
                  <a:lnTo>
                    <a:pt x="3" y="0"/>
                  </a:lnTo>
                  <a:lnTo>
                    <a:pt x="0" y="2"/>
                  </a:lnTo>
                  <a:lnTo>
                    <a:pt x="4" y="9"/>
                  </a:lnTo>
                  <a:lnTo>
                    <a:pt x="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6" name="Freeform 161"/>
            <p:cNvSpPr/>
            <p:nvPr/>
          </p:nvSpPr>
          <p:spPr bwMode="auto">
            <a:xfrm>
              <a:off x="7088277" y="3760331"/>
              <a:ext cx="12480" cy="27454"/>
            </a:xfrm>
            <a:custGeom>
              <a:avLst/>
              <a:gdLst>
                <a:gd name="T0" fmla="*/ 0 w 5"/>
                <a:gd name="T1" fmla="*/ 9 h 11"/>
                <a:gd name="T2" fmla="*/ 2 w 5"/>
                <a:gd name="T3" fmla="*/ 11 h 11"/>
                <a:gd name="T4" fmla="*/ 5 w 5"/>
                <a:gd name="T5" fmla="*/ 2 h 11"/>
                <a:gd name="T6" fmla="*/ 2 w 5"/>
                <a:gd name="T7" fmla="*/ 0 h 11"/>
                <a:gd name="T8" fmla="*/ 0 w 5"/>
                <a:gd name="T9" fmla="*/ 9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1">
                  <a:moveTo>
                    <a:pt x="0" y="9"/>
                  </a:moveTo>
                  <a:lnTo>
                    <a:pt x="2" y="11"/>
                  </a:lnTo>
                  <a:lnTo>
                    <a:pt x="5" y="2"/>
                  </a:lnTo>
                  <a:lnTo>
                    <a:pt x="2" y="0"/>
                  </a:lnTo>
                  <a:lnTo>
                    <a:pt x="0" y="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7" name="Freeform 162"/>
            <p:cNvSpPr/>
            <p:nvPr/>
          </p:nvSpPr>
          <p:spPr bwMode="auto">
            <a:xfrm>
              <a:off x="7130706" y="3987447"/>
              <a:ext cx="22463" cy="19966"/>
            </a:xfrm>
            <a:custGeom>
              <a:avLst/>
              <a:gdLst>
                <a:gd name="T0" fmla="*/ 0 w 9"/>
                <a:gd name="T1" fmla="*/ 1 h 8"/>
                <a:gd name="T2" fmla="*/ 8 w 9"/>
                <a:gd name="T3" fmla="*/ 8 h 8"/>
                <a:gd name="T4" fmla="*/ 9 w 9"/>
                <a:gd name="T5" fmla="*/ 6 h 8"/>
                <a:gd name="T6" fmla="*/ 3 w 9"/>
                <a:gd name="T7" fmla="*/ 0 h 8"/>
                <a:gd name="T8" fmla="*/ 0 w 9"/>
                <a:gd name="T9" fmla="*/ 1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8">
                  <a:moveTo>
                    <a:pt x="0" y="1"/>
                  </a:moveTo>
                  <a:lnTo>
                    <a:pt x="8" y="8"/>
                  </a:lnTo>
                  <a:lnTo>
                    <a:pt x="9" y="6"/>
                  </a:lnTo>
                  <a:lnTo>
                    <a:pt x="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8" name="Freeform 163"/>
            <p:cNvSpPr/>
            <p:nvPr/>
          </p:nvSpPr>
          <p:spPr bwMode="auto">
            <a:xfrm>
              <a:off x="7158159" y="3942523"/>
              <a:ext cx="24958" cy="14975"/>
            </a:xfrm>
            <a:custGeom>
              <a:avLst/>
              <a:gdLst>
                <a:gd name="T0" fmla="*/ 0 w 10"/>
                <a:gd name="T1" fmla="*/ 3 h 6"/>
                <a:gd name="T2" fmla="*/ 9 w 10"/>
                <a:gd name="T3" fmla="*/ 6 h 6"/>
                <a:gd name="T4" fmla="*/ 10 w 10"/>
                <a:gd name="T5" fmla="*/ 3 h 6"/>
                <a:gd name="T6" fmla="*/ 1 w 10"/>
                <a:gd name="T7" fmla="*/ 0 h 6"/>
                <a:gd name="T8" fmla="*/ 0 w 10"/>
                <a:gd name="T9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6">
                  <a:moveTo>
                    <a:pt x="0" y="3"/>
                  </a:moveTo>
                  <a:lnTo>
                    <a:pt x="9" y="6"/>
                  </a:lnTo>
                  <a:lnTo>
                    <a:pt x="10" y="3"/>
                  </a:lnTo>
                  <a:lnTo>
                    <a:pt x="1" y="0"/>
                  </a:lnTo>
                  <a:lnTo>
                    <a:pt x="0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9" name="Freeform 164"/>
            <p:cNvSpPr/>
            <p:nvPr/>
          </p:nvSpPr>
          <p:spPr bwMode="auto">
            <a:xfrm>
              <a:off x="7128209" y="3790281"/>
              <a:ext cx="22463" cy="22463"/>
            </a:xfrm>
            <a:custGeom>
              <a:avLst/>
              <a:gdLst>
                <a:gd name="T0" fmla="*/ 9 w 9"/>
                <a:gd name="T1" fmla="*/ 3 h 9"/>
                <a:gd name="T2" fmla="*/ 8 w 9"/>
                <a:gd name="T3" fmla="*/ 0 h 9"/>
                <a:gd name="T4" fmla="*/ 0 w 9"/>
                <a:gd name="T5" fmla="*/ 7 h 9"/>
                <a:gd name="T6" fmla="*/ 2 w 9"/>
                <a:gd name="T7" fmla="*/ 9 h 9"/>
                <a:gd name="T8" fmla="*/ 9 w 9"/>
                <a:gd name="T9" fmla="*/ 3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9">
                  <a:moveTo>
                    <a:pt x="9" y="3"/>
                  </a:moveTo>
                  <a:lnTo>
                    <a:pt x="8" y="0"/>
                  </a:lnTo>
                  <a:lnTo>
                    <a:pt x="0" y="7"/>
                  </a:lnTo>
                  <a:lnTo>
                    <a:pt x="2" y="9"/>
                  </a:lnTo>
                  <a:lnTo>
                    <a:pt x="9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40" name="Freeform 165"/>
            <p:cNvSpPr/>
            <p:nvPr/>
          </p:nvSpPr>
          <p:spPr bwMode="auto">
            <a:xfrm>
              <a:off x="7153167" y="3840196"/>
              <a:ext cx="27454" cy="12480"/>
            </a:xfrm>
            <a:custGeom>
              <a:avLst/>
              <a:gdLst>
                <a:gd name="T0" fmla="*/ 10 w 11"/>
                <a:gd name="T1" fmla="*/ 0 h 5"/>
                <a:gd name="T2" fmla="*/ 0 w 11"/>
                <a:gd name="T3" fmla="*/ 3 h 5"/>
                <a:gd name="T4" fmla="*/ 2 w 11"/>
                <a:gd name="T5" fmla="*/ 5 h 5"/>
                <a:gd name="T6" fmla="*/ 11 w 11"/>
                <a:gd name="T7" fmla="*/ 3 h 5"/>
                <a:gd name="T8" fmla="*/ 10 w 11"/>
                <a:gd name="T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" h="5">
                  <a:moveTo>
                    <a:pt x="10" y="0"/>
                  </a:moveTo>
                  <a:lnTo>
                    <a:pt x="0" y="3"/>
                  </a:lnTo>
                  <a:lnTo>
                    <a:pt x="2" y="5"/>
                  </a:lnTo>
                  <a:lnTo>
                    <a:pt x="11" y="3"/>
                  </a:lnTo>
                  <a:lnTo>
                    <a:pt x="1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41" name="Rectangle 166"/>
            <p:cNvSpPr>
              <a:spLocks noChangeArrowheads="1"/>
            </p:cNvSpPr>
            <p:nvPr/>
          </p:nvSpPr>
          <p:spPr bwMode="auto">
            <a:xfrm>
              <a:off x="6893606" y="3890112"/>
              <a:ext cx="24958" cy="74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42" name="Rectangle 167"/>
            <p:cNvSpPr>
              <a:spLocks noChangeArrowheads="1"/>
            </p:cNvSpPr>
            <p:nvPr/>
          </p:nvSpPr>
          <p:spPr bwMode="auto">
            <a:xfrm>
              <a:off x="7170638" y="3892607"/>
              <a:ext cx="27454" cy="74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grpSp>
        <p:nvGrpSpPr>
          <p:cNvPr id="143" name="Group 54"/>
          <p:cNvGrpSpPr/>
          <p:nvPr/>
        </p:nvGrpSpPr>
        <p:grpSpPr>
          <a:xfrm>
            <a:off x="812018" y="5586828"/>
            <a:ext cx="261474" cy="339916"/>
            <a:chOff x="6421904" y="4798576"/>
            <a:chExt cx="299494" cy="389342"/>
          </a:xfrm>
          <a:solidFill>
            <a:schemeClr val="bg1"/>
          </a:solidFill>
        </p:grpSpPr>
        <p:sp>
          <p:nvSpPr>
            <p:cNvPr id="144" name="Freeform 170"/>
            <p:cNvSpPr/>
            <p:nvPr/>
          </p:nvSpPr>
          <p:spPr bwMode="auto">
            <a:xfrm>
              <a:off x="6421904" y="4910886"/>
              <a:ext cx="299494" cy="277032"/>
            </a:xfrm>
            <a:custGeom>
              <a:avLst/>
              <a:gdLst>
                <a:gd name="T0" fmla="*/ 45 w 90"/>
                <a:gd name="T1" fmla="*/ 83 h 83"/>
                <a:gd name="T2" fmla="*/ 90 w 90"/>
                <a:gd name="T3" fmla="*/ 0 h 83"/>
                <a:gd name="T4" fmla="*/ 0 w 90"/>
                <a:gd name="T5" fmla="*/ 0 h 83"/>
                <a:gd name="T6" fmla="*/ 45 w 90"/>
                <a:gd name="T7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0" h="83">
                  <a:moveTo>
                    <a:pt x="45" y="83"/>
                  </a:moveTo>
                  <a:cubicBezTo>
                    <a:pt x="90" y="59"/>
                    <a:pt x="90" y="0"/>
                    <a:pt x="9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59"/>
                    <a:pt x="45" y="8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45" name="Freeform 171"/>
            <p:cNvSpPr/>
            <p:nvPr/>
          </p:nvSpPr>
          <p:spPr bwMode="auto">
            <a:xfrm>
              <a:off x="6421904" y="4798576"/>
              <a:ext cx="299494" cy="94840"/>
            </a:xfrm>
            <a:custGeom>
              <a:avLst/>
              <a:gdLst>
                <a:gd name="T0" fmla="*/ 84 w 90"/>
                <a:gd name="T1" fmla="*/ 0 h 29"/>
                <a:gd name="T2" fmla="*/ 68 w 90"/>
                <a:gd name="T3" fmla="*/ 16 h 29"/>
                <a:gd name="T4" fmla="*/ 52 w 90"/>
                <a:gd name="T5" fmla="*/ 0 h 29"/>
                <a:gd name="T6" fmla="*/ 39 w 90"/>
                <a:gd name="T7" fmla="*/ 0 h 29"/>
                <a:gd name="T8" fmla="*/ 23 w 90"/>
                <a:gd name="T9" fmla="*/ 16 h 29"/>
                <a:gd name="T10" fmla="*/ 7 w 90"/>
                <a:gd name="T11" fmla="*/ 0 h 29"/>
                <a:gd name="T12" fmla="*/ 0 w 90"/>
                <a:gd name="T13" fmla="*/ 0 h 29"/>
                <a:gd name="T14" fmla="*/ 0 w 90"/>
                <a:gd name="T15" fmla="*/ 29 h 29"/>
                <a:gd name="T16" fmla="*/ 90 w 90"/>
                <a:gd name="T17" fmla="*/ 29 h 29"/>
                <a:gd name="T18" fmla="*/ 90 w 90"/>
                <a:gd name="T19" fmla="*/ 0 h 29"/>
                <a:gd name="T20" fmla="*/ 84 w 90"/>
                <a:gd name="T21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90" h="29">
                  <a:moveTo>
                    <a:pt x="84" y="0"/>
                  </a:moveTo>
                  <a:cubicBezTo>
                    <a:pt x="84" y="9"/>
                    <a:pt x="77" y="16"/>
                    <a:pt x="68" y="16"/>
                  </a:cubicBezTo>
                  <a:cubicBezTo>
                    <a:pt x="59" y="16"/>
                    <a:pt x="52" y="9"/>
                    <a:pt x="52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9"/>
                    <a:pt x="32" y="16"/>
                    <a:pt x="23" y="16"/>
                  </a:cubicBezTo>
                  <a:cubicBezTo>
                    <a:pt x="14" y="16"/>
                    <a:pt x="7" y="9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90" y="29"/>
                    <a:pt x="90" y="29"/>
                    <a:pt x="90" y="29"/>
                  </a:cubicBezTo>
                  <a:cubicBezTo>
                    <a:pt x="90" y="0"/>
                    <a:pt x="90" y="0"/>
                    <a:pt x="90" y="0"/>
                  </a:cubicBezTo>
                  <a:lnTo>
                    <a:pt x="8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sp>
        <p:nvSpPr>
          <p:cNvPr id="56" name="Group 21"/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57" name="Group 56"/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58" name="Group 57"/>
            <p:cNvSpPr txBox="1"/>
            <p:nvPr/>
          </p:nvSpPr>
          <p:spPr>
            <a:xfrm>
              <a:off x="5402407" y="1374256"/>
              <a:ext cx="3295317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기술혁신성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59" name="Group 58"/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3.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기술개발 사업 완료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sp>
        <p:nvSpPr>
          <p:cNvPr id="62" name="Group 145"/>
          <p:cNvSpPr/>
          <p:nvPr/>
        </p:nvSpPr>
        <p:spPr>
          <a:xfrm>
            <a:off x="1456680" y="5144330"/>
            <a:ext cx="2990917" cy="369324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/>
          <a:p>
            <a:pPr algn="ctr"/>
            <a:r>
              <a:rPr lang="ko-KR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기술개발 사업화 결과</a:t>
            </a:r>
            <a:endParaRPr lang="en-US" altLang="zh-CN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63" name="Group 47"/>
          <p:cNvSpPr>
            <a:spLocks noChangeArrowheads="1"/>
          </p:cNvSpPr>
          <p:nvPr/>
        </p:nvSpPr>
        <p:spPr bwMode="auto">
          <a:xfrm>
            <a:off x="1551669" y="5502721"/>
            <a:ext cx="4602172" cy="8480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9pPr>
          </a:lstStyle>
          <a:p>
            <a:pPr marL="171450" indent="-171450">
              <a:lnSpc>
                <a:spcPct val="120000"/>
              </a:lnSpc>
              <a:spcBef>
                <a:spcPct val="0"/>
              </a:spcBef>
            </a:pP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자가발전형 살균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.</a:t>
            </a: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청소기 개발 및 제품화</a:t>
            </a:r>
            <a:endParaRPr lang="en-US" altLang="ko-KR" sz="1050" dirty="0">
              <a:solidFill>
                <a:schemeClr val="tx1">
                  <a:lumMod val="50000"/>
                  <a:lumOff val="50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  <a:p>
            <a:pPr marL="171450" indent="-171450">
              <a:lnSpc>
                <a:spcPct val="120000"/>
              </a:lnSpc>
              <a:spcBef>
                <a:spcPct val="0"/>
              </a:spcBef>
            </a:pP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설치 과정에서 발생하는 </a:t>
            </a:r>
            <a:r>
              <a:rPr lang="ko-KR" altLang="en-US" sz="105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배선작업등의</a:t>
            </a: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 추가 비용 절감</a:t>
            </a:r>
            <a:endParaRPr lang="en-US" altLang="ko-KR" sz="1050" dirty="0">
              <a:solidFill>
                <a:schemeClr val="tx1">
                  <a:lumMod val="50000"/>
                  <a:lumOff val="50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  <a:p>
            <a:pPr marL="171450" indent="-171450">
              <a:lnSpc>
                <a:spcPct val="120000"/>
              </a:lnSpc>
              <a:spcBef>
                <a:spcPct val="0"/>
              </a:spcBef>
            </a:pP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전원 차단 및 비상시 배터리 충전으로 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24</a:t>
            </a: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시간 가동</a:t>
            </a:r>
            <a:endParaRPr lang="en-US" altLang="ko-KR" sz="1050" dirty="0">
              <a:solidFill>
                <a:schemeClr val="tx1">
                  <a:lumMod val="50000"/>
                  <a:lumOff val="50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  <a:p>
            <a:pPr marL="171450" indent="-171450">
              <a:lnSpc>
                <a:spcPct val="120000"/>
              </a:lnSpc>
              <a:spcBef>
                <a:spcPct val="0"/>
              </a:spcBef>
            </a:pP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제품 가동으로 발생되는 전기요금 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Zero</a:t>
            </a:r>
            <a:endParaRPr lang="zh-CN" altLang="en-US" sz="1050" dirty="0">
              <a:solidFill>
                <a:schemeClr val="tx1">
                  <a:lumMod val="50000"/>
                  <a:lumOff val="50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  <p:sp>
        <p:nvSpPr>
          <p:cNvPr id="64" name="Group 145"/>
          <p:cNvSpPr/>
          <p:nvPr/>
        </p:nvSpPr>
        <p:spPr>
          <a:xfrm>
            <a:off x="7067265" y="5134593"/>
            <a:ext cx="3244086" cy="369324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/>
          <a:p>
            <a:pPr algn="ctr"/>
            <a:r>
              <a:rPr lang="ko-KR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기술개발 제품 판매 실적</a:t>
            </a:r>
            <a:endParaRPr lang="en-US" altLang="zh-CN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pic>
        <p:nvPicPr>
          <p:cNvPr id="2" name="그림 1">
            <a:extLst>
              <a:ext uri="{FF2B5EF4-FFF2-40B4-BE49-F238E27FC236}">
                <a16:creationId xmlns:a16="http://schemas.microsoft.com/office/drawing/2014/main" id="{BBDEAB75-1AC4-49C2-AFCC-A858B64835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7710" y="1203746"/>
            <a:ext cx="2547591" cy="3598365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66" name="Group 47">
            <a:extLst>
              <a:ext uri="{FF2B5EF4-FFF2-40B4-BE49-F238E27FC236}">
                <a16:creationId xmlns:a16="http://schemas.microsoft.com/office/drawing/2014/main" id="{83E70A4E-7DB9-4238-BA5F-CD2A602366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0148" y="5499542"/>
            <a:ext cx="4602172" cy="1041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9pPr>
          </a:lstStyle>
          <a:p>
            <a:pPr marL="171450" indent="-171450">
              <a:lnSpc>
                <a:spcPct val="120000"/>
              </a:lnSpc>
              <a:spcBef>
                <a:spcPct val="0"/>
              </a:spcBef>
            </a:pP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서울교통공사 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130</a:t>
            </a: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대 설치 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(2020</a:t>
            </a: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년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)</a:t>
            </a:r>
          </a:p>
          <a:p>
            <a:pPr marL="171450" indent="-171450">
              <a:lnSpc>
                <a:spcPct val="120000"/>
              </a:lnSpc>
              <a:spcBef>
                <a:spcPct val="0"/>
              </a:spcBef>
            </a:pP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서울교통공사 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120</a:t>
            </a: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대 설치 예정 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(2021</a:t>
            </a: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년 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5</a:t>
            </a: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월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)</a:t>
            </a:r>
          </a:p>
          <a:p>
            <a:pPr marL="171450" indent="-171450">
              <a:lnSpc>
                <a:spcPct val="120000"/>
              </a:lnSpc>
              <a:spcBef>
                <a:spcPct val="0"/>
              </a:spcBef>
            </a:pP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대전광역시도시철도공사 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80</a:t>
            </a: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대 설치 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(2021</a:t>
            </a: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년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)</a:t>
            </a:r>
          </a:p>
          <a:p>
            <a:pPr marL="171450" indent="-171450">
              <a:lnSpc>
                <a:spcPct val="120000"/>
              </a:lnSpc>
              <a:spcBef>
                <a:spcPct val="0"/>
              </a:spcBef>
            </a:pP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롯데백화점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(</a:t>
            </a:r>
            <a:r>
              <a:rPr lang="ko-KR" altLang="en-US" sz="105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평촌점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) </a:t>
            </a: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설치 운영</a:t>
            </a:r>
            <a:endParaRPr lang="en-US" altLang="ko-KR" sz="1050" dirty="0">
              <a:solidFill>
                <a:schemeClr val="tx1">
                  <a:lumMod val="50000"/>
                  <a:lumOff val="50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  <a:p>
            <a:pPr marL="171450" indent="-171450">
              <a:lnSpc>
                <a:spcPct val="120000"/>
              </a:lnSpc>
              <a:spcBef>
                <a:spcPct val="0"/>
              </a:spcBef>
            </a:pP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롯데백화점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(</a:t>
            </a: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영등포점</a:t>
            </a:r>
            <a:r>
              <a:rPr lang="en-US" altLang="ko-KR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) </a:t>
            </a:r>
            <a:r>
              <a:rPr lang="ko-KR" altLang="en-US" sz="1050" dirty="0">
                <a:solidFill>
                  <a:schemeClr val="tx1">
                    <a:lumMod val="50000"/>
                    <a:lumOff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설치 운영 </a:t>
            </a:r>
            <a:endParaRPr lang="en-US" altLang="ko-KR" sz="1050" dirty="0">
              <a:solidFill>
                <a:schemeClr val="tx1">
                  <a:lumMod val="50000"/>
                  <a:lumOff val="50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  <p:pic>
        <p:nvPicPr>
          <p:cNvPr id="35" name="그림 34">
            <a:extLst>
              <a:ext uri="{FF2B5EF4-FFF2-40B4-BE49-F238E27FC236}">
                <a16:creationId xmlns:a16="http://schemas.microsoft.com/office/drawing/2014/main" id="{390D4C67-A4AC-4DC3-BCEB-E9281783403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4504" y="1203747"/>
            <a:ext cx="2544096" cy="359836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6" name="그림 35">
            <a:extLst>
              <a:ext uri="{FF2B5EF4-FFF2-40B4-BE49-F238E27FC236}">
                <a16:creationId xmlns:a16="http://schemas.microsoft.com/office/drawing/2014/main" id="{70E13EDA-C956-4573-ACE5-B18D9DF048F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5483" y="1203748"/>
            <a:ext cx="2545185" cy="35983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Oval 14"/>
          <p:cNvSpPr/>
          <p:nvPr/>
        </p:nvSpPr>
        <p:spPr>
          <a:xfrm>
            <a:off x="325766" y="1100322"/>
            <a:ext cx="625072" cy="629230"/>
          </a:xfrm>
          <a:prstGeom prst="ellipse">
            <a:avLst/>
          </a:pr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bg1">
                  <a:lumMod val="9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108" name="Oval 16"/>
          <p:cNvSpPr/>
          <p:nvPr/>
        </p:nvSpPr>
        <p:spPr>
          <a:xfrm>
            <a:off x="6558766" y="413497"/>
            <a:ext cx="624328" cy="628481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bg1">
                  <a:lumMod val="9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124" name="Group 35"/>
          <p:cNvGrpSpPr/>
          <p:nvPr/>
        </p:nvGrpSpPr>
        <p:grpSpPr>
          <a:xfrm>
            <a:off x="6694059" y="552051"/>
            <a:ext cx="330806" cy="328630"/>
            <a:chOff x="6853673" y="3715407"/>
            <a:chExt cx="379359" cy="376864"/>
          </a:xfrm>
          <a:solidFill>
            <a:schemeClr val="bg1"/>
          </a:solidFill>
        </p:grpSpPr>
        <p:sp>
          <p:nvSpPr>
            <p:cNvPr id="125" name="Freeform 150"/>
            <p:cNvSpPr>
              <a:spLocks noEditPoints="1"/>
            </p:cNvSpPr>
            <p:nvPr/>
          </p:nvSpPr>
          <p:spPr bwMode="auto">
            <a:xfrm>
              <a:off x="6853673" y="3715407"/>
              <a:ext cx="379359" cy="376864"/>
            </a:xfrm>
            <a:custGeom>
              <a:avLst/>
              <a:gdLst>
                <a:gd name="T0" fmla="*/ 57 w 114"/>
                <a:gd name="T1" fmla="*/ 0 h 114"/>
                <a:gd name="T2" fmla="*/ 0 w 114"/>
                <a:gd name="T3" fmla="*/ 57 h 114"/>
                <a:gd name="T4" fmla="*/ 57 w 114"/>
                <a:gd name="T5" fmla="*/ 114 h 114"/>
                <a:gd name="T6" fmla="*/ 114 w 114"/>
                <a:gd name="T7" fmla="*/ 57 h 114"/>
                <a:gd name="T8" fmla="*/ 57 w 114"/>
                <a:gd name="T9" fmla="*/ 0 h 114"/>
                <a:gd name="T10" fmla="*/ 57 w 114"/>
                <a:gd name="T11" fmla="*/ 108 h 114"/>
                <a:gd name="T12" fmla="*/ 6 w 114"/>
                <a:gd name="T13" fmla="*/ 57 h 114"/>
                <a:gd name="T14" fmla="*/ 57 w 114"/>
                <a:gd name="T15" fmla="*/ 6 h 114"/>
                <a:gd name="T16" fmla="*/ 108 w 114"/>
                <a:gd name="T17" fmla="*/ 57 h 114"/>
                <a:gd name="T18" fmla="*/ 57 w 114"/>
                <a:gd name="T19" fmla="*/ 108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4" h="114">
                  <a:moveTo>
                    <a:pt x="57" y="0"/>
                  </a:moveTo>
                  <a:cubicBezTo>
                    <a:pt x="25" y="0"/>
                    <a:pt x="0" y="25"/>
                    <a:pt x="0" y="57"/>
                  </a:cubicBezTo>
                  <a:cubicBezTo>
                    <a:pt x="0" y="89"/>
                    <a:pt x="25" y="114"/>
                    <a:pt x="57" y="114"/>
                  </a:cubicBezTo>
                  <a:cubicBezTo>
                    <a:pt x="89" y="114"/>
                    <a:pt x="114" y="89"/>
                    <a:pt x="114" y="57"/>
                  </a:cubicBezTo>
                  <a:cubicBezTo>
                    <a:pt x="114" y="25"/>
                    <a:pt x="89" y="0"/>
                    <a:pt x="57" y="0"/>
                  </a:cubicBezTo>
                  <a:close/>
                  <a:moveTo>
                    <a:pt x="57" y="108"/>
                  </a:moveTo>
                  <a:cubicBezTo>
                    <a:pt x="29" y="108"/>
                    <a:pt x="6" y="85"/>
                    <a:pt x="6" y="57"/>
                  </a:cubicBezTo>
                  <a:cubicBezTo>
                    <a:pt x="6" y="29"/>
                    <a:pt x="29" y="6"/>
                    <a:pt x="57" y="6"/>
                  </a:cubicBezTo>
                  <a:cubicBezTo>
                    <a:pt x="85" y="6"/>
                    <a:pt x="108" y="29"/>
                    <a:pt x="108" y="57"/>
                  </a:cubicBezTo>
                  <a:cubicBezTo>
                    <a:pt x="108" y="85"/>
                    <a:pt x="85" y="108"/>
                    <a:pt x="57" y="10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26" name="Rectangle 151"/>
            <p:cNvSpPr>
              <a:spLocks noChangeArrowheads="1"/>
            </p:cNvSpPr>
            <p:nvPr/>
          </p:nvSpPr>
          <p:spPr bwMode="auto">
            <a:xfrm>
              <a:off x="6998429" y="3987447"/>
              <a:ext cx="22463" cy="42429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27" name="Rectangle 152"/>
            <p:cNvSpPr>
              <a:spLocks noChangeArrowheads="1"/>
            </p:cNvSpPr>
            <p:nvPr/>
          </p:nvSpPr>
          <p:spPr bwMode="auto">
            <a:xfrm>
              <a:off x="7033370" y="3987447"/>
              <a:ext cx="19966" cy="42429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28" name="Rectangle 153"/>
            <p:cNvSpPr>
              <a:spLocks noChangeArrowheads="1"/>
            </p:cNvSpPr>
            <p:nvPr/>
          </p:nvSpPr>
          <p:spPr bwMode="auto">
            <a:xfrm>
              <a:off x="7068311" y="3987447"/>
              <a:ext cx="19966" cy="42429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29" name="Freeform 154"/>
            <p:cNvSpPr/>
            <p:nvPr/>
          </p:nvSpPr>
          <p:spPr bwMode="auto">
            <a:xfrm>
              <a:off x="6970976" y="3822725"/>
              <a:ext cx="82362" cy="84857"/>
            </a:xfrm>
            <a:custGeom>
              <a:avLst/>
              <a:gdLst>
                <a:gd name="T0" fmla="*/ 19 w 25"/>
                <a:gd name="T1" fmla="*/ 22 h 25"/>
                <a:gd name="T2" fmla="*/ 22 w 25"/>
                <a:gd name="T3" fmla="*/ 25 h 25"/>
                <a:gd name="T4" fmla="*/ 25 w 25"/>
                <a:gd name="T5" fmla="*/ 22 h 25"/>
                <a:gd name="T6" fmla="*/ 22 w 25"/>
                <a:gd name="T7" fmla="*/ 19 h 25"/>
                <a:gd name="T8" fmla="*/ 21 w 25"/>
                <a:gd name="T9" fmla="*/ 19 h 25"/>
                <a:gd name="T10" fmla="*/ 0 w 25"/>
                <a:gd name="T11" fmla="*/ 0 h 25"/>
                <a:gd name="T12" fmla="*/ 19 w 25"/>
                <a:gd name="T13" fmla="*/ 22 h 25"/>
                <a:gd name="T14" fmla="*/ 19 w 25"/>
                <a:gd name="T15" fmla="*/ 22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" h="25">
                  <a:moveTo>
                    <a:pt x="19" y="22"/>
                  </a:moveTo>
                  <a:cubicBezTo>
                    <a:pt x="19" y="24"/>
                    <a:pt x="20" y="25"/>
                    <a:pt x="22" y="25"/>
                  </a:cubicBezTo>
                  <a:cubicBezTo>
                    <a:pt x="24" y="25"/>
                    <a:pt x="25" y="24"/>
                    <a:pt x="25" y="22"/>
                  </a:cubicBezTo>
                  <a:cubicBezTo>
                    <a:pt x="25" y="21"/>
                    <a:pt x="24" y="19"/>
                    <a:pt x="22" y="19"/>
                  </a:cubicBezTo>
                  <a:cubicBezTo>
                    <a:pt x="22" y="19"/>
                    <a:pt x="22" y="19"/>
                    <a:pt x="21" y="19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0" name="Freeform 155"/>
            <p:cNvSpPr/>
            <p:nvPr/>
          </p:nvSpPr>
          <p:spPr bwMode="auto">
            <a:xfrm>
              <a:off x="6921060" y="3987447"/>
              <a:ext cx="22463" cy="19966"/>
            </a:xfrm>
            <a:custGeom>
              <a:avLst/>
              <a:gdLst>
                <a:gd name="T0" fmla="*/ 0 w 9"/>
                <a:gd name="T1" fmla="*/ 6 h 8"/>
                <a:gd name="T2" fmla="*/ 3 w 9"/>
                <a:gd name="T3" fmla="*/ 8 h 8"/>
                <a:gd name="T4" fmla="*/ 9 w 9"/>
                <a:gd name="T5" fmla="*/ 1 h 8"/>
                <a:gd name="T6" fmla="*/ 7 w 9"/>
                <a:gd name="T7" fmla="*/ 0 h 8"/>
                <a:gd name="T8" fmla="*/ 0 w 9"/>
                <a:gd name="T9" fmla="*/ 6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8">
                  <a:moveTo>
                    <a:pt x="0" y="6"/>
                  </a:moveTo>
                  <a:lnTo>
                    <a:pt x="3" y="8"/>
                  </a:lnTo>
                  <a:lnTo>
                    <a:pt x="9" y="1"/>
                  </a:lnTo>
                  <a:lnTo>
                    <a:pt x="7" y="0"/>
                  </a:lnTo>
                  <a:lnTo>
                    <a:pt x="0" y="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1" name="Freeform 156"/>
            <p:cNvSpPr/>
            <p:nvPr/>
          </p:nvSpPr>
          <p:spPr bwMode="auto">
            <a:xfrm>
              <a:off x="6901094" y="3942523"/>
              <a:ext cx="27454" cy="14975"/>
            </a:xfrm>
            <a:custGeom>
              <a:avLst/>
              <a:gdLst>
                <a:gd name="T0" fmla="*/ 9 w 11"/>
                <a:gd name="T1" fmla="*/ 0 h 6"/>
                <a:gd name="T2" fmla="*/ 0 w 11"/>
                <a:gd name="T3" fmla="*/ 3 h 6"/>
                <a:gd name="T4" fmla="*/ 1 w 11"/>
                <a:gd name="T5" fmla="*/ 6 h 6"/>
                <a:gd name="T6" fmla="*/ 11 w 11"/>
                <a:gd name="T7" fmla="*/ 3 h 6"/>
                <a:gd name="T8" fmla="*/ 9 w 1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" h="6">
                  <a:moveTo>
                    <a:pt x="9" y="0"/>
                  </a:moveTo>
                  <a:lnTo>
                    <a:pt x="0" y="3"/>
                  </a:lnTo>
                  <a:lnTo>
                    <a:pt x="1" y="6"/>
                  </a:lnTo>
                  <a:lnTo>
                    <a:pt x="11" y="3"/>
                  </a:lnTo>
                  <a:lnTo>
                    <a:pt x="9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2" name="Freeform 157"/>
            <p:cNvSpPr/>
            <p:nvPr/>
          </p:nvSpPr>
          <p:spPr bwMode="auto">
            <a:xfrm>
              <a:off x="6933538" y="3790281"/>
              <a:ext cx="19966" cy="22463"/>
            </a:xfrm>
            <a:custGeom>
              <a:avLst/>
              <a:gdLst>
                <a:gd name="T0" fmla="*/ 0 w 8"/>
                <a:gd name="T1" fmla="*/ 3 h 9"/>
                <a:gd name="T2" fmla="*/ 7 w 8"/>
                <a:gd name="T3" fmla="*/ 9 h 9"/>
                <a:gd name="T4" fmla="*/ 8 w 8"/>
                <a:gd name="T5" fmla="*/ 7 h 9"/>
                <a:gd name="T6" fmla="*/ 2 w 8"/>
                <a:gd name="T7" fmla="*/ 0 h 9"/>
                <a:gd name="T8" fmla="*/ 0 w 8"/>
                <a:gd name="T9" fmla="*/ 3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9">
                  <a:moveTo>
                    <a:pt x="0" y="3"/>
                  </a:moveTo>
                  <a:lnTo>
                    <a:pt x="7" y="9"/>
                  </a:lnTo>
                  <a:lnTo>
                    <a:pt x="8" y="7"/>
                  </a:lnTo>
                  <a:lnTo>
                    <a:pt x="2" y="0"/>
                  </a:lnTo>
                  <a:lnTo>
                    <a:pt x="0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3" name="Freeform 158"/>
            <p:cNvSpPr/>
            <p:nvPr/>
          </p:nvSpPr>
          <p:spPr bwMode="auto">
            <a:xfrm>
              <a:off x="6903589" y="3840196"/>
              <a:ext cx="27454" cy="12480"/>
            </a:xfrm>
            <a:custGeom>
              <a:avLst/>
              <a:gdLst>
                <a:gd name="T0" fmla="*/ 11 w 11"/>
                <a:gd name="T1" fmla="*/ 3 h 5"/>
                <a:gd name="T2" fmla="*/ 2 w 11"/>
                <a:gd name="T3" fmla="*/ 0 h 5"/>
                <a:gd name="T4" fmla="*/ 0 w 11"/>
                <a:gd name="T5" fmla="*/ 3 h 5"/>
                <a:gd name="T6" fmla="*/ 10 w 11"/>
                <a:gd name="T7" fmla="*/ 5 h 5"/>
                <a:gd name="T8" fmla="*/ 11 w 11"/>
                <a:gd name="T9" fmla="*/ 3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" h="5">
                  <a:moveTo>
                    <a:pt x="11" y="3"/>
                  </a:moveTo>
                  <a:lnTo>
                    <a:pt x="2" y="0"/>
                  </a:lnTo>
                  <a:lnTo>
                    <a:pt x="0" y="3"/>
                  </a:lnTo>
                  <a:lnTo>
                    <a:pt x="10" y="5"/>
                  </a:lnTo>
                  <a:lnTo>
                    <a:pt x="11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4" name="Rectangle 159"/>
            <p:cNvSpPr>
              <a:spLocks noChangeArrowheads="1"/>
            </p:cNvSpPr>
            <p:nvPr/>
          </p:nvSpPr>
          <p:spPr bwMode="auto">
            <a:xfrm>
              <a:off x="7040858" y="3750348"/>
              <a:ext cx="7488" cy="2246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5" name="Freeform 160"/>
            <p:cNvSpPr/>
            <p:nvPr/>
          </p:nvSpPr>
          <p:spPr bwMode="auto">
            <a:xfrm>
              <a:off x="6973471" y="3760331"/>
              <a:ext cx="17471" cy="22463"/>
            </a:xfrm>
            <a:custGeom>
              <a:avLst/>
              <a:gdLst>
                <a:gd name="T0" fmla="*/ 7 w 7"/>
                <a:gd name="T1" fmla="*/ 8 h 9"/>
                <a:gd name="T2" fmla="*/ 3 w 7"/>
                <a:gd name="T3" fmla="*/ 0 h 9"/>
                <a:gd name="T4" fmla="*/ 0 w 7"/>
                <a:gd name="T5" fmla="*/ 2 h 9"/>
                <a:gd name="T6" fmla="*/ 4 w 7"/>
                <a:gd name="T7" fmla="*/ 9 h 9"/>
                <a:gd name="T8" fmla="*/ 7 w 7"/>
                <a:gd name="T9" fmla="*/ 8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9">
                  <a:moveTo>
                    <a:pt x="7" y="8"/>
                  </a:moveTo>
                  <a:lnTo>
                    <a:pt x="3" y="0"/>
                  </a:lnTo>
                  <a:lnTo>
                    <a:pt x="0" y="2"/>
                  </a:lnTo>
                  <a:lnTo>
                    <a:pt x="4" y="9"/>
                  </a:lnTo>
                  <a:lnTo>
                    <a:pt x="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6" name="Freeform 161"/>
            <p:cNvSpPr/>
            <p:nvPr/>
          </p:nvSpPr>
          <p:spPr bwMode="auto">
            <a:xfrm>
              <a:off x="7088277" y="3760331"/>
              <a:ext cx="12480" cy="27454"/>
            </a:xfrm>
            <a:custGeom>
              <a:avLst/>
              <a:gdLst>
                <a:gd name="T0" fmla="*/ 0 w 5"/>
                <a:gd name="T1" fmla="*/ 9 h 11"/>
                <a:gd name="T2" fmla="*/ 2 w 5"/>
                <a:gd name="T3" fmla="*/ 11 h 11"/>
                <a:gd name="T4" fmla="*/ 5 w 5"/>
                <a:gd name="T5" fmla="*/ 2 h 11"/>
                <a:gd name="T6" fmla="*/ 2 w 5"/>
                <a:gd name="T7" fmla="*/ 0 h 11"/>
                <a:gd name="T8" fmla="*/ 0 w 5"/>
                <a:gd name="T9" fmla="*/ 9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1">
                  <a:moveTo>
                    <a:pt x="0" y="9"/>
                  </a:moveTo>
                  <a:lnTo>
                    <a:pt x="2" y="11"/>
                  </a:lnTo>
                  <a:lnTo>
                    <a:pt x="5" y="2"/>
                  </a:lnTo>
                  <a:lnTo>
                    <a:pt x="2" y="0"/>
                  </a:lnTo>
                  <a:lnTo>
                    <a:pt x="0" y="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7" name="Freeform 162"/>
            <p:cNvSpPr/>
            <p:nvPr/>
          </p:nvSpPr>
          <p:spPr bwMode="auto">
            <a:xfrm>
              <a:off x="7130706" y="3987447"/>
              <a:ext cx="22463" cy="19966"/>
            </a:xfrm>
            <a:custGeom>
              <a:avLst/>
              <a:gdLst>
                <a:gd name="T0" fmla="*/ 0 w 9"/>
                <a:gd name="T1" fmla="*/ 1 h 8"/>
                <a:gd name="T2" fmla="*/ 8 w 9"/>
                <a:gd name="T3" fmla="*/ 8 h 8"/>
                <a:gd name="T4" fmla="*/ 9 w 9"/>
                <a:gd name="T5" fmla="*/ 6 h 8"/>
                <a:gd name="T6" fmla="*/ 3 w 9"/>
                <a:gd name="T7" fmla="*/ 0 h 8"/>
                <a:gd name="T8" fmla="*/ 0 w 9"/>
                <a:gd name="T9" fmla="*/ 1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8">
                  <a:moveTo>
                    <a:pt x="0" y="1"/>
                  </a:moveTo>
                  <a:lnTo>
                    <a:pt x="8" y="8"/>
                  </a:lnTo>
                  <a:lnTo>
                    <a:pt x="9" y="6"/>
                  </a:lnTo>
                  <a:lnTo>
                    <a:pt x="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8" name="Freeform 163"/>
            <p:cNvSpPr/>
            <p:nvPr/>
          </p:nvSpPr>
          <p:spPr bwMode="auto">
            <a:xfrm>
              <a:off x="7158159" y="3942523"/>
              <a:ext cx="24958" cy="14975"/>
            </a:xfrm>
            <a:custGeom>
              <a:avLst/>
              <a:gdLst>
                <a:gd name="T0" fmla="*/ 0 w 10"/>
                <a:gd name="T1" fmla="*/ 3 h 6"/>
                <a:gd name="T2" fmla="*/ 9 w 10"/>
                <a:gd name="T3" fmla="*/ 6 h 6"/>
                <a:gd name="T4" fmla="*/ 10 w 10"/>
                <a:gd name="T5" fmla="*/ 3 h 6"/>
                <a:gd name="T6" fmla="*/ 1 w 10"/>
                <a:gd name="T7" fmla="*/ 0 h 6"/>
                <a:gd name="T8" fmla="*/ 0 w 10"/>
                <a:gd name="T9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6">
                  <a:moveTo>
                    <a:pt x="0" y="3"/>
                  </a:moveTo>
                  <a:lnTo>
                    <a:pt x="9" y="6"/>
                  </a:lnTo>
                  <a:lnTo>
                    <a:pt x="10" y="3"/>
                  </a:lnTo>
                  <a:lnTo>
                    <a:pt x="1" y="0"/>
                  </a:lnTo>
                  <a:lnTo>
                    <a:pt x="0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9" name="Freeform 164"/>
            <p:cNvSpPr/>
            <p:nvPr/>
          </p:nvSpPr>
          <p:spPr bwMode="auto">
            <a:xfrm>
              <a:off x="7128209" y="3790281"/>
              <a:ext cx="22463" cy="22463"/>
            </a:xfrm>
            <a:custGeom>
              <a:avLst/>
              <a:gdLst>
                <a:gd name="T0" fmla="*/ 9 w 9"/>
                <a:gd name="T1" fmla="*/ 3 h 9"/>
                <a:gd name="T2" fmla="*/ 8 w 9"/>
                <a:gd name="T3" fmla="*/ 0 h 9"/>
                <a:gd name="T4" fmla="*/ 0 w 9"/>
                <a:gd name="T5" fmla="*/ 7 h 9"/>
                <a:gd name="T6" fmla="*/ 2 w 9"/>
                <a:gd name="T7" fmla="*/ 9 h 9"/>
                <a:gd name="T8" fmla="*/ 9 w 9"/>
                <a:gd name="T9" fmla="*/ 3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9">
                  <a:moveTo>
                    <a:pt x="9" y="3"/>
                  </a:moveTo>
                  <a:lnTo>
                    <a:pt x="8" y="0"/>
                  </a:lnTo>
                  <a:lnTo>
                    <a:pt x="0" y="7"/>
                  </a:lnTo>
                  <a:lnTo>
                    <a:pt x="2" y="9"/>
                  </a:lnTo>
                  <a:lnTo>
                    <a:pt x="9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40" name="Freeform 165"/>
            <p:cNvSpPr/>
            <p:nvPr/>
          </p:nvSpPr>
          <p:spPr bwMode="auto">
            <a:xfrm>
              <a:off x="7153167" y="3840196"/>
              <a:ext cx="27454" cy="12480"/>
            </a:xfrm>
            <a:custGeom>
              <a:avLst/>
              <a:gdLst>
                <a:gd name="T0" fmla="*/ 10 w 11"/>
                <a:gd name="T1" fmla="*/ 0 h 5"/>
                <a:gd name="T2" fmla="*/ 0 w 11"/>
                <a:gd name="T3" fmla="*/ 3 h 5"/>
                <a:gd name="T4" fmla="*/ 2 w 11"/>
                <a:gd name="T5" fmla="*/ 5 h 5"/>
                <a:gd name="T6" fmla="*/ 11 w 11"/>
                <a:gd name="T7" fmla="*/ 3 h 5"/>
                <a:gd name="T8" fmla="*/ 10 w 11"/>
                <a:gd name="T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" h="5">
                  <a:moveTo>
                    <a:pt x="10" y="0"/>
                  </a:moveTo>
                  <a:lnTo>
                    <a:pt x="0" y="3"/>
                  </a:lnTo>
                  <a:lnTo>
                    <a:pt x="2" y="5"/>
                  </a:lnTo>
                  <a:lnTo>
                    <a:pt x="11" y="3"/>
                  </a:lnTo>
                  <a:lnTo>
                    <a:pt x="1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41" name="Rectangle 166"/>
            <p:cNvSpPr>
              <a:spLocks noChangeArrowheads="1"/>
            </p:cNvSpPr>
            <p:nvPr/>
          </p:nvSpPr>
          <p:spPr bwMode="auto">
            <a:xfrm>
              <a:off x="6893606" y="3890112"/>
              <a:ext cx="24958" cy="74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42" name="Rectangle 167"/>
            <p:cNvSpPr>
              <a:spLocks noChangeArrowheads="1"/>
            </p:cNvSpPr>
            <p:nvPr/>
          </p:nvSpPr>
          <p:spPr bwMode="auto">
            <a:xfrm>
              <a:off x="7170638" y="3892607"/>
              <a:ext cx="27454" cy="74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grpSp>
        <p:nvGrpSpPr>
          <p:cNvPr id="143" name="Group 54"/>
          <p:cNvGrpSpPr/>
          <p:nvPr/>
        </p:nvGrpSpPr>
        <p:grpSpPr>
          <a:xfrm>
            <a:off x="523440" y="1282330"/>
            <a:ext cx="261474" cy="339916"/>
            <a:chOff x="6421904" y="4798576"/>
            <a:chExt cx="299494" cy="389342"/>
          </a:xfrm>
          <a:solidFill>
            <a:schemeClr val="bg1"/>
          </a:solidFill>
        </p:grpSpPr>
        <p:sp>
          <p:nvSpPr>
            <p:cNvPr id="144" name="Freeform 170"/>
            <p:cNvSpPr/>
            <p:nvPr/>
          </p:nvSpPr>
          <p:spPr bwMode="auto">
            <a:xfrm>
              <a:off x="6421904" y="4910886"/>
              <a:ext cx="299494" cy="277032"/>
            </a:xfrm>
            <a:custGeom>
              <a:avLst/>
              <a:gdLst>
                <a:gd name="T0" fmla="*/ 45 w 90"/>
                <a:gd name="T1" fmla="*/ 83 h 83"/>
                <a:gd name="T2" fmla="*/ 90 w 90"/>
                <a:gd name="T3" fmla="*/ 0 h 83"/>
                <a:gd name="T4" fmla="*/ 0 w 90"/>
                <a:gd name="T5" fmla="*/ 0 h 83"/>
                <a:gd name="T6" fmla="*/ 45 w 90"/>
                <a:gd name="T7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0" h="83">
                  <a:moveTo>
                    <a:pt x="45" y="83"/>
                  </a:moveTo>
                  <a:cubicBezTo>
                    <a:pt x="90" y="59"/>
                    <a:pt x="90" y="0"/>
                    <a:pt x="9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59"/>
                    <a:pt x="45" y="8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45" name="Freeform 171"/>
            <p:cNvSpPr/>
            <p:nvPr/>
          </p:nvSpPr>
          <p:spPr bwMode="auto">
            <a:xfrm>
              <a:off x="6421904" y="4798576"/>
              <a:ext cx="299494" cy="94840"/>
            </a:xfrm>
            <a:custGeom>
              <a:avLst/>
              <a:gdLst>
                <a:gd name="T0" fmla="*/ 84 w 90"/>
                <a:gd name="T1" fmla="*/ 0 h 29"/>
                <a:gd name="T2" fmla="*/ 68 w 90"/>
                <a:gd name="T3" fmla="*/ 16 h 29"/>
                <a:gd name="T4" fmla="*/ 52 w 90"/>
                <a:gd name="T5" fmla="*/ 0 h 29"/>
                <a:gd name="T6" fmla="*/ 39 w 90"/>
                <a:gd name="T7" fmla="*/ 0 h 29"/>
                <a:gd name="T8" fmla="*/ 23 w 90"/>
                <a:gd name="T9" fmla="*/ 16 h 29"/>
                <a:gd name="T10" fmla="*/ 7 w 90"/>
                <a:gd name="T11" fmla="*/ 0 h 29"/>
                <a:gd name="T12" fmla="*/ 0 w 90"/>
                <a:gd name="T13" fmla="*/ 0 h 29"/>
                <a:gd name="T14" fmla="*/ 0 w 90"/>
                <a:gd name="T15" fmla="*/ 29 h 29"/>
                <a:gd name="T16" fmla="*/ 90 w 90"/>
                <a:gd name="T17" fmla="*/ 29 h 29"/>
                <a:gd name="T18" fmla="*/ 90 w 90"/>
                <a:gd name="T19" fmla="*/ 0 h 29"/>
                <a:gd name="T20" fmla="*/ 84 w 90"/>
                <a:gd name="T21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90" h="29">
                  <a:moveTo>
                    <a:pt x="84" y="0"/>
                  </a:moveTo>
                  <a:cubicBezTo>
                    <a:pt x="84" y="9"/>
                    <a:pt x="77" y="16"/>
                    <a:pt x="68" y="16"/>
                  </a:cubicBezTo>
                  <a:cubicBezTo>
                    <a:pt x="59" y="16"/>
                    <a:pt x="52" y="9"/>
                    <a:pt x="52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9"/>
                    <a:pt x="32" y="16"/>
                    <a:pt x="23" y="16"/>
                  </a:cubicBezTo>
                  <a:cubicBezTo>
                    <a:pt x="14" y="16"/>
                    <a:pt x="7" y="9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90" y="29"/>
                    <a:pt x="90" y="29"/>
                    <a:pt x="90" y="29"/>
                  </a:cubicBezTo>
                  <a:cubicBezTo>
                    <a:pt x="90" y="0"/>
                    <a:pt x="90" y="0"/>
                    <a:pt x="90" y="0"/>
                  </a:cubicBezTo>
                  <a:lnTo>
                    <a:pt x="8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tx2">
                    <a:lumMod val="50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sp>
        <p:nvSpPr>
          <p:cNvPr id="56" name="Group 21"/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57" name="Group 56"/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58" name="Group 57"/>
            <p:cNvSpPr txBox="1"/>
            <p:nvPr/>
          </p:nvSpPr>
          <p:spPr>
            <a:xfrm>
              <a:off x="5402407" y="1374256"/>
              <a:ext cx="3295317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인증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59" name="Group 58"/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3.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획득 인증 및 허가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sp>
        <p:nvSpPr>
          <p:cNvPr id="62" name="Group 145"/>
          <p:cNvSpPr/>
          <p:nvPr/>
        </p:nvSpPr>
        <p:spPr>
          <a:xfrm>
            <a:off x="996112" y="1227622"/>
            <a:ext cx="5099888" cy="369324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/>
          <a:p>
            <a:r>
              <a:rPr lang="ko-KR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지적재산권 등록 현황 </a:t>
            </a:r>
            <a:r>
              <a:rPr lang="en-US" altLang="ko-KR" sz="1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(</a:t>
            </a:r>
            <a:r>
              <a:rPr lang="ko-KR" altLang="en-US" sz="1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중국</a:t>
            </a:r>
            <a:r>
              <a:rPr lang="en-US" altLang="ko-KR" sz="1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, </a:t>
            </a:r>
            <a:r>
              <a:rPr lang="ko-KR" altLang="en-US" sz="1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일본</a:t>
            </a:r>
            <a:r>
              <a:rPr lang="en-US" altLang="ko-KR" sz="1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, </a:t>
            </a:r>
            <a:r>
              <a:rPr lang="ko-KR" altLang="en-US" sz="1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미국</a:t>
            </a:r>
            <a:r>
              <a:rPr lang="en-US" altLang="ko-KR" sz="1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, </a:t>
            </a:r>
            <a:r>
              <a:rPr lang="ko-KR" altLang="en-US" sz="1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유럽</a:t>
            </a:r>
            <a:r>
              <a:rPr lang="en-US" altLang="ko-KR" sz="1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, </a:t>
            </a:r>
            <a:r>
              <a:rPr lang="ko-KR" altLang="en-US" sz="1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러시아 출원</a:t>
            </a:r>
            <a:r>
              <a:rPr lang="en-US" altLang="ko-KR" sz="1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)</a:t>
            </a:r>
            <a:endParaRPr lang="en-US" altLang="zh-CN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64" name="Group 145"/>
          <p:cNvSpPr/>
          <p:nvPr/>
        </p:nvSpPr>
        <p:spPr>
          <a:xfrm>
            <a:off x="7188093" y="513045"/>
            <a:ext cx="3244086" cy="369324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/>
          <a:p>
            <a:r>
              <a:rPr lang="ko-KR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각종 인증 및 허가 현황</a:t>
            </a:r>
            <a:endParaRPr lang="en-US" altLang="zh-CN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aphicFrame>
        <p:nvGraphicFramePr>
          <p:cNvPr id="2" name="표 1">
            <a:extLst>
              <a:ext uri="{FF2B5EF4-FFF2-40B4-BE49-F238E27FC236}">
                <a16:creationId xmlns:a16="http://schemas.microsoft.com/office/drawing/2014/main" id="{277666BA-35AA-4F46-83EA-4CFD859D4C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7530048"/>
              </p:ext>
            </p:extLst>
          </p:nvPr>
        </p:nvGraphicFramePr>
        <p:xfrm>
          <a:off x="6584538" y="1235602"/>
          <a:ext cx="5217138" cy="5322581"/>
        </p:xfrm>
        <a:graphic>
          <a:graphicData uri="http://schemas.openxmlformats.org/drawingml/2006/table">
            <a:tbl>
              <a:tblPr/>
              <a:tblGrid>
                <a:gridCol w="1695862">
                  <a:extLst>
                    <a:ext uri="{9D8B030D-6E8A-4147-A177-3AD203B41FA5}">
                      <a16:colId xmlns:a16="http://schemas.microsoft.com/office/drawing/2014/main" val="1337249740"/>
                    </a:ext>
                  </a:extLst>
                </a:gridCol>
                <a:gridCol w="2009361">
                  <a:extLst>
                    <a:ext uri="{9D8B030D-6E8A-4147-A177-3AD203B41FA5}">
                      <a16:colId xmlns:a16="http://schemas.microsoft.com/office/drawing/2014/main" val="3667919900"/>
                    </a:ext>
                  </a:extLst>
                </a:gridCol>
                <a:gridCol w="1511915">
                  <a:extLst>
                    <a:ext uri="{9D8B030D-6E8A-4147-A177-3AD203B41FA5}">
                      <a16:colId xmlns:a16="http://schemas.microsoft.com/office/drawing/2014/main" val="2057061303"/>
                    </a:ext>
                  </a:extLst>
                </a:gridCol>
              </a:tblGrid>
              <a:tr h="183492"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규격표시명</a:t>
                      </a:r>
                    </a:p>
                  </a:txBody>
                  <a:tcPr marL="13195" marR="13195" marT="13195" marB="13195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허가</a:t>
                      </a:r>
                      <a:r>
                        <a:rPr lang="en-US" altLang="ko-KR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(</a:t>
                      </a: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승인</a:t>
                      </a:r>
                      <a:r>
                        <a:rPr lang="en-US" altLang="ko-KR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)</a:t>
                      </a: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번호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승인기관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8532104"/>
                  </a:ext>
                </a:extLst>
              </a:tr>
              <a:tr h="787883"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5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KC</a:t>
                      </a:r>
                    </a:p>
                  </a:txBody>
                  <a:tcPr marL="26484" marR="26484" marT="13195" marB="13195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R-R-sW0-S200G</a:t>
                      </a:r>
                    </a:p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R-R-sW0-S200SUE</a:t>
                      </a:r>
                    </a:p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R-R-sW0-S200SUG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국립전파연구원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6374470"/>
                  </a:ext>
                </a:extLst>
              </a:tr>
              <a:tr h="257703"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5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CE (EMC)</a:t>
                      </a:r>
                    </a:p>
                  </a:txBody>
                  <a:tcPr marL="26484" marR="26484" marT="13195" marB="13195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AE 50431603 0001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TUVRheinland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4993382"/>
                  </a:ext>
                </a:extLst>
              </a:tr>
              <a:tr h="257703"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5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CE (LVD)</a:t>
                      </a:r>
                    </a:p>
                  </a:txBody>
                  <a:tcPr marL="26484" marR="26484" marT="13195" marB="13195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20-054515-01-1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KTL(</a:t>
                      </a: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한국산업기술시험원</a:t>
                      </a:r>
                      <a:r>
                        <a:rPr lang="en-US" altLang="ko-KR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)</a:t>
                      </a:r>
                      <a:endParaRPr lang="ko-KR" altLang="en-US" sz="1000" kern="0" spc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2818863"/>
                  </a:ext>
                </a:extLst>
              </a:tr>
              <a:tr h="522793"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5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FCC</a:t>
                      </a:r>
                    </a:p>
                  </a:txBody>
                  <a:tcPr marL="26484" marR="26484" marT="13195" marB="13195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TR-W2104-004</a:t>
                      </a:r>
                    </a:p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TR-W2104-005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ENG(</a:t>
                      </a: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국내 지정공인 인증기관</a:t>
                      </a:r>
                      <a:r>
                        <a:rPr lang="en-US" altLang="ko-KR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)</a:t>
                      </a:r>
                      <a:endParaRPr lang="ko-KR" altLang="en-US" sz="1000" kern="0" spc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74765676"/>
                  </a:ext>
                </a:extLst>
              </a:tr>
              <a:tr h="257703"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5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GOST-R</a:t>
                      </a:r>
                    </a:p>
                  </a:txBody>
                  <a:tcPr marL="26484" marR="26484" marT="13195" marB="13195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POCC KP A</a:t>
                      </a:r>
                      <a:r>
                        <a:rPr lang="az-Cyrl-AZ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Ж49 </a:t>
                      </a: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H00631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러시아 국가표준 위원회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925951"/>
                  </a:ext>
                </a:extLst>
              </a:tr>
              <a:tr h="522793"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5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ISO9001 / ISO14001</a:t>
                      </a:r>
                    </a:p>
                  </a:txBody>
                  <a:tcPr marL="26484" marR="26484" marT="13195" marB="13195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Q145719</a:t>
                      </a:r>
                    </a:p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E068719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ICR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92907163"/>
                  </a:ext>
                </a:extLst>
              </a:tr>
              <a:tr h="257703"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5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UL94 V0(</a:t>
                      </a:r>
                      <a:r>
                        <a:rPr lang="ko-KR" altLang="en-US" sz="1050" kern="0" spc="0" dirty="0" err="1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난연</a:t>
                      </a:r>
                      <a:r>
                        <a:rPr lang="en-US" altLang="ko-KR" sz="105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)</a:t>
                      </a:r>
                      <a:endParaRPr lang="ko-KR" altLang="en-US" sz="1050" kern="0" spc="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26484" marR="26484" marT="13195" marB="13195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AYAA20-26626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SGS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6606514"/>
                  </a:ext>
                </a:extLst>
              </a:tr>
              <a:tr h="257703"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5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KS IK10(</a:t>
                      </a:r>
                      <a:r>
                        <a:rPr lang="ko-KR" altLang="en-US" sz="105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충격보호</a:t>
                      </a:r>
                      <a:r>
                        <a:rPr lang="en-US" altLang="ko-KR" sz="105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)</a:t>
                      </a:r>
                      <a:endParaRPr lang="ko-KR" altLang="en-US" sz="1050" kern="0" spc="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26484" marR="26484" marT="13195" marB="13195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ICRT-TR-1200706-0A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ICR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5800690"/>
                  </a:ext>
                </a:extLst>
              </a:tr>
              <a:tr h="787883"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5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안전기준적합확인</a:t>
                      </a:r>
                    </a:p>
                    <a:p>
                      <a:pPr marL="0" marR="0" indent="0" algn="l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50" kern="0" spc="0" dirty="0" err="1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안전확인대상생활화학제품</a:t>
                      </a:r>
                      <a:endParaRPr lang="ko-KR" altLang="en-US" sz="1050" kern="0" spc="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26484" marR="26484" marT="13195" marB="13195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CTC-2019-000158</a:t>
                      </a:r>
                    </a:p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FB19-21-0006</a:t>
                      </a:r>
                    </a:p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FB19-13-0077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한국화학융합시험연구원</a:t>
                      </a:r>
                    </a:p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한국환경산업기술원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0667706"/>
                  </a:ext>
                </a:extLst>
              </a:tr>
              <a:tr h="281344"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5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승강기 안전검사 특례 인정 승인</a:t>
                      </a:r>
                    </a:p>
                  </a:txBody>
                  <a:tcPr marL="26484" marR="26484" marT="13195" marB="13195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ko-KR" altLang="en-US" sz="1200" kern="0" spc="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행정안전부</a:t>
                      </a: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9527683"/>
                  </a:ext>
                </a:extLst>
              </a:tr>
              <a:tr h="379376"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50" kern="0" spc="0" dirty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승강기 안전검사 특례 안전성평가</a:t>
                      </a:r>
                    </a:p>
                  </a:txBody>
                  <a:tcPr marL="26484" marR="26484" marT="13195" marB="13195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ko-KR" altLang="en-US" sz="1200" kern="0" spc="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 dirty="0" err="1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한국승강기안전공단</a:t>
                      </a:r>
                      <a:endParaRPr lang="ko-KR" altLang="en-US" sz="1000" kern="0" spc="0" dirty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13195" marR="13195" marT="13195" marB="13195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97952393"/>
                  </a:ext>
                </a:extLst>
              </a:tr>
            </a:tbl>
          </a:graphicData>
        </a:graphic>
      </p:graphicFrame>
      <p:graphicFrame>
        <p:nvGraphicFramePr>
          <p:cNvPr id="4" name="표 3">
            <a:extLst>
              <a:ext uri="{FF2B5EF4-FFF2-40B4-BE49-F238E27FC236}">
                <a16:creationId xmlns:a16="http://schemas.microsoft.com/office/drawing/2014/main" id="{E03BBF0B-CFD2-440F-8A77-6B35293CE9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2725170"/>
              </p:ext>
            </p:extLst>
          </p:nvPr>
        </p:nvGraphicFramePr>
        <p:xfrm>
          <a:off x="326824" y="1911560"/>
          <a:ext cx="6023176" cy="4637841"/>
        </p:xfrm>
        <a:graphic>
          <a:graphicData uri="http://schemas.openxmlformats.org/drawingml/2006/table">
            <a:tbl>
              <a:tblPr/>
              <a:tblGrid>
                <a:gridCol w="1104034">
                  <a:extLst>
                    <a:ext uri="{9D8B030D-6E8A-4147-A177-3AD203B41FA5}">
                      <a16:colId xmlns:a16="http://schemas.microsoft.com/office/drawing/2014/main" val="308140299"/>
                    </a:ext>
                  </a:extLst>
                </a:gridCol>
                <a:gridCol w="1498283">
                  <a:extLst>
                    <a:ext uri="{9D8B030D-6E8A-4147-A177-3AD203B41FA5}">
                      <a16:colId xmlns:a16="http://schemas.microsoft.com/office/drawing/2014/main" val="2873669406"/>
                    </a:ext>
                  </a:extLst>
                </a:gridCol>
                <a:gridCol w="1577838">
                  <a:extLst>
                    <a:ext uri="{9D8B030D-6E8A-4147-A177-3AD203B41FA5}">
                      <a16:colId xmlns:a16="http://schemas.microsoft.com/office/drawing/2014/main" val="240537388"/>
                    </a:ext>
                  </a:extLst>
                </a:gridCol>
                <a:gridCol w="700021">
                  <a:extLst>
                    <a:ext uri="{9D8B030D-6E8A-4147-A177-3AD203B41FA5}">
                      <a16:colId xmlns:a16="http://schemas.microsoft.com/office/drawing/2014/main" val="1892044457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3364515671"/>
                    </a:ext>
                  </a:extLst>
                </a:gridCol>
              </a:tblGrid>
              <a:tr h="311844"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종 류</a:t>
                      </a:r>
                    </a:p>
                  </a:txBody>
                  <a:tcPr marL="17907" marR="17907" marT="17907" marB="17907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고안의 명칭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등록번호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등록일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권리권자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8941706"/>
                  </a:ext>
                </a:extLst>
              </a:tr>
              <a:tr h="476190">
                <a:tc>
                  <a:txBody>
                    <a:bodyPr/>
                    <a:lstStyle/>
                    <a:p>
                      <a:pPr marL="0" marR="0" indent="0" algn="l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1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특허</a:t>
                      </a:r>
                    </a:p>
                  </a:txBody>
                  <a:tcPr marL="17907" marR="17907" marT="17907" marB="17907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에스컬레이터 핸드레일</a:t>
                      </a:r>
                    </a:p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의 세척 및 살균장치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제</a:t>
                      </a:r>
                      <a:r>
                        <a:rPr lang="en-US" altLang="ko-KR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10-1413217 </a:t>
                      </a:r>
                      <a:r>
                        <a:rPr lang="ko-KR" alt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호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2014/06/23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서우정보기술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00799352"/>
                  </a:ext>
                </a:extLst>
              </a:tr>
              <a:tr h="476190">
                <a:tc>
                  <a:txBody>
                    <a:bodyPr/>
                    <a:lstStyle/>
                    <a:p>
                      <a:pPr marL="0" marR="0" indent="0" algn="l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1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특허</a:t>
                      </a:r>
                    </a:p>
                  </a:txBody>
                  <a:tcPr marL="17907" marR="17907" marT="17907" marB="17907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에스컬레이터 핸드레일</a:t>
                      </a:r>
                    </a:p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의 세척장치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제</a:t>
                      </a:r>
                      <a:r>
                        <a:rPr lang="en-US" altLang="ko-KR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10-1793608 </a:t>
                      </a:r>
                      <a:r>
                        <a:rPr lang="ko-KR" alt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호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2017/10/30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서우정보기술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19646761"/>
                  </a:ext>
                </a:extLst>
              </a:tr>
              <a:tr h="476190">
                <a:tc>
                  <a:txBody>
                    <a:bodyPr/>
                    <a:lstStyle/>
                    <a:p>
                      <a:pPr marL="0" marR="0" indent="0" algn="l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1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특허</a:t>
                      </a:r>
                    </a:p>
                  </a:txBody>
                  <a:tcPr marL="17907" marR="17907" marT="17907" marB="17907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에스컬레이터 핸드레일</a:t>
                      </a:r>
                    </a:p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의 세척장치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제</a:t>
                      </a:r>
                      <a:r>
                        <a:rPr lang="en-US" altLang="ko-KR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10-1985696 </a:t>
                      </a:r>
                      <a:r>
                        <a:rPr lang="ko-KR" alt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호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2019/05/29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서우정보기술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2034899"/>
                  </a:ext>
                </a:extLst>
              </a:tr>
              <a:tr h="476190">
                <a:tc>
                  <a:txBody>
                    <a:bodyPr/>
                    <a:lstStyle/>
                    <a:p>
                      <a:pPr marL="0" marR="0" indent="0" algn="l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1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특허</a:t>
                      </a:r>
                    </a:p>
                  </a:txBody>
                  <a:tcPr marL="17907" marR="17907" marT="17907" marB="17907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동력을 이용한 저전력 발생장치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제</a:t>
                      </a:r>
                      <a:r>
                        <a:rPr lang="en-US" altLang="ko-KR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10-2155612</a:t>
                      </a:r>
                      <a:r>
                        <a:rPr lang="ko-KR" alt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호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2020/09/08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서우정보기술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89062635"/>
                  </a:ext>
                </a:extLst>
              </a:tr>
              <a:tr h="476190">
                <a:tc>
                  <a:txBody>
                    <a:bodyPr/>
                    <a:lstStyle/>
                    <a:p>
                      <a:pPr marL="0" marR="0" indent="0" algn="l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1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특허</a:t>
                      </a:r>
                    </a:p>
                  </a:txBody>
                  <a:tcPr marL="17907" marR="17907" marT="17907" marB="17907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에스컬레이터 핸드레일의 바닥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제</a:t>
                      </a:r>
                      <a:r>
                        <a:rPr lang="en-US" altLang="ko-KR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10-2250771</a:t>
                      </a:r>
                      <a:r>
                        <a:rPr lang="ko-KR" alt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호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2021/05/04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9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서우정보기술</a:t>
                      </a:r>
                      <a:endParaRPr lang="en-US" altLang="ko-KR" sz="900" kern="0" spc="0" dirty="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</a:endParaRPr>
                    </a:p>
                    <a:p>
                      <a:pPr marL="0" marR="0" indent="0" algn="ctr" fontAlgn="base" latinLnBrk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900" kern="0" spc="0" dirty="0" err="1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한국승강기안전공단</a:t>
                      </a:r>
                      <a:endParaRPr lang="ko-KR" altLang="en-US" sz="900" kern="0" spc="0" dirty="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</a:endParaRP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4765494"/>
                  </a:ext>
                </a:extLst>
              </a:tr>
              <a:tr h="476190">
                <a:tc>
                  <a:txBody>
                    <a:bodyPr/>
                    <a:lstStyle/>
                    <a:p>
                      <a:pPr marL="0" marR="0" indent="0" algn="l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PCT</a:t>
                      </a:r>
                      <a:r>
                        <a:rPr lang="ko-KR" altLang="en-US" sz="11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특허출원</a:t>
                      </a:r>
                    </a:p>
                  </a:txBody>
                  <a:tcPr marL="17907" marR="17907" marT="17907" marB="17907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에스컬레이터 핸드레일</a:t>
                      </a:r>
                    </a:p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의 세척장치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PCT/KR2019/006377</a:t>
                      </a:r>
                    </a:p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PCT/KR2021/008088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2019/05/28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서우정보기술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15305087"/>
                  </a:ext>
                </a:extLst>
              </a:tr>
              <a:tr h="471809">
                <a:tc>
                  <a:txBody>
                    <a:bodyPr/>
                    <a:lstStyle/>
                    <a:p>
                      <a:pPr marL="0" marR="0" indent="0" algn="l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1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특허출원</a:t>
                      </a:r>
                    </a:p>
                  </a:txBody>
                  <a:tcPr marL="17907" marR="17907" marT="17907" marB="17907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케이블 보호용 덕트</a:t>
                      </a:r>
                    </a:p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세트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특허</a:t>
                      </a:r>
                      <a:r>
                        <a:rPr lang="en-US" altLang="ko-KR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-2020-0125686</a:t>
                      </a:r>
                      <a:endParaRPr lang="ko-KR" altLang="en-US" sz="1200" kern="0" spc="0" dirty="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</a:endParaRP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2020/09/28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서우정보기술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73820292"/>
                  </a:ext>
                </a:extLst>
              </a:tr>
              <a:tr h="476190">
                <a:tc>
                  <a:txBody>
                    <a:bodyPr/>
                    <a:lstStyle/>
                    <a:p>
                      <a:pPr marL="0" marR="0" indent="0" algn="l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1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디자인등록</a:t>
                      </a:r>
                    </a:p>
                  </a:txBody>
                  <a:tcPr marL="17907" marR="17907" marT="17907" marB="17907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에스컬레이터 핸드레일</a:t>
                      </a:r>
                    </a:p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의 살균소독기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제</a:t>
                      </a:r>
                      <a:r>
                        <a:rPr lang="en-US" altLang="ko-KR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30-0858702</a:t>
                      </a:r>
                      <a:r>
                        <a:rPr lang="ko-KR" alt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호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2016/06/08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서우정보기술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9636179"/>
                  </a:ext>
                </a:extLst>
              </a:tr>
              <a:tr h="311844">
                <a:tc>
                  <a:txBody>
                    <a:bodyPr/>
                    <a:lstStyle/>
                    <a:p>
                      <a:pPr marL="0" marR="0" indent="0" algn="l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1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상표등록</a:t>
                      </a:r>
                    </a:p>
                  </a:txBody>
                  <a:tcPr marL="17907" marR="17907" marT="17907" marB="17907" anchor="ctr">
                    <a:lnL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fontAlgn="base" latinLnBrk="1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위클린</a:t>
                      </a:r>
                      <a:r>
                        <a:rPr 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weclean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제</a:t>
                      </a:r>
                      <a:r>
                        <a:rPr lang="en-US" altLang="ko-KR" sz="12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40-1180692</a:t>
                      </a:r>
                      <a:endParaRPr lang="ko-KR" altLang="en-US" sz="1200" kern="0" spc="0" dirty="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</a:endParaRP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6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0" spc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2016/05/26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000" kern="0" spc="0" dirty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서우정보기술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38436746"/>
                  </a:ext>
                </a:extLst>
              </a:tr>
            </a:tbl>
          </a:graphicData>
        </a:graphic>
      </p:graphicFrame>
      <p:sp>
        <p:nvSpPr>
          <p:cNvPr id="3" name="사각형: 둥근 모서리 2">
            <a:extLst>
              <a:ext uri="{FF2B5EF4-FFF2-40B4-BE49-F238E27FC236}">
                <a16:creationId xmlns:a16="http://schemas.microsoft.com/office/drawing/2014/main" id="{ADC7CF00-07A6-4E7F-B479-DB6F58FA0FE6}"/>
              </a:ext>
            </a:extLst>
          </p:cNvPr>
          <p:cNvSpPr/>
          <p:nvPr/>
        </p:nvSpPr>
        <p:spPr>
          <a:xfrm>
            <a:off x="109057" y="4169328"/>
            <a:ext cx="6375633" cy="528507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5" name="사각형: 둥근 모서리 34">
            <a:extLst>
              <a:ext uri="{FF2B5EF4-FFF2-40B4-BE49-F238E27FC236}">
                <a16:creationId xmlns:a16="http://schemas.microsoft.com/office/drawing/2014/main" id="{6B02E9FA-E7CE-44A0-89F0-325A494BB315}"/>
              </a:ext>
            </a:extLst>
          </p:cNvPr>
          <p:cNvSpPr/>
          <p:nvPr/>
        </p:nvSpPr>
        <p:spPr>
          <a:xfrm>
            <a:off x="6425967" y="5704514"/>
            <a:ext cx="5629013" cy="853669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742967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oup 2"/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-2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594"/>
            <a:ext cx="12193057" cy="6858594"/>
          </a:xfrm>
          <a:prstGeom prst="rect">
            <a:avLst/>
          </a:prstGeom>
        </p:spPr>
      </p:pic>
      <p:pic>
        <p:nvPicPr>
          <p:cNvPr id="4" name="Group 3"/>
          <p:cNvPicPr>
            <a:picLocks noChangeAspect="1"/>
          </p:cNvPicPr>
          <p:nvPr userDrawn="1"/>
        </p:nvPicPr>
        <p:blipFill rotWithShape="1">
          <a:blip r:embed="rId3"/>
          <a:srcRect l="28592" t="14633" r="28725" b="15022"/>
          <a:stretch>
            <a:fillRect/>
          </a:stretch>
        </p:blipFill>
        <p:spPr>
          <a:xfrm>
            <a:off x="1" y="0"/>
            <a:ext cx="12192000" cy="6874617"/>
          </a:xfrm>
          <a:prstGeom prst="rect">
            <a:avLst/>
          </a:prstGeom>
        </p:spPr>
      </p:pic>
      <p:sp>
        <p:nvSpPr>
          <p:cNvPr id="2" name="Rectangle 5"/>
          <p:cNvSpPr/>
          <p:nvPr/>
        </p:nvSpPr>
        <p:spPr>
          <a:xfrm>
            <a:off x="0" y="-12065"/>
            <a:ext cx="12192000" cy="6870065"/>
          </a:xfrm>
          <a:prstGeom prst="rect">
            <a:avLst/>
          </a:prstGeom>
          <a:gradFill flip="none" rotWithShape="1">
            <a:gsLst>
              <a:gs pos="1000">
                <a:schemeClr val="tx1">
                  <a:lumMod val="85000"/>
                  <a:lumOff val="15000"/>
                  <a:alpha val="17000"/>
                </a:schemeClr>
              </a:gs>
              <a:gs pos="100000">
                <a:schemeClr val="tx1">
                  <a:lumMod val="95000"/>
                  <a:lumOff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entury Gothic" panose="020B0502020202020204" pitchFamily="34" charset="0"/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3551404" y="2391736"/>
            <a:ext cx="1334921" cy="1334921"/>
            <a:chOff x="3371849" y="3094831"/>
            <a:chExt cx="1389063" cy="1389063"/>
          </a:xfrm>
        </p:grpSpPr>
        <p:sp>
          <p:nvSpPr>
            <p:cNvPr id="9" name="Group 8"/>
            <p:cNvSpPr/>
            <p:nvPr/>
          </p:nvSpPr>
          <p:spPr>
            <a:xfrm>
              <a:off x="3371849" y="3094831"/>
              <a:ext cx="1389063" cy="1389063"/>
            </a:xfrm>
            <a:prstGeom prst="ellipse">
              <a:avLst/>
            </a:prstGeom>
            <a:noFill/>
            <a:ln w="38100">
              <a:solidFill>
                <a:srgbClr val="00D5F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Century Gothic" panose="020B0502020202020204" pitchFamily="34" charset="0"/>
                <a:ea typeface="함초롬돋움" panose="02030504000101010101" pitchFamily="18" charset="-127"/>
              </a:endParaRPr>
            </a:p>
          </p:txBody>
        </p:sp>
        <p:sp>
          <p:nvSpPr>
            <p:cNvPr id="10" name="Group 9"/>
            <p:cNvSpPr txBox="1"/>
            <p:nvPr/>
          </p:nvSpPr>
          <p:spPr>
            <a:xfrm>
              <a:off x="3725937" y="3235364"/>
              <a:ext cx="680885" cy="115293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zh-CN" sz="6600" dirty="0">
                  <a:solidFill>
                    <a:srgbClr val="00D5F2"/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</a:rPr>
                <a:t>3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5099050" y="2408459"/>
            <a:ext cx="4903831" cy="1438615"/>
            <a:chOff x="5099050" y="2408459"/>
            <a:chExt cx="4903831" cy="1438615"/>
          </a:xfrm>
        </p:grpSpPr>
        <p:sp>
          <p:nvSpPr>
            <p:cNvPr id="11" name="Group 10"/>
            <p:cNvSpPr txBox="1"/>
            <p:nvPr/>
          </p:nvSpPr>
          <p:spPr>
            <a:xfrm>
              <a:off x="5099050" y="2408459"/>
              <a:ext cx="289242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dirty="0">
                  <a:solidFill>
                    <a:schemeClr val="bg1"/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</a:rPr>
                <a:t>PART ONE</a:t>
              </a:r>
              <a:endParaRPr lang="zh-CN" altLang="en-US" sz="3200" dirty="0">
                <a:solidFill>
                  <a:schemeClr val="bg1"/>
                </a:solidFill>
                <a:latin typeface="Century Gothic" panose="020B0502020202020204" pitchFamily="34" charset="0"/>
                <a:ea typeface="함초롬돋움" panose="02030504000101010101" pitchFamily="18" charset="-127"/>
              </a:endParaRPr>
            </a:p>
          </p:txBody>
        </p:sp>
        <p:grpSp>
          <p:nvGrpSpPr>
            <p:cNvPr id="13" name="Group 12"/>
            <p:cNvGrpSpPr/>
            <p:nvPr/>
          </p:nvGrpSpPr>
          <p:grpSpPr>
            <a:xfrm>
              <a:off x="5100262" y="2964424"/>
              <a:ext cx="4902619" cy="882650"/>
              <a:chOff x="5394094" y="1355206"/>
              <a:chExt cx="4902619" cy="882650"/>
            </a:xfrm>
          </p:grpSpPr>
          <p:sp>
            <p:nvSpPr>
              <p:cNvPr id="14" name="Group 13"/>
              <p:cNvSpPr txBox="1"/>
              <p:nvPr/>
            </p:nvSpPr>
            <p:spPr>
              <a:xfrm>
                <a:off x="5394094" y="1355206"/>
                <a:ext cx="329531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/>
              <a:p>
                <a:r>
                  <a:rPr lang="ko-KR" altLang="en-US" sz="2400" b="1" dirty="0" err="1">
                    <a:solidFill>
                      <a:schemeClr val="bg1"/>
                    </a:solidFill>
                    <a:latin typeface="Century Gothic" panose="020B0502020202020204" pitchFamily="34" charset="0"/>
                    <a:ea typeface="함초롬돋움" panose="02030504000101010101" pitchFamily="18" charset="-127"/>
                  </a:rPr>
                  <a:t>위클린의</a:t>
                </a:r>
                <a:r>
                  <a:rPr lang="ko-KR" altLang="en-US" sz="2400" b="1" dirty="0">
                    <a:solidFill>
                      <a:schemeClr val="bg1"/>
                    </a:solidFill>
                    <a:latin typeface="Century Gothic" panose="020B0502020202020204" pitchFamily="34" charset="0"/>
                    <a:ea typeface="함초롬돋움" panose="02030504000101010101" pitchFamily="18" charset="-127"/>
                  </a:rPr>
                  <a:t> 시장성</a:t>
                </a:r>
                <a:endParaRPr lang="zh-CN" altLang="en-US" sz="2400" b="1" dirty="0">
                  <a:solidFill>
                    <a:schemeClr val="bg1"/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</a:endParaRPr>
              </a:p>
            </p:txBody>
          </p:sp>
          <p:sp>
            <p:nvSpPr>
              <p:cNvPr id="15" name="Group 14"/>
              <p:cNvSpPr txBox="1"/>
              <p:nvPr/>
            </p:nvSpPr>
            <p:spPr>
              <a:xfrm>
                <a:off x="5410721" y="1795106"/>
                <a:ext cx="4885992" cy="4427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ko-KR" altLang="en-US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에스컬레이터</a:t>
                </a:r>
                <a:r>
                  <a:rPr lang="en-US" altLang="ko-KR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(</a:t>
                </a:r>
                <a:r>
                  <a:rPr lang="ko-KR" altLang="en-US" sz="1000" dirty="0" err="1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무빙워크</a:t>
                </a:r>
                <a:r>
                  <a:rPr lang="en-US" altLang="ko-KR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) </a:t>
                </a:r>
                <a:r>
                  <a:rPr lang="ko-KR" altLang="en-US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시장은 국내 </a:t>
                </a:r>
                <a:r>
                  <a:rPr lang="en-US" altLang="ko-KR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2,000</a:t>
                </a:r>
                <a:r>
                  <a:rPr lang="ko-KR" altLang="en-US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억 </a:t>
                </a:r>
                <a:r>
                  <a:rPr lang="en-US" altLang="ko-KR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5.4% </a:t>
                </a:r>
                <a:r>
                  <a:rPr lang="ko-KR" altLang="en-US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성장과 세계시장 약 </a:t>
                </a:r>
                <a:r>
                  <a:rPr lang="en-US" altLang="ko-KR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7</a:t>
                </a:r>
                <a:r>
                  <a:rPr lang="ko-KR" altLang="en-US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조 </a:t>
                </a:r>
                <a:r>
                  <a:rPr lang="en-US" altLang="ko-KR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7%</a:t>
                </a:r>
                <a:r>
                  <a:rPr lang="ko-KR" altLang="en-US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의 성장이 지속되어 지고 있습니다</a:t>
                </a:r>
                <a:r>
                  <a:rPr lang="en-US" altLang="ko-KR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.</a:t>
                </a:r>
                <a:endParaRPr lang="en-US" altLang="zh-CN" sz="10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056392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roup 21">
            <a:extLst>
              <a:ext uri="{FF2B5EF4-FFF2-40B4-BE49-F238E27FC236}">
                <a16:creationId xmlns:a16="http://schemas.microsoft.com/office/drawing/2014/main" id="{83BB664A-010F-42F2-804C-99282D87E77C}"/>
              </a:ext>
            </a:extLst>
          </p:cNvPr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20" name="Group 56">
            <a:extLst>
              <a:ext uri="{FF2B5EF4-FFF2-40B4-BE49-F238E27FC236}">
                <a16:creationId xmlns:a16="http://schemas.microsoft.com/office/drawing/2014/main" id="{F500E647-90BB-4906-BF2E-623F2311EBFD}"/>
              </a:ext>
            </a:extLst>
          </p:cNvPr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21" name="Group 57">
              <a:extLst>
                <a:ext uri="{FF2B5EF4-FFF2-40B4-BE49-F238E27FC236}">
                  <a16:creationId xmlns:a16="http://schemas.microsoft.com/office/drawing/2014/main" id="{A59F98B3-2122-4CB8-AB64-2DAB84FD3409}"/>
                </a:ext>
              </a:extLst>
            </p:cNvPr>
            <p:cNvSpPr txBox="1"/>
            <p:nvPr/>
          </p:nvSpPr>
          <p:spPr>
            <a:xfrm>
              <a:off x="5402407" y="1374256"/>
              <a:ext cx="3295317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시장성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22" name="Group 58">
              <a:extLst>
                <a:ext uri="{FF2B5EF4-FFF2-40B4-BE49-F238E27FC236}">
                  <a16:creationId xmlns:a16="http://schemas.microsoft.com/office/drawing/2014/main" id="{05DCD8B6-5012-42E4-8EA9-E16D01A0AC0A}"/>
                </a:ext>
              </a:extLst>
            </p:cNvPr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1.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시장규모 및 점유율 확보 가능성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sp>
        <p:nvSpPr>
          <p:cNvPr id="25" name="Group 47">
            <a:extLst>
              <a:ext uri="{FF2B5EF4-FFF2-40B4-BE49-F238E27FC236}">
                <a16:creationId xmlns:a16="http://schemas.microsoft.com/office/drawing/2014/main" id="{58290516-8E9C-4039-83A3-3E4DA0DB99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0070" y="1461092"/>
            <a:ext cx="4885992" cy="46744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9pPr>
          </a:lstStyle>
          <a:p>
            <a:pPr marL="285750" indent="-285750" fontAlgn="base" latinLnBrk="1"/>
            <a:r>
              <a:rPr lang="ko-KR" altLang="en-US" sz="1800" b="1" dirty="0"/>
              <a:t>목표시장의 정의와 현황</a:t>
            </a:r>
            <a:endParaRPr lang="en-US" altLang="ko-KR" sz="1200" b="1" dirty="0"/>
          </a:p>
          <a:p>
            <a:pPr fontAlgn="base" latinLnBrk="1">
              <a:lnSpc>
                <a:spcPct val="150000"/>
              </a:lnSpc>
              <a:buNone/>
            </a:pPr>
            <a:r>
              <a:rPr lang="en-US" altLang="ko-KR" sz="1200" b="1" dirty="0"/>
              <a:t>1. </a:t>
            </a:r>
            <a:r>
              <a:rPr lang="ko-KR" altLang="en-US" sz="1200" b="1" dirty="0"/>
              <a:t>현재 코로나</a:t>
            </a:r>
            <a:r>
              <a:rPr lang="en-US" altLang="ko-KR" sz="1200" b="1" dirty="0"/>
              <a:t>19</a:t>
            </a:r>
            <a:r>
              <a:rPr lang="ko-KR" altLang="en-US" sz="1200" b="1" dirty="0"/>
              <a:t>와 같은 전염병의 연속적인 창궐로 인하여 다중이용시설에 대한 위생관리가 전 세계적으로 더욱 중요시되고 있기에 시민의 건강과 안녕을 책임지는 정부와 민간 시설관리 영역 모두에서 높은 관심을 보여주고 있습니다</a:t>
            </a:r>
            <a:r>
              <a:rPr lang="en-US" altLang="ko-KR" sz="1200" b="1" dirty="0"/>
              <a:t>.</a:t>
            </a:r>
            <a:endParaRPr lang="ko-KR" altLang="en-US" sz="1200" b="1" dirty="0"/>
          </a:p>
          <a:p>
            <a:pPr fontAlgn="base" latinLnBrk="1">
              <a:lnSpc>
                <a:spcPct val="150000"/>
              </a:lnSpc>
              <a:buNone/>
            </a:pPr>
            <a:r>
              <a:rPr lang="en-US" altLang="ko-KR" sz="1200" dirty="0"/>
              <a:t>2. </a:t>
            </a:r>
            <a:r>
              <a:rPr lang="ko-KR" altLang="en-US" sz="1200" dirty="0"/>
              <a:t>일례로 대한민국 질병관리청에서도 대표적 다중이용시설인 에스컬레이터 손잡이 레일에 대한 지속적인 소독을 권고하고 있습니다</a:t>
            </a:r>
            <a:r>
              <a:rPr lang="en-US" altLang="ko-KR" sz="1200" dirty="0"/>
              <a:t>.</a:t>
            </a:r>
            <a:endParaRPr lang="ko-KR" altLang="en-US" sz="1200" dirty="0"/>
          </a:p>
          <a:p>
            <a:pPr fontAlgn="base" latinLnBrk="1">
              <a:lnSpc>
                <a:spcPct val="150000"/>
              </a:lnSpc>
              <a:buNone/>
            </a:pPr>
            <a:r>
              <a:rPr lang="en-US" altLang="ko-KR" sz="1200" dirty="0"/>
              <a:t>3. </a:t>
            </a:r>
            <a:r>
              <a:rPr lang="ko-KR" altLang="en-US" sz="1200" dirty="0"/>
              <a:t>이에 에스컬레이터 핸드레일 살균 세척기로서 당 제품은 에스컬레이터를 운용하는 공공기관과 민간 시설을 대상으로 시장을 특정하고 있습니다</a:t>
            </a:r>
            <a:r>
              <a:rPr lang="en-US" altLang="ko-KR" sz="1200" dirty="0"/>
              <a:t>.</a:t>
            </a:r>
            <a:endParaRPr lang="ko-KR" altLang="en-US" sz="1200" dirty="0"/>
          </a:p>
          <a:p>
            <a:pPr fontAlgn="base" latinLnBrk="1">
              <a:lnSpc>
                <a:spcPct val="150000"/>
              </a:lnSpc>
              <a:buNone/>
            </a:pPr>
            <a:r>
              <a:rPr lang="en-US" altLang="ko-KR" sz="1200" dirty="0"/>
              <a:t>4. </a:t>
            </a:r>
            <a:r>
              <a:rPr lang="ko-KR" altLang="en-US" sz="1200" dirty="0"/>
              <a:t>출퇴근 시간의 지하철</a:t>
            </a:r>
            <a:r>
              <a:rPr lang="en-US" altLang="ko-KR" sz="1200" dirty="0"/>
              <a:t>, </a:t>
            </a:r>
            <a:r>
              <a:rPr lang="ko-KR" altLang="en-US" sz="1200" dirty="0"/>
              <a:t>국가 간 이동의 통로인 공항</a:t>
            </a:r>
            <a:r>
              <a:rPr lang="en-US" altLang="ko-KR" sz="1200" dirty="0"/>
              <a:t>, </a:t>
            </a:r>
            <a:r>
              <a:rPr lang="ko-KR" altLang="en-US" sz="1200" dirty="0"/>
              <a:t>그 밖에 불특정 다수의 많은 사람들이 이용하는 호텔</a:t>
            </a:r>
            <a:r>
              <a:rPr lang="en-US" altLang="ko-KR" sz="1200" dirty="0"/>
              <a:t>, </a:t>
            </a:r>
            <a:r>
              <a:rPr lang="ko-KR" altLang="en-US" sz="1200" dirty="0"/>
              <a:t>쇼핑몰</a:t>
            </a:r>
            <a:r>
              <a:rPr lang="en-US" altLang="ko-KR" sz="1200" dirty="0"/>
              <a:t>, </a:t>
            </a:r>
            <a:r>
              <a:rPr lang="ko-KR" altLang="en-US" sz="1200" dirty="0"/>
              <a:t>병원</a:t>
            </a:r>
            <a:r>
              <a:rPr lang="en-US" altLang="ko-KR" sz="1200" dirty="0"/>
              <a:t>, </a:t>
            </a:r>
            <a:r>
              <a:rPr lang="ko-KR" altLang="en-US" sz="1200" dirty="0"/>
              <a:t>마트</a:t>
            </a:r>
            <a:r>
              <a:rPr lang="en-US" altLang="ko-KR" sz="1200" dirty="0"/>
              <a:t>, </a:t>
            </a:r>
            <a:r>
              <a:rPr lang="ko-KR" altLang="en-US" sz="1200" dirty="0"/>
              <a:t>휴게소</a:t>
            </a:r>
            <a:r>
              <a:rPr lang="en-US" altLang="ko-KR" sz="1200" dirty="0"/>
              <a:t>, </a:t>
            </a:r>
            <a:r>
              <a:rPr lang="ko-KR" altLang="en-US" sz="1200" dirty="0"/>
              <a:t>복합건물 등 모든 에스컬레이터 및 </a:t>
            </a:r>
            <a:r>
              <a:rPr lang="ko-KR" altLang="en-US" sz="1200" dirty="0" err="1"/>
              <a:t>무빙워크를</a:t>
            </a:r>
            <a:r>
              <a:rPr lang="ko-KR" altLang="en-US" sz="1200" dirty="0"/>
              <a:t> 대상으로 하고 있습니다</a:t>
            </a:r>
            <a:r>
              <a:rPr lang="en-US" altLang="ko-KR" sz="1200" dirty="0"/>
              <a:t>.</a:t>
            </a:r>
            <a:endParaRPr lang="ko-KR" altLang="en-US" sz="1200" dirty="0"/>
          </a:p>
          <a:p>
            <a:pPr fontAlgn="base" latinLnBrk="1">
              <a:lnSpc>
                <a:spcPct val="150000"/>
              </a:lnSpc>
              <a:buNone/>
            </a:pPr>
            <a:r>
              <a:rPr lang="en-US" altLang="ko-KR" sz="1200" dirty="0"/>
              <a:t>5. 2014</a:t>
            </a:r>
            <a:r>
              <a:rPr lang="ko-KR" altLang="en-US" sz="1200" dirty="0"/>
              <a:t>년 제품을 최초 개발한 이후 꾸준한 연구개발과 인고의 시간을 보낸 후</a:t>
            </a:r>
            <a:r>
              <a:rPr lang="en-US" altLang="ko-KR" sz="1200" dirty="0"/>
              <a:t>, </a:t>
            </a:r>
            <a:r>
              <a:rPr lang="ko-KR" altLang="en-US" sz="1200" dirty="0"/>
              <a:t>지금 시대에 딱 맞는 제품이 되어 최근 </a:t>
            </a:r>
            <a:r>
              <a:rPr lang="en-US" altLang="ko-KR" sz="1200" dirty="0"/>
              <a:t>K-</a:t>
            </a:r>
            <a:r>
              <a:rPr lang="ko-KR" altLang="en-US" sz="1200" dirty="0"/>
              <a:t>방역의 선례로 국내외 많은 관심과 인지도를 얻고 있습니다</a:t>
            </a:r>
            <a:r>
              <a:rPr lang="en-US" altLang="ko-KR" sz="1200" dirty="0"/>
              <a:t>.</a:t>
            </a:r>
            <a:endParaRPr lang="ko-KR" altLang="en-US" sz="1200" dirty="0"/>
          </a:p>
        </p:txBody>
      </p:sp>
      <p:sp>
        <p:nvSpPr>
          <p:cNvPr id="27" name="Group 47">
            <a:extLst>
              <a:ext uri="{FF2B5EF4-FFF2-40B4-BE49-F238E27FC236}">
                <a16:creationId xmlns:a16="http://schemas.microsoft.com/office/drawing/2014/main" id="{9C778477-F22D-414F-B3FD-6F9D5A4D1A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8394" y="1365842"/>
            <a:ext cx="4901291" cy="46744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9pPr>
          </a:lstStyle>
          <a:p>
            <a:pPr lvl="0" fontAlgn="base" latinLnBrk="1"/>
            <a:r>
              <a:rPr lang="ko-KR" altLang="en-US" sz="1800" b="1" dirty="0"/>
              <a:t>    시장의 특징과 확장성</a:t>
            </a:r>
            <a:endParaRPr lang="ko-KR" altLang="en-US" sz="1800" dirty="0"/>
          </a:p>
          <a:p>
            <a:pPr fontAlgn="base">
              <a:lnSpc>
                <a:spcPct val="150000"/>
              </a:lnSpc>
              <a:buNone/>
            </a:pPr>
            <a:r>
              <a:rPr lang="en-US" altLang="ko-KR" sz="1200" b="1" dirty="0"/>
              <a:t>1. </a:t>
            </a:r>
            <a:r>
              <a:rPr lang="ko-KR" altLang="en-US" sz="1200" b="1" dirty="0"/>
              <a:t>환경적 요소 </a:t>
            </a:r>
            <a:r>
              <a:rPr lang="en-US" altLang="ko-KR" sz="1200" b="1" dirty="0"/>
              <a:t>: </a:t>
            </a:r>
            <a:r>
              <a:rPr lang="ko-KR" altLang="en-US" sz="1200" b="1" dirty="0"/>
              <a:t>개방된 다중이용시설인 에스컬레이터는 불특정 다수의 시민들이 빈번하게 이용하는 시설로서 위생 상태를 </a:t>
            </a:r>
            <a:r>
              <a:rPr lang="ko-KR" altLang="en-US" sz="1200" b="1" dirty="0" err="1"/>
              <a:t>답보할</a:t>
            </a:r>
            <a:r>
              <a:rPr lang="ko-KR" altLang="en-US" sz="1200" b="1" dirty="0"/>
              <a:t> 수 없기에 필연적으로 지속적인 살균과 세척이 필요합니다</a:t>
            </a:r>
            <a:r>
              <a:rPr lang="en-US" altLang="ko-KR" sz="1200" b="1" dirty="0"/>
              <a:t>.</a:t>
            </a:r>
            <a:endParaRPr lang="ko-KR" altLang="en-US" sz="1200" b="1" dirty="0"/>
          </a:p>
          <a:p>
            <a:pPr fontAlgn="base">
              <a:lnSpc>
                <a:spcPct val="150000"/>
              </a:lnSpc>
              <a:buNone/>
            </a:pPr>
            <a:r>
              <a:rPr lang="en-US" altLang="ko-KR" sz="1200" b="1" dirty="0"/>
              <a:t>2. </a:t>
            </a:r>
            <a:r>
              <a:rPr lang="ko-KR" altLang="en-US" sz="1200" b="1" dirty="0"/>
              <a:t>전 세계가 코로나바이러스감염증과 같은 전염병의 확산을 예방하기 위한 모든 수단과 방법을 모색해야 하는 시기에 이러한 다중이용시설에 대한 위생 관리의 당위성은 필수 요소로서 앞으로 더욱 증가할 것입니다</a:t>
            </a:r>
            <a:r>
              <a:rPr lang="en-US" altLang="ko-KR" sz="1200" b="1" dirty="0"/>
              <a:t>.</a:t>
            </a:r>
            <a:endParaRPr lang="ko-KR" altLang="en-US" sz="1200" b="1" dirty="0"/>
          </a:p>
          <a:p>
            <a:pPr fontAlgn="base">
              <a:lnSpc>
                <a:spcPct val="150000"/>
              </a:lnSpc>
              <a:buNone/>
            </a:pPr>
            <a:r>
              <a:rPr lang="en-US" altLang="ko-KR" sz="1200" dirty="0"/>
              <a:t>3. </a:t>
            </a:r>
            <a:r>
              <a:rPr lang="ko-KR" altLang="en-US" sz="1200" dirty="0"/>
              <a:t>사회적 특징 </a:t>
            </a:r>
            <a:r>
              <a:rPr lang="en-US" altLang="ko-KR" sz="1200" dirty="0"/>
              <a:t>: </a:t>
            </a:r>
            <a:r>
              <a:rPr lang="ko-KR" altLang="en-US" sz="1200" dirty="0"/>
              <a:t>코로나</a:t>
            </a:r>
            <a:r>
              <a:rPr lang="en-US" altLang="ko-KR" sz="1200" dirty="0"/>
              <a:t>19 </a:t>
            </a:r>
            <a:r>
              <a:rPr lang="ko-KR" altLang="en-US" sz="1200" dirty="0"/>
              <a:t>바이러스 감염증으로 인하여 전 세계가 위생과 전염병에 대한 관심이 높아지고 있으며</a:t>
            </a:r>
            <a:r>
              <a:rPr lang="en-US" altLang="ko-KR" sz="1200" dirty="0"/>
              <a:t>, K-</a:t>
            </a:r>
            <a:r>
              <a:rPr lang="ko-KR" altLang="en-US" sz="1200" dirty="0"/>
              <a:t>방역 물품으로서 당사의 위클린 제품이 약 </a:t>
            </a:r>
            <a:r>
              <a:rPr lang="en-US" altLang="ko-KR" sz="1200" dirty="0"/>
              <a:t>60</a:t>
            </a:r>
            <a:r>
              <a:rPr lang="ko-KR" altLang="en-US" sz="1200" dirty="0"/>
              <a:t>여 개국에 수출되고 있습니다</a:t>
            </a:r>
            <a:r>
              <a:rPr lang="en-US" altLang="ko-KR" sz="1200" dirty="0"/>
              <a:t>.</a:t>
            </a:r>
            <a:endParaRPr lang="ko-KR" altLang="en-US" sz="1200" dirty="0"/>
          </a:p>
          <a:p>
            <a:pPr fontAlgn="base">
              <a:lnSpc>
                <a:spcPct val="150000"/>
              </a:lnSpc>
              <a:buNone/>
            </a:pPr>
            <a:r>
              <a:rPr lang="en-US" altLang="ko-KR" sz="1200" dirty="0"/>
              <a:t>4. </a:t>
            </a:r>
            <a:r>
              <a:rPr lang="ko-KR" altLang="en-US" sz="1200" dirty="0"/>
              <a:t>정부 정책 </a:t>
            </a:r>
            <a:r>
              <a:rPr lang="en-US" altLang="ko-KR" sz="1200" dirty="0"/>
              <a:t>: </a:t>
            </a:r>
            <a:r>
              <a:rPr lang="ko-KR" altLang="en-US" sz="1200" dirty="0"/>
              <a:t>대한민국 정부는 코로나</a:t>
            </a:r>
            <a:r>
              <a:rPr lang="en-US" altLang="ko-KR" sz="1200" dirty="0"/>
              <a:t>19 </a:t>
            </a:r>
            <a:r>
              <a:rPr lang="ko-KR" altLang="en-US" sz="1200" dirty="0"/>
              <a:t>이후의 시대에 맞춰 </a:t>
            </a:r>
            <a:r>
              <a:rPr lang="en-US" altLang="ko-KR" sz="1200" dirty="0"/>
              <a:t>K-</a:t>
            </a:r>
            <a:r>
              <a:rPr lang="ko-KR" altLang="en-US" sz="1200" dirty="0"/>
              <a:t>방역 키워드를 만들어 전 세계에 홍보 및 지원을 하고 있습니다</a:t>
            </a:r>
            <a:r>
              <a:rPr lang="en-US" altLang="ko-KR" sz="1200" dirty="0"/>
              <a:t>. </a:t>
            </a:r>
            <a:endParaRPr lang="ko-KR" altLang="en-US" sz="1200" dirty="0"/>
          </a:p>
          <a:p>
            <a:pPr fontAlgn="base">
              <a:lnSpc>
                <a:spcPct val="150000"/>
              </a:lnSpc>
              <a:buNone/>
            </a:pPr>
            <a:r>
              <a:rPr lang="ko-KR" altLang="en-US" sz="1200" dirty="0"/>
              <a:t>각 국 정부에서도 대한민국의 방역 체계 및 관련 물품에 대한 관심도가 증가하고 있고</a:t>
            </a:r>
            <a:r>
              <a:rPr lang="en-US" altLang="ko-KR" sz="1200" dirty="0"/>
              <a:t>, </a:t>
            </a:r>
            <a:r>
              <a:rPr lang="ko-KR" altLang="en-US" sz="1200" dirty="0"/>
              <a:t>이를 바탕으로 </a:t>
            </a:r>
            <a:r>
              <a:rPr lang="ko-KR" altLang="en-US" sz="1200" dirty="0" err="1"/>
              <a:t>위클린이</a:t>
            </a:r>
            <a:r>
              <a:rPr lang="ko-KR" altLang="en-US" sz="1200" dirty="0"/>
              <a:t> 전 세계에 판매를 확대할 수 있는 계기가 되고 있습니다</a:t>
            </a:r>
            <a:r>
              <a:rPr lang="en-US" altLang="ko-KR" sz="1200" dirty="0"/>
              <a:t>.</a:t>
            </a:r>
            <a:endParaRPr lang="ko-KR" altLang="en-US" sz="1200" dirty="0"/>
          </a:p>
        </p:txBody>
      </p:sp>
      <p:cxnSp>
        <p:nvCxnSpPr>
          <p:cNvPr id="29" name="직선 연결선 28">
            <a:extLst>
              <a:ext uri="{FF2B5EF4-FFF2-40B4-BE49-F238E27FC236}">
                <a16:creationId xmlns:a16="http://schemas.microsoft.com/office/drawing/2014/main" id="{13A1C835-2D3D-45F9-A592-436A0E0B4A06}"/>
              </a:ext>
            </a:extLst>
          </p:cNvPr>
          <p:cNvCxnSpPr/>
          <p:nvPr/>
        </p:nvCxnSpPr>
        <p:spPr>
          <a:xfrm>
            <a:off x="6096000" y="878710"/>
            <a:ext cx="0" cy="567449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38216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그룹 12">
            <a:extLst>
              <a:ext uri="{FF2B5EF4-FFF2-40B4-BE49-F238E27FC236}">
                <a16:creationId xmlns:a16="http://schemas.microsoft.com/office/drawing/2014/main" id="{65994543-731A-4149-A418-5A59F9E30BB3}"/>
              </a:ext>
            </a:extLst>
          </p:cNvPr>
          <p:cNvGrpSpPr/>
          <p:nvPr/>
        </p:nvGrpSpPr>
        <p:grpSpPr>
          <a:xfrm>
            <a:off x="1962150" y="5280683"/>
            <a:ext cx="2597124" cy="1114218"/>
            <a:chOff x="5413181" y="4780374"/>
            <a:chExt cx="1660868" cy="1963822"/>
          </a:xfrm>
        </p:grpSpPr>
        <p:grpSp>
          <p:nvGrpSpPr>
            <p:cNvPr id="14" name="그룹 13">
              <a:extLst>
                <a:ext uri="{FF2B5EF4-FFF2-40B4-BE49-F238E27FC236}">
                  <a16:creationId xmlns:a16="http://schemas.microsoft.com/office/drawing/2014/main" id="{A2D795A2-85B7-40CA-ACFE-9303B324A493}"/>
                </a:ext>
              </a:extLst>
            </p:cNvPr>
            <p:cNvGrpSpPr/>
            <p:nvPr/>
          </p:nvGrpSpPr>
          <p:grpSpPr>
            <a:xfrm>
              <a:off x="5413181" y="4780374"/>
              <a:ext cx="1660868" cy="1963822"/>
              <a:chOff x="1010751" y="4509120"/>
              <a:chExt cx="1475449" cy="1963822"/>
            </a:xfrm>
          </p:grpSpPr>
          <p:sp>
            <p:nvSpPr>
              <p:cNvPr id="16" name="모서리가 둥근 직사각형 13">
                <a:extLst>
                  <a:ext uri="{FF2B5EF4-FFF2-40B4-BE49-F238E27FC236}">
                    <a16:creationId xmlns:a16="http://schemas.microsoft.com/office/drawing/2014/main" id="{655BAFAC-A36E-487B-B856-6C85B9A0ED64}"/>
                  </a:ext>
                </a:extLst>
              </p:cNvPr>
              <p:cNvSpPr/>
              <p:nvPr/>
            </p:nvSpPr>
            <p:spPr>
              <a:xfrm>
                <a:off x="1010751" y="4509120"/>
                <a:ext cx="1475449" cy="1963822"/>
              </a:xfrm>
              <a:prstGeom prst="roundRect">
                <a:avLst>
                  <a:gd name="adj" fmla="val 7167"/>
                </a:avLst>
              </a:prstGeom>
              <a:gradFill flip="none" rotWithShape="1">
                <a:gsLst>
                  <a:gs pos="0">
                    <a:schemeClr val="bg1"/>
                  </a:gs>
                  <a:gs pos="82000">
                    <a:srgbClr val="DDDEE0">
                      <a:lumMod val="97000"/>
                    </a:srgbClr>
                  </a:gs>
                </a:gsLst>
                <a:lin ang="13500000" scaled="1"/>
                <a:tileRect/>
              </a:gradFill>
              <a:ln w="9525">
                <a:gradFill flip="none" rotWithShape="1">
                  <a:gsLst>
                    <a:gs pos="8000">
                      <a:schemeClr val="bg1"/>
                    </a:gs>
                    <a:gs pos="100000">
                      <a:schemeClr val="bg1">
                        <a:lumMod val="50000"/>
                      </a:schemeClr>
                    </a:gs>
                  </a:gsLst>
                  <a:lin ang="2700000" scaled="1"/>
                  <a:tileRect/>
                </a:gradFill>
              </a:ln>
              <a:effectLst>
                <a:outerShdw blurRad="342900" dist="38100" dir="5400000" algn="t" rotWithShape="0">
                  <a:prstClr val="black">
                    <a:alpha val="8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000"/>
              </a:p>
            </p:txBody>
          </p:sp>
          <p:sp>
            <p:nvSpPr>
              <p:cNvPr id="17" name="모서리가 둥근 직사각형 76">
                <a:extLst>
                  <a:ext uri="{FF2B5EF4-FFF2-40B4-BE49-F238E27FC236}">
                    <a16:creationId xmlns:a16="http://schemas.microsoft.com/office/drawing/2014/main" id="{F51897BE-D200-40FD-BB0C-4B2458549E5F}"/>
                  </a:ext>
                </a:extLst>
              </p:cNvPr>
              <p:cNvSpPr/>
              <p:nvPr/>
            </p:nvSpPr>
            <p:spPr>
              <a:xfrm>
                <a:off x="1035735" y="4590865"/>
                <a:ext cx="1425662" cy="1800330"/>
              </a:xfrm>
              <a:prstGeom prst="roundRect">
                <a:avLst>
                  <a:gd name="adj" fmla="val 5566"/>
                </a:avLst>
              </a:prstGeom>
              <a:noFill/>
              <a:ln>
                <a:solidFill>
                  <a:srgbClr val="148E9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000"/>
              </a:p>
            </p:txBody>
          </p:sp>
        </p:grpSp>
        <p:sp>
          <p:nvSpPr>
            <p:cNvPr id="15" name="직사각형 14">
              <a:extLst>
                <a:ext uri="{FF2B5EF4-FFF2-40B4-BE49-F238E27FC236}">
                  <a16:creationId xmlns:a16="http://schemas.microsoft.com/office/drawing/2014/main" id="{00AC335B-CCC2-41B0-ADC6-838EF800FE4B}"/>
                </a:ext>
              </a:extLst>
            </p:cNvPr>
            <p:cNvSpPr/>
            <p:nvPr/>
          </p:nvSpPr>
          <p:spPr>
            <a:xfrm>
              <a:off x="5500976" y="4840472"/>
              <a:ext cx="1463342" cy="164365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fontAlgn="ctr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708099"/>
                </a:buClr>
                <a:buSzPct val="80000"/>
              </a:pPr>
              <a:r>
                <a:rPr lang="ko-KR" altLang="en-US" sz="1400" b="1" u="sng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charset="0"/>
                </a:rPr>
                <a:t>제 품 판 매 가</a:t>
              </a:r>
              <a:endParaRPr lang="en-US" altLang="ko-KR" sz="14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endParaRPr>
            </a:p>
            <a:p>
              <a:pPr fontAlgn="ctr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708099"/>
                </a:buClr>
                <a:buSzPct val="80000"/>
              </a:pPr>
              <a:r>
                <a:rPr lang="en-US" altLang="ko-KR" sz="14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charset="0"/>
                </a:rPr>
                <a:t>A: 3,800,000</a:t>
              </a:r>
              <a:r>
                <a:rPr lang="ko-KR" altLang="en-US" sz="14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charset="0"/>
                </a:rPr>
                <a:t>원</a:t>
              </a:r>
              <a:r>
                <a:rPr lang="en-US" altLang="ko-KR" sz="10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charset="0"/>
                </a:rPr>
                <a:t>(</a:t>
              </a:r>
              <a:r>
                <a:rPr lang="ko-KR" altLang="en-US" sz="10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charset="0"/>
                </a:rPr>
                <a:t>전기 타입</a:t>
              </a:r>
              <a:r>
                <a:rPr lang="en-US" altLang="ko-KR" sz="10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charset="0"/>
                </a:rPr>
                <a:t>)</a:t>
              </a:r>
              <a:endParaRPr lang="en-US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endParaRPr>
            </a:p>
            <a:p>
              <a:pPr fontAlgn="ctr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708099"/>
                </a:buClr>
                <a:buSzPct val="80000"/>
              </a:pPr>
              <a:r>
                <a:rPr lang="en-US" altLang="ko-KR" sz="14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charset="0"/>
                </a:rPr>
                <a:t>B: 4,500,000</a:t>
              </a:r>
              <a:r>
                <a:rPr lang="ko-KR" altLang="en-US" sz="14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charset="0"/>
                </a:rPr>
                <a:t>원</a:t>
              </a:r>
              <a:r>
                <a:rPr lang="en-US" altLang="ko-KR" sz="10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charset="0"/>
                </a:rPr>
                <a:t>(</a:t>
              </a:r>
              <a:r>
                <a:rPr lang="ko-KR" altLang="en-US" sz="10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charset="0"/>
                </a:rPr>
                <a:t>발전기 타입</a:t>
              </a:r>
              <a:r>
                <a:rPr lang="en-US" altLang="ko-KR" sz="10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charset="0"/>
                </a:rPr>
                <a:t>)</a:t>
              </a:r>
              <a:endParaRPr lang="en-US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endParaRPr>
            </a:p>
          </p:txBody>
        </p:sp>
      </p:grpSp>
      <p:sp>
        <p:nvSpPr>
          <p:cNvPr id="19" name="Group 21">
            <a:extLst>
              <a:ext uri="{FF2B5EF4-FFF2-40B4-BE49-F238E27FC236}">
                <a16:creationId xmlns:a16="http://schemas.microsoft.com/office/drawing/2014/main" id="{83BB664A-010F-42F2-804C-99282D87E77C}"/>
              </a:ext>
            </a:extLst>
          </p:cNvPr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20" name="Group 56">
            <a:extLst>
              <a:ext uri="{FF2B5EF4-FFF2-40B4-BE49-F238E27FC236}">
                <a16:creationId xmlns:a16="http://schemas.microsoft.com/office/drawing/2014/main" id="{F500E647-90BB-4906-BF2E-623F2311EBFD}"/>
              </a:ext>
            </a:extLst>
          </p:cNvPr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21" name="Group 57">
              <a:extLst>
                <a:ext uri="{FF2B5EF4-FFF2-40B4-BE49-F238E27FC236}">
                  <a16:creationId xmlns:a16="http://schemas.microsoft.com/office/drawing/2014/main" id="{A59F98B3-2122-4CB8-AB64-2DAB84FD3409}"/>
                </a:ext>
              </a:extLst>
            </p:cNvPr>
            <p:cNvSpPr txBox="1"/>
            <p:nvPr/>
          </p:nvSpPr>
          <p:spPr>
            <a:xfrm>
              <a:off x="5402407" y="1374256"/>
              <a:ext cx="3295317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시장성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22" name="Group 58">
              <a:extLst>
                <a:ext uri="{FF2B5EF4-FFF2-40B4-BE49-F238E27FC236}">
                  <a16:creationId xmlns:a16="http://schemas.microsoft.com/office/drawing/2014/main" id="{05DCD8B6-5012-42E4-8EA9-E16D01A0AC0A}"/>
                </a:ext>
              </a:extLst>
            </p:cNvPr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1.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시장규모 및 점유율 확보 가능성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graphicFrame>
        <p:nvGraphicFramePr>
          <p:cNvPr id="23" name="표 22">
            <a:extLst>
              <a:ext uri="{FF2B5EF4-FFF2-40B4-BE49-F238E27FC236}">
                <a16:creationId xmlns:a16="http://schemas.microsoft.com/office/drawing/2014/main" id="{75E29239-7E12-4DD5-8FCC-040CAECC3BDF}"/>
              </a:ext>
            </a:extLst>
          </p:cNvPr>
          <p:cNvGraphicFramePr>
            <a:graphicFrameLocks noGrp="1"/>
          </p:cNvGraphicFramePr>
          <p:nvPr/>
        </p:nvGraphicFramePr>
        <p:xfrm>
          <a:off x="1962150" y="3813299"/>
          <a:ext cx="7820025" cy="1266700"/>
        </p:xfrm>
        <a:graphic>
          <a:graphicData uri="http://schemas.openxmlformats.org/drawingml/2006/table">
            <a:tbl>
              <a:tblPr/>
              <a:tblGrid>
                <a:gridCol w="2639213">
                  <a:extLst>
                    <a:ext uri="{9D8B030D-6E8A-4147-A177-3AD203B41FA5}">
                      <a16:colId xmlns:a16="http://schemas.microsoft.com/office/drawing/2014/main" val="541245999"/>
                    </a:ext>
                  </a:extLst>
                </a:gridCol>
                <a:gridCol w="2590406">
                  <a:extLst>
                    <a:ext uri="{9D8B030D-6E8A-4147-A177-3AD203B41FA5}">
                      <a16:colId xmlns:a16="http://schemas.microsoft.com/office/drawing/2014/main" val="1633558080"/>
                    </a:ext>
                  </a:extLst>
                </a:gridCol>
                <a:gridCol w="2590406">
                  <a:extLst>
                    <a:ext uri="{9D8B030D-6E8A-4147-A177-3AD203B41FA5}">
                      <a16:colId xmlns:a16="http://schemas.microsoft.com/office/drawing/2014/main" val="2974745459"/>
                    </a:ext>
                  </a:extLst>
                </a:gridCol>
              </a:tblGrid>
              <a:tr h="211455"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600" b="1" kern="0" spc="0" dirty="0"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구 분</a:t>
                      </a:r>
                      <a:endParaRPr lang="ko-KR" altLang="en-US" sz="1600" kern="0" spc="0" dirty="0"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함초롬돋움" panose="020B0604000101010101" pitchFamily="50" charset="-127"/>
                        <a:ea typeface="함초롬돋움" panose="020B0604000101010101" pitchFamily="50" charset="-127"/>
                        <a:cs typeface="함초롬돋움" panose="020B0604000101010101" pitchFamily="50" charset="-127"/>
                      </a:endParaRP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9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600" b="1" kern="0" spc="0" dirty="0"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현재의 시장규모</a:t>
                      </a:r>
                      <a:r>
                        <a:rPr lang="en-US" altLang="ko-KR" sz="1600" b="1" kern="0" spc="0" dirty="0"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(2021</a:t>
                      </a:r>
                      <a:r>
                        <a:rPr lang="ko-KR" altLang="en-US" sz="1600" b="1" kern="0" spc="0" dirty="0"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년</a:t>
                      </a:r>
                      <a:r>
                        <a:rPr lang="en-US" altLang="ko-KR" sz="1600" b="1" kern="0" spc="0" dirty="0"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)</a:t>
                      </a:r>
                      <a:endParaRPr lang="ko-KR" altLang="en-US" sz="1600" kern="0" spc="0" dirty="0"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함초롬돋움" panose="020B0604000101010101" pitchFamily="50" charset="-127"/>
                        <a:ea typeface="함초롬돋움" panose="020B0604000101010101" pitchFamily="50" charset="-127"/>
                        <a:cs typeface="함초롬돋움" panose="020B0604000101010101" pitchFamily="50" charset="-127"/>
                      </a:endParaRP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9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600" b="1" kern="0" spc="0" dirty="0"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예상 시장규모</a:t>
                      </a:r>
                      <a:r>
                        <a:rPr lang="en-US" altLang="ko-KR" sz="1600" b="1" kern="0" spc="0" dirty="0"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(2023</a:t>
                      </a:r>
                      <a:r>
                        <a:rPr lang="ko-KR" altLang="en-US" sz="1600" b="1" kern="0" spc="0" dirty="0"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년</a:t>
                      </a:r>
                      <a:r>
                        <a:rPr lang="en-US" altLang="ko-KR" sz="1600" b="1" kern="0" spc="0" dirty="0"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)</a:t>
                      </a:r>
                      <a:endParaRPr lang="ko-KR" altLang="en-US" sz="1600" kern="0" spc="0" dirty="0"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함초롬돋움" panose="020B0604000101010101" pitchFamily="50" charset="-127"/>
                        <a:ea typeface="함초롬돋움" panose="020B0604000101010101" pitchFamily="50" charset="-127"/>
                        <a:cs typeface="함초롬돋움" panose="020B0604000101010101" pitchFamily="50" charset="-127"/>
                      </a:endParaRP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9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8078399"/>
                  </a:ext>
                </a:extLst>
              </a:tr>
              <a:tr h="218948"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세계 시장규모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70840" marR="127000" indent="-121920" algn="ctr" fontAlgn="base" latinLnBrk="1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119,444</a:t>
                      </a:r>
                      <a:r>
                        <a:rPr lang="ko-KR" altLang="en-US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억</a:t>
                      </a:r>
                      <a:endParaRPr lang="ko-KR" altLang="en-US" sz="1800" kern="0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함초롬돋움" panose="020B0604000101010101" pitchFamily="50" charset="-127"/>
                        <a:ea typeface="함초롬돋움" panose="020B0604000101010101" pitchFamily="50" charset="-127"/>
                        <a:cs typeface="함초롬돋움" panose="020B0604000101010101" pitchFamily="50" charset="-127"/>
                      </a:endParaRP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70840" marR="127000" indent="-121920" algn="ctr" fontAlgn="base" latinLnBrk="1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1600" kern="0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138,000</a:t>
                      </a:r>
                      <a:r>
                        <a:rPr lang="ko-KR" altLang="en-US" sz="1600" kern="0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억</a:t>
                      </a:r>
                      <a:endParaRPr lang="ko-KR" altLang="en-US" sz="1800" kern="0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함초롬돋움" panose="020B0604000101010101" pitchFamily="50" charset="-127"/>
                        <a:ea typeface="함초롬돋움" panose="020B0604000101010101" pitchFamily="50" charset="-127"/>
                        <a:cs typeface="함초롬돋움" panose="020B0604000101010101" pitchFamily="50" charset="-127"/>
                      </a:endParaRP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146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39530995"/>
                  </a:ext>
                </a:extLst>
              </a:tr>
              <a:tr h="218948">
                <a:tc>
                  <a:txBody>
                    <a:bodyPr/>
                    <a:lstStyle/>
                    <a:p>
                      <a:pPr marL="0" marR="0" indent="0" algn="ctr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국내 시장규모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70840" marR="127000" indent="-121920" algn="ctr" fontAlgn="base" latinLnBrk="1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1,400</a:t>
                      </a:r>
                      <a:r>
                        <a:rPr lang="ko-KR" altLang="en-US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억</a:t>
                      </a:r>
                      <a:endParaRPr lang="ko-KR" altLang="en-US" sz="1800" kern="0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함초롬돋움" panose="020B0604000101010101" pitchFamily="50" charset="-127"/>
                        <a:ea typeface="함초롬돋움" panose="020B0604000101010101" pitchFamily="50" charset="-127"/>
                        <a:cs typeface="함초롬돋움" panose="020B0604000101010101" pitchFamily="50" charset="-127"/>
                      </a:endParaRP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70840" marR="127000" indent="-121920" algn="ctr" fontAlgn="base" latinLnBrk="1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ko-KR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1,547</a:t>
                      </a:r>
                      <a:r>
                        <a:rPr lang="ko-KR" altLang="en-US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억</a:t>
                      </a:r>
                      <a:endParaRPr lang="ko-KR" altLang="en-US" sz="1800" kern="0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함초롬돋움" panose="020B0604000101010101" pitchFamily="50" charset="-127"/>
                        <a:ea typeface="함초롬돋움" panose="020B0604000101010101" pitchFamily="50" charset="-127"/>
                        <a:cs typeface="함초롬돋움" panose="020B0604000101010101" pitchFamily="50" charset="-127"/>
                      </a:endParaRP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8975307"/>
                  </a:ext>
                </a:extLst>
              </a:tr>
              <a:tr h="220345">
                <a:tc>
                  <a:txBody>
                    <a:bodyPr/>
                    <a:lstStyle/>
                    <a:p>
                      <a:pPr marL="16510" marR="0" indent="-16510" algn="ctr" fontAlgn="base" latinLnBrk="0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600" kern="0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산출 근거</a:t>
                      </a: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marL="16510" marR="0" indent="-16510" algn="just" fontAlgn="base" latinLnBrk="1">
                        <a:lnSpc>
                          <a:spcPct val="13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ko-KR" altLang="en-US" sz="1600" kern="0" spc="0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한국승강기안전공단</a:t>
                      </a:r>
                      <a:r>
                        <a:rPr lang="ko-KR" altLang="en-US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 </a:t>
                      </a:r>
                      <a:r>
                        <a:rPr lang="en-US" altLang="ko-KR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(</a:t>
                      </a:r>
                      <a:r>
                        <a:rPr lang="ko-KR" altLang="en-US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년 국내 </a:t>
                      </a:r>
                      <a:r>
                        <a:rPr lang="en-US" altLang="ko-KR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4.9% / </a:t>
                      </a:r>
                      <a:r>
                        <a:rPr lang="ko-KR" altLang="en-US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해외 </a:t>
                      </a:r>
                      <a:r>
                        <a:rPr lang="en-US" altLang="ko-KR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7.5% </a:t>
                      </a:r>
                      <a:r>
                        <a:rPr lang="ko-KR" altLang="en-US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성장</a:t>
                      </a:r>
                      <a:r>
                        <a:rPr lang="en-US" altLang="ko-KR" sz="1600" kern="0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함초롬돋움" panose="020B0604000101010101" pitchFamily="50" charset="-127"/>
                          <a:ea typeface="함초롬돋움" panose="020B0604000101010101" pitchFamily="50" charset="-127"/>
                          <a:cs typeface="함초롬돋움" panose="020B0604000101010101" pitchFamily="50" charset="-127"/>
                        </a:rPr>
                        <a:t>)</a:t>
                      </a:r>
                      <a:endParaRPr lang="ko-KR" altLang="en-US" sz="1600" kern="0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함초롬돋움" panose="020B0604000101010101" pitchFamily="50" charset="-127"/>
                        <a:ea typeface="함초롬돋움" panose="020B0604000101010101" pitchFamily="50" charset="-127"/>
                        <a:cs typeface="함초롬돋움" panose="020B0604000101010101" pitchFamily="50" charset="-127"/>
                      </a:endParaRPr>
                    </a:p>
                  </a:txBody>
                  <a:tcPr marL="17907" marR="17907" marT="17907" marB="17907" anchor="ctr">
                    <a:lnL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5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5509612"/>
                  </a:ext>
                </a:extLst>
              </a:tr>
            </a:tbl>
          </a:graphicData>
        </a:graphic>
      </p:graphicFrame>
      <p:sp>
        <p:nvSpPr>
          <p:cNvPr id="25" name="Group 47">
            <a:extLst>
              <a:ext uri="{FF2B5EF4-FFF2-40B4-BE49-F238E27FC236}">
                <a16:creationId xmlns:a16="http://schemas.microsoft.com/office/drawing/2014/main" id="{58290516-8E9C-4039-83A3-3E4DA0DB99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14471" y="1413467"/>
            <a:ext cx="8167728" cy="714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9pPr>
          </a:lstStyle>
          <a:p>
            <a:pPr marL="285750" indent="-285750" fontAlgn="base" latinLnBrk="1"/>
            <a:r>
              <a:rPr lang="ko-KR" altLang="en-US" sz="1400" b="1" dirty="0"/>
              <a:t>국내 시장</a:t>
            </a:r>
            <a:endParaRPr lang="en-US" altLang="ko-KR" sz="1050" b="1" dirty="0"/>
          </a:p>
          <a:p>
            <a:pPr fontAlgn="base" latinLnBrk="1">
              <a:buNone/>
            </a:pPr>
            <a:r>
              <a:rPr lang="ko-KR" altLang="en-US" sz="1200" dirty="0" err="1"/>
              <a:t>한국승강기안전관리공단에</a:t>
            </a:r>
            <a:r>
              <a:rPr lang="ko-KR" altLang="en-US" sz="1200" dirty="0"/>
              <a:t> 등록된 에스컬레이터</a:t>
            </a:r>
            <a:r>
              <a:rPr lang="en-US" altLang="ko-KR" sz="1200" dirty="0"/>
              <a:t>(</a:t>
            </a:r>
            <a:r>
              <a:rPr lang="ko-KR" altLang="en-US" sz="1200" dirty="0" err="1"/>
              <a:t>무빙워크</a:t>
            </a:r>
            <a:r>
              <a:rPr lang="ko-KR" altLang="en-US" sz="1200" dirty="0"/>
              <a:t> 포함</a:t>
            </a:r>
            <a:r>
              <a:rPr lang="en-US" altLang="ko-KR" sz="1200" dirty="0"/>
              <a:t>) </a:t>
            </a:r>
            <a:r>
              <a:rPr lang="ko-KR" altLang="en-US" sz="1200" dirty="0"/>
              <a:t>보유현황에 의하면</a:t>
            </a:r>
            <a:r>
              <a:rPr lang="en-US" altLang="ko-KR" sz="1200" dirty="0"/>
              <a:t>, </a:t>
            </a:r>
            <a:r>
              <a:rPr lang="ko-KR" altLang="en-US" sz="1200" dirty="0"/>
              <a:t>주요 목표시장의 에스컬레이터는 </a:t>
            </a:r>
            <a:r>
              <a:rPr lang="en-US" altLang="ko-KR" sz="1200" dirty="0"/>
              <a:t>2013</a:t>
            </a:r>
            <a:r>
              <a:rPr lang="ko-KR" altLang="en-US" sz="1200" dirty="0"/>
              <a:t>년 </a:t>
            </a:r>
            <a:r>
              <a:rPr lang="en-US" altLang="ko-KR" sz="1200" dirty="0"/>
              <a:t>20,867</a:t>
            </a:r>
            <a:r>
              <a:rPr lang="ko-KR" altLang="en-US" sz="1200" dirty="0"/>
              <a:t>대에서 </a:t>
            </a:r>
            <a:r>
              <a:rPr lang="en-US" altLang="ko-KR" sz="1200" b="1" dirty="0"/>
              <a:t>2021</a:t>
            </a:r>
            <a:r>
              <a:rPr lang="ko-KR" altLang="en-US" sz="1200" b="1" dirty="0"/>
              <a:t>년 </a:t>
            </a:r>
            <a:r>
              <a:rPr lang="en-US" altLang="ko-KR" sz="1200" b="1" dirty="0"/>
              <a:t>37,000</a:t>
            </a:r>
            <a:r>
              <a:rPr lang="ko-KR" altLang="en-US" sz="1200" b="1" dirty="0"/>
              <a:t>대</a:t>
            </a:r>
            <a:r>
              <a:rPr lang="ko-KR" altLang="en-US" sz="1200" dirty="0"/>
              <a:t>로 연평균성장률 </a:t>
            </a:r>
            <a:r>
              <a:rPr lang="en-US" altLang="ko-KR" sz="1200" dirty="0"/>
              <a:t>4.9% </a:t>
            </a:r>
            <a:r>
              <a:rPr lang="ko-KR" altLang="en-US" sz="1200" dirty="0"/>
              <a:t>수준으로 증가</a:t>
            </a:r>
          </a:p>
        </p:txBody>
      </p:sp>
      <p:sp>
        <p:nvSpPr>
          <p:cNvPr id="27" name="Group 47">
            <a:extLst>
              <a:ext uri="{FF2B5EF4-FFF2-40B4-BE49-F238E27FC236}">
                <a16:creationId xmlns:a16="http://schemas.microsoft.com/office/drawing/2014/main" id="{9C778477-F22D-414F-B3FD-6F9D5A4D1A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14470" y="2270717"/>
            <a:ext cx="8167729" cy="1341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9pPr>
          </a:lstStyle>
          <a:p>
            <a:pPr marL="285750" indent="-285750" fontAlgn="base" latinLnBrk="1"/>
            <a:r>
              <a:rPr lang="ko-KR" altLang="en-US" sz="1400" b="1" dirty="0"/>
              <a:t>세계 시장</a:t>
            </a:r>
            <a:endParaRPr lang="en-US" altLang="ko-KR" sz="1100" b="1" dirty="0"/>
          </a:p>
          <a:p>
            <a:pPr marL="171450" indent="-171450" fontAlgn="base" latinLnBrk="1">
              <a:buFontTx/>
              <a:buChar char="-"/>
            </a:pPr>
            <a:r>
              <a:rPr lang="ko-KR" altLang="en-US" sz="1200" dirty="0"/>
              <a:t>전 세계 에스컬레이터 설치대수에 따른 잠재적 에스컬레이터 세척장치 시장규모는 연평균성장률 </a:t>
            </a:r>
            <a:r>
              <a:rPr lang="en-US" altLang="ko-KR" sz="1200" dirty="0"/>
              <a:t>7.5%</a:t>
            </a:r>
            <a:r>
              <a:rPr lang="ko-KR" altLang="en-US" sz="1200" dirty="0"/>
              <a:t>로 성장하여 </a:t>
            </a:r>
            <a:r>
              <a:rPr lang="en-US" altLang="ko-KR" sz="1200" dirty="0"/>
              <a:t>2017</a:t>
            </a:r>
            <a:r>
              <a:rPr lang="ko-KR" altLang="en-US" sz="1200" dirty="0"/>
              <a:t>년 </a:t>
            </a:r>
            <a:r>
              <a:rPr lang="en-US" altLang="ko-KR" sz="1200" dirty="0"/>
              <a:t>8</a:t>
            </a:r>
            <a:r>
              <a:rPr lang="ko-KR" altLang="en-US" sz="1200" dirty="0"/>
              <a:t>조 </a:t>
            </a:r>
            <a:r>
              <a:rPr lang="en-US" altLang="ko-KR" sz="1200" dirty="0"/>
              <a:t>9440,</a:t>
            </a:r>
            <a:r>
              <a:rPr lang="ko-KR" altLang="en-US" sz="1200" dirty="0"/>
              <a:t>억 원으로 추정</a:t>
            </a:r>
            <a:endParaRPr lang="en-US" altLang="ko-KR" sz="1200" dirty="0"/>
          </a:p>
          <a:p>
            <a:pPr marL="171450" indent="-171450" fontAlgn="base" latinLnBrk="1">
              <a:buFontTx/>
              <a:buChar char="-"/>
            </a:pPr>
            <a:endParaRPr lang="ko-KR" altLang="en-US" sz="1200" dirty="0"/>
          </a:p>
          <a:p>
            <a:pPr fontAlgn="base" latinLnBrk="1">
              <a:buNone/>
            </a:pPr>
            <a:r>
              <a:rPr lang="en-US" altLang="ko-KR" sz="1200" dirty="0"/>
              <a:t>- </a:t>
            </a:r>
            <a:r>
              <a:rPr lang="ko-KR" altLang="en-US" sz="1200" dirty="0"/>
              <a:t>현재 전 세계 에스컬레이터 설치 현황을 반영하여</a:t>
            </a:r>
            <a:r>
              <a:rPr lang="en-US" altLang="ko-KR" sz="1200" dirty="0"/>
              <a:t>, </a:t>
            </a:r>
            <a:r>
              <a:rPr lang="ko-KR" altLang="en-US" sz="1200" dirty="0"/>
              <a:t>전 세계 에스컬레이터 핸드레일 세척 및 살균장치 잠재적 시장규모는 연평균 성장률 </a:t>
            </a:r>
            <a:r>
              <a:rPr lang="en-US" altLang="ko-KR" sz="1200" dirty="0"/>
              <a:t>7.5%</a:t>
            </a:r>
            <a:r>
              <a:rPr lang="ko-KR" altLang="en-US" sz="1200" dirty="0"/>
              <a:t>로 성장하여 </a:t>
            </a:r>
            <a:r>
              <a:rPr lang="en-US" altLang="ko-KR" sz="1200" b="1" dirty="0"/>
              <a:t>2022</a:t>
            </a:r>
            <a:r>
              <a:rPr lang="ko-KR" altLang="en-US" sz="1200" b="1" dirty="0"/>
              <a:t>년 </a:t>
            </a:r>
            <a:r>
              <a:rPr lang="en-US" altLang="ko-KR" sz="1200" b="1" dirty="0"/>
              <a:t>13</a:t>
            </a:r>
            <a:r>
              <a:rPr lang="ko-KR" altLang="en-US" sz="1200" b="1" dirty="0"/>
              <a:t>조</a:t>
            </a:r>
            <a:r>
              <a:rPr lang="en-US" altLang="ko-KR" sz="1200" b="1" dirty="0"/>
              <a:t>8,032</a:t>
            </a:r>
            <a:r>
              <a:rPr lang="ko-KR" altLang="en-US" sz="1200" b="1" dirty="0"/>
              <a:t>억원의 규모</a:t>
            </a:r>
            <a:r>
              <a:rPr lang="ko-KR" altLang="en-US" sz="1200" dirty="0"/>
              <a:t>로 전망</a:t>
            </a:r>
          </a:p>
        </p:txBody>
      </p:sp>
    </p:spTree>
    <p:extLst>
      <p:ext uri="{BB962C8B-B14F-4D97-AF65-F5344CB8AC3E}">
        <p14:creationId xmlns:p14="http://schemas.microsoft.com/office/powerpoint/2010/main" val="23608815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roup 21">
            <a:extLst>
              <a:ext uri="{FF2B5EF4-FFF2-40B4-BE49-F238E27FC236}">
                <a16:creationId xmlns:a16="http://schemas.microsoft.com/office/drawing/2014/main" id="{721C3492-F862-4E2B-BE5F-7F8A80E86AE2}"/>
              </a:ext>
            </a:extLst>
          </p:cNvPr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28" name="Group 56">
            <a:extLst>
              <a:ext uri="{FF2B5EF4-FFF2-40B4-BE49-F238E27FC236}">
                <a16:creationId xmlns:a16="http://schemas.microsoft.com/office/drawing/2014/main" id="{62D6BD1B-5273-402A-9620-4608F2D4A7E0}"/>
              </a:ext>
            </a:extLst>
          </p:cNvPr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33" name="Group 57">
              <a:extLst>
                <a:ext uri="{FF2B5EF4-FFF2-40B4-BE49-F238E27FC236}">
                  <a16:creationId xmlns:a16="http://schemas.microsoft.com/office/drawing/2014/main" id="{B2B5BDFD-AAAE-4176-8D06-A647EE0C4E6F}"/>
                </a:ext>
              </a:extLst>
            </p:cNvPr>
            <p:cNvSpPr txBox="1"/>
            <p:nvPr/>
          </p:nvSpPr>
          <p:spPr>
            <a:xfrm>
              <a:off x="5402407" y="1374256"/>
              <a:ext cx="3295317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시장성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34" name="Group 58">
              <a:extLst>
                <a:ext uri="{FF2B5EF4-FFF2-40B4-BE49-F238E27FC236}">
                  <a16:creationId xmlns:a16="http://schemas.microsoft.com/office/drawing/2014/main" id="{7E0A7943-2F95-4211-895B-63E5B6F66134}"/>
                </a:ext>
              </a:extLst>
            </p:cNvPr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2. 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공공 민간시장 파급효과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grpSp>
        <p:nvGrpSpPr>
          <p:cNvPr id="14" name="그룹 13">
            <a:extLst>
              <a:ext uri="{FF2B5EF4-FFF2-40B4-BE49-F238E27FC236}">
                <a16:creationId xmlns:a16="http://schemas.microsoft.com/office/drawing/2014/main" id="{4E18E3CC-9C1E-40DE-BF25-C7D2AFA95C22}"/>
              </a:ext>
            </a:extLst>
          </p:cNvPr>
          <p:cNvGrpSpPr/>
          <p:nvPr/>
        </p:nvGrpSpPr>
        <p:grpSpPr>
          <a:xfrm>
            <a:off x="565329" y="1413375"/>
            <a:ext cx="11079512" cy="4804915"/>
            <a:chOff x="565329" y="1413375"/>
            <a:chExt cx="11079512" cy="4804915"/>
          </a:xfrm>
        </p:grpSpPr>
        <p:sp>
          <p:nvSpPr>
            <p:cNvPr id="2" name="Freeform 5"/>
            <p:cNvSpPr/>
            <p:nvPr/>
          </p:nvSpPr>
          <p:spPr bwMode="auto">
            <a:xfrm>
              <a:off x="4891618" y="1499657"/>
              <a:ext cx="2409209" cy="2672293"/>
            </a:xfrm>
            <a:custGeom>
              <a:avLst/>
              <a:gdLst>
                <a:gd name="T0" fmla="*/ 0 w 1141"/>
                <a:gd name="T1" fmla="*/ 961 h 1268"/>
                <a:gd name="T2" fmla="*/ 1141 w 1141"/>
                <a:gd name="T3" fmla="*/ 1268 h 1268"/>
                <a:gd name="T4" fmla="*/ 1141 w 1141"/>
                <a:gd name="T5" fmla="*/ 285 h 1268"/>
                <a:gd name="T6" fmla="*/ 576 w 1141"/>
                <a:gd name="T7" fmla="*/ 0 h 1268"/>
                <a:gd name="T8" fmla="*/ 0 w 1141"/>
                <a:gd name="T9" fmla="*/ 285 h 1268"/>
                <a:gd name="T10" fmla="*/ 0 w 1141"/>
                <a:gd name="T11" fmla="*/ 961 h 12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41" h="1268">
                  <a:moveTo>
                    <a:pt x="0" y="961"/>
                  </a:moveTo>
                  <a:lnTo>
                    <a:pt x="1141" y="1268"/>
                  </a:lnTo>
                  <a:lnTo>
                    <a:pt x="1141" y="285"/>
                  </a:lnTo>
                  <a:lnTo>
                    <a:pt x="576" y="0"/>
                  </a:lnTo>
                  <a:lnTo>
                    <a:pt x="0" y="285"/>
                  </a:lnTo>
                  <a:lnTo>
                    <a:pt x="0" y="961"/>
                  </a:ln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/>
            <a:lstStyle/>
            <a:p>
              <a:pPr defTabSz="1218565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135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3" name="Freeform 10"/>
            <p:cNvSpPr/>
            <p:nvPr/>
          </p:nvSpPr>
          <p:spPr bwMode="auto">
            <a:xfrm>
              <a:off x="4885710" y="5066823"/>
              <a:ext cx="2415117" cy="1151467"/>
            </a:xfrm>
            <a:custGeom>
              <a:avLst/>
              <a:gdLst>
                <a:gd name="T0" fmla="*/ 0 w 1141"/>
                <a:gd name="T1" fmla="*/ 0 h 1209"/>
                <a:gd name="T2" fmla="*/ 1141 w 1141"/>
                <a:gd name="T3" fmla="*/ 304 h 1209"/>
                <a:gd name="T4" fmla="*/ 1141 w 1141"/>
                <a:gd name="T5" fmla="*/ 923 h 1209"/>
                <a:gd name="T6" fmla="*/ 576 w 1141"/>
                <a:gd name="T7" fmla="*/ 1209 h 1209"/>
                <a:gd name="T8" fmla="*/ 0 w 1141"/>
                <a:gd name="T9" fmla="*/ 923 h 1209"/>
                <a:gd name="T10" fmla="*/ 0 w 1141"/>
                <a:gd name="T11" fmla="*/ 0 h 1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41" h="1209">
                  <a:moveTo>
                    <a:pt x="0" y="0"/>
                  </a:moveTo>
                  <a:lnTo>
                    <a:pt x="1141" y="304"/>
                  </a:lnTo>
                  <a:lnTo>
                    <a:pt x="1141" y="923"/>
                  </a:lnTo>
                  <a:lnTo>
                    <a:pt x="576" y="1209"/>
                  </a:lnTo>
                  <a:lnTo>
                    <a:pt x="0" y="9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9C0"/>
            </a:solidFill>
            <a:ln>
              <a:noFill/>
            </a:ln>
          </p:spPr>
          <p:txBody>
            <a:bodyPr/>
            <a:lstStyle/>
            <a:p>
              <a:pPr defTabSz="1218565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135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6" name="Group 5"/>
            <p:cNvSpPr/>
            <p:nvPr/>
          </p:nvSpPr>
          <p:spPr>
            <a:xfrm>
              <a:off x="5686038" y="2508732"/>
              <a:ext cx="1073537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sz="32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30</a:t>
              </a:r>
              <a:r>
                <a:rPr lang="en-US" altLang="zh-CN" sz="24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%</a:t>
              </a:r>
              <a:endParaRPr lang="zh-CN" altLang="en-US" sz="2000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7677691" y="2391468"/>
              <a:ext cx="3858681" cy="1526763"/>
              <a:chOff x="7819045" y="3754618"/>
              <a:chExt cx="3858681" cy="1526763"/>
            </a:xfrm>
          </p:grpSpPr>
          <p:sp>
            <p:nvSpPr>
              <p:cNvPr id="8" name="Group 7"/>
              <p:cNvSpPr txBox="1"/>
              <p:nvPr/>
            </p:nvSpPr>
            <p:spPr>
              <a:xfrm>
                <a:off x="7819045" y="3754618"/>
                <a:ext cx="2409209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600" b="1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2024</a:t>
                </a:r>
                <a:r>
                  <a:rPr lang="ko-KR" altLang="en-US" sz="1600" b="1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년 </a:t>
                </a:r>
                <a:r>
                  <a:rPr lang="en-US" altLang="ko-KR" sz="1600" b="1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20% </a:t>
                </a:r>
                <a:r>
                  <a:rPr lang="ko-KR" altLang="en-US" sz="1600" b="1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달성 목표</a:t>
                </a:r>
                <a:endParaRPr lang="zh-CN" altLang="en-US" sz="1600" b="1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  <p:sp>
            <p:nvSpPr>
              <p:cNvPr id="9" name="Group 8"/>
              <p:cNvSpPr/>
              <p:nvPr/>
            </p:nvSpPr>
            <p:spPr>
              <a:xfrm>
                <a:off x="7830862" y="4045530"/>
                <a:ext cx="3846864" cy="123585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US" altLang="zh-CN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GCC : 20,000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대</a:t>
                </a:r>
                <a:endParaRPr lang="en-US" altLang="ko-KR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유럽 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30,000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대</a:t>
                </a:r>
                <a:endParaRPr lang="en-US" altLang="ko-KR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미국 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40,000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대</a:t>
                </a:r>
                <a:endParaRPr lang="en-US" altLang="ko-KR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일본 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10,000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대</a:t>
                </a:r>
                <a:endParaRPr lang="en-US" altLang="ko-KR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중국 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100,000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대</a:t>
                </a:r>
                <a:endParaRPr lang="en-US" altLang="ko-KR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총 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100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만대 중 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22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만대 진출 예정</a:t>
                </a:r>
                <a:endParaRPr lang="en-US" altLang="zh-CN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565329" y="5215280"/>
              <a:ext cx="3846864" cy="945065"/>
              <a:chOff x="-176389" y="2730022"/>
              <a:chExt cx="3846864" cy="945065"/>
            </a:xfrm>
          </p:grpSpPr>
          <p:sp>
            <p:nvSpPr>
              <p:cNvPr id="11" name="Group 10"/>
              <p:cNvSpPr txBox="1"/>
              <p:nvPr/>
            </p:nvSpPr>
            <p:spPr>
              <a:xfrm>
                <a:off x="370404" y="2730022"/>
                <a:ext cx="3300071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en-US" altLang="zh-CN" sz="1600" b="1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2021</a:t>
                </a:r>
                <a:r>
                  <a:rPr lang="ko-KR" altLang="en-US" sz="1600" b="1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년 현재</a:t>
                </a:r>
                <a:endParaRPr lang="zh-CN" altLang="en-US" sz="1600" b="1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  <p:sp>
            <p:nvSpPr>
              <p:cNvPr id="12" name="Group 11"/>
              <p:cNvSpPr/>
              <p:nvPr/>
            </p:nvSpPr>
            <p:spPr>
              <a:xfrm>
                <a:off x="-176389" y="3020934"/>
                <a:ext cx="3846864" cy="65415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r"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초기 시장 진입 단계</a:t>
                </a:r>
                <a:endParaRPr lang="en-US" altLang="ko-KR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 algn="r"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총 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36,000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대 에스컬레이터 중 </a:t>
                </a:r>
                <a:r>
                  <a:rPr lang="ko-KR" altLang="en-US" sz="1050" dirty="0" err="1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위클린은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 약 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1,000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대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 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설치</a:t>
                </a:r>
                <a:endParaRPr lang="en-US" altLang="ko-KR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 algn="r"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서울지하철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, 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대전지하철 도입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(2021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년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)</a:t>
                </a:r>
              </a:p>
            </p:txBody>
          </p:sp>
        </p:grpSp>
        <p:grpSp>
          <p:nvGrpSpPr>
            <p:cNvPr id="21" name="Group 20"/>
            <p:cNvGrpSpPr/>
            <p:nvPr/>
          </p:nvGrpSpPr>
          <p:grpSpPr>
            <a:xfrm>
              <a:off x="565329" y="2339971"/>
              <a:ext cx="3846864" cy="1332864"/>
              <a:chOff x="7830862" y="3754618"/>
              <a:chExt cx="3846864" cy="1332864"/>
            </a:xfrm>
          </p:grpSpPr>
          <p:sp>
            <p:nvSpPr>
              <p:cNvPr id="22" name="Group 21"/>
              <p:cNvSpPr txBox="1"/>
              <p:nvPr/>
            </p:nvSpPr>
            <p:spPr>
              <a:xfrm>
                <a:off x="9037603" y="3754618"/>
                <a:ext cx="2569251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en-US" altLang="zh-CN" sz="1600" b="1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2024</a:t>
                </a:r>
                <a:r>
                  <a:rPr lang="ko-KR" altLang="en-US" sz="1600" b="1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년 </a:t>
                </a:r>
                <a:r>
                  <a:rPr lang="en-US" altLang="ko-KR" sz="1600" b="1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40% </a:t>
                </a:r>
                <a:r>
                  <a:rPr lang="ko-KR" altLang="en-US" sz="1600" b="1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달성 목표</a:t>
                </a:r>
                <a:endParaRPr lang="zh-CN" altLang="en-US" sz="1600" b="1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  <p:sp>
            <p:nvSpPr>
              <p:cNvPr id="23" name="Group 22"/>
              <p:cNvSpPr/>
              <p:nvPr/>
            </p:nvSpPr>
            <p:spPr>
              <a:xfrm>
                <a:off x="7830862" y="4045530"/>
                <a:ext cx="3846864" cy="104195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r"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지하철</a:t>
                </a:r>
                <a:r>
                  <a:rPr lang="en-US" altLang="zh-CN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 : 5,000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대</a:t>
                </a:r>
                <a:endParaRPr lang="en-US" altLang="ko-KR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 algn="r"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공항 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1,000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대</a:t>
                </a:r>
                <a:endParaRPr lang="en-US" altLang="ko-KR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 algn="r"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백화점 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5,000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대</a:t>
                </a:r>
                <a:endParaRPr lang="en-US" altLang="ko-KR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 algn="r"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병원 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500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대</a:t>
                </a:r>
                <a:endParaRPr lang="en-US" altLang="ko-KR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 algn="r"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기타 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: 3,000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대</a:t>
                </a:r>
                <a:endParaRPr lang="en-US" altLang="zh-CN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  <p:grpSp>
          <p:nvGrpSpPr>
            <p:cNvPr id="24" name="Group 23"/>
            <p:cNvGrpSpPr/>
            <p:nvPr/>
          </p:nvGrpSpPr>
          <p:grpSpPr>
            <a:xfrm>
              <a:off x="7786160" y="5226744"/>
              <a:ext cx="3858681" cy="945065"/>
              <a:chOff x="7819045" y="3754618"/>
              <a:chExt cx="3858681" cy="945065"/>
            </a:xfrm>
          </p:grpSpPr>
          <p:sp>
            <p:nvSpPr>
              <p:cNvPr id="25" name="Group 24"/>
              <p:cNvSpPr txBox="1"/>
              <p:nvPr/>
            </p:nvSpPr>
            <p:spPr>
              <a:xfrm>
                <a:off x="7819045" y="3754618"/>
                <a:ext cx="1519649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600" b="1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2021</a:t>
                </a:r>
                <a:r>
                  <a:rPr lang="ko-KR" altLang="en-US" sz="1600" b="1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년 현재</a:t>
                </a:r>
                <a:endParaRPr lang="zh-CN" altLang="en-US" sz="1600" b="1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  <p:sp>
            <p:nvSpPr>
              <p:cNvPr id="26" name="Group 25"/>
              <p:cNvSpPr/>
              <p:nvPr/>
            </p:nvSpPr>
            <p:spPr>
              <a:xfrm>
                <a:off x="7830862" y="4045530"/>
                <a:ext cx="3846864" cy="65415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초기 시장 진입 단계</a:t>
                </a:r>
                <a:endParaRPr lang="en-US" altLang="ko-KR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>
                  <a:lnSpc>
                    <a:spcPct val="120000"/>
                  </a:lnSpc>
                </a:pP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세계 총 </a:t>
                </a:r>
                <a:r>
                  <a:rPr lang="en-US" altLang="zh-CN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100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만대 에스컬레이터 중 </a:t>
                </a:r>
                <a:r>
                  <a:rPr lang="ko-KR" altLang="en-US" sz="1050" dirty="0" err="1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위클린은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 약 </a:t>
                </a: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2,000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대 설치</a:t>
                </a:r>
                <a:endParaRPr lang="en-US" altLang="ko-KR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  <a:p>
                <a:pPr>
                  <a:lnSpc>
                    <a:spcPct val="120000"/>
                  </a:lnSpc>
                </a:pPr>
                <a:r>
                  <a:rPr lang="en-US" altLang="ko-KR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55</a:t>
                </a:r>
                <a:r>
                  <a:rPr lang="ko-KR" altLang="en-US" sz="1050" dirty="0">
                    <a:solidFill>
                      <a:schemeClr val="bg2">
                        <a:lumMod val="25000"/>
                      </a:schemeClr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개국 수출을 진행 중 </a:t>
                </a:r>
                <a:endParaRPr lang="en-US" altLang="zh-CN" sz="1050" dirty="0">
                  <a:solidFill>
                    <a:schemeClr val="bg2">
                      <a:lumMod val="2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  <p:sp>
          <p:nvSpPr>
            <p:cNvPr id="29" name="Group 5"/>
            <p:cNvSpPr/>
            <p:nvPr/>
          </p:nvSpPr>
          <p:spPr>
            <a:xfrm>
              <a:off x="5686038" y="5427901"/>
              <a:ext cx="1073537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sz="32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1</a:t>
              </a:r>
              <a:r>
                <a:rPr lang="en-US" altLang="zh-CN" sz="24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%</a:t>
              </a:r>
              <a:endParaRPr lang="zh-CN" altLang="en-US" sz="2000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35" name="六边形 18">
              <a:extLst>
                <a:ext uri="{FF2B5EF4-FFF2-40B4-BE49-F238E27FC236}">
                  <a16:creationId xmlns:a16="http://schemas.microsoft.com/office/drawing/2014/main" id="{A79AC7D2-2F3A-412B-AB98-0D581E8C2798}"/>
                </a:ext>
              </a:extLst>
            </p:cNvPr>
            <p:cNvSpPr/>
            <p:nvPr/>
          </p:nvSpPr>
          <p:spPr>
            <a:xfrm>
              <a:off x="1738522" y="1455751"/>
              <a:ext cx="2090527" cy="519776"/>
            </a:xfrm>
            <a:prstGeom prst="hexagon">
              <a:avLst>
                <a:gd name="adj" fmla="val 0"/>
                <a:gd name="vf" fmla="val 115470"/>
              </a:avLst>
            </a:prstGeom>
            <a:solidFill>
              <a:schemeClr val="bg2">
                <a:lumMod val="2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/>
              <a:endParaRPr lang="zh-CN" altLang="en-US" kern="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36" name="六边形 7">
              <a:extLst>
                <a:ext uri="{FF2B5EF4-FFF2-40B4-BE49-F238E27FC236}">
                  <a16:creationId xmlns:a16="http://schemas.microsoft.com/office/drawing/2014/main" id="{42B3674C-B35C-48E1-A5FC-23D2D76AE186}"/>
                </a:ext>
              </a:extLst>
            </p:cNvPr>
            <p:cNvSpPr/>
            <p:nvPr/>
          </p:nvSpPr>
          <p:spPr>
            <a:xfrm>
              <a:off x="8249467" y="1413375"/>
              <a:ext cx="2091600" cy="519776"/>
            </a:xfrm>
            <a:prstGeom prst="hexagon">
              <a:avLst>
                <a:gd name="adj" fmla="val 0"/>
                <a:gd name="vf" fmla="val 115470"/>
              </a:avLst>
            </a:prstGeom>
            <a:solidFill>
              <a:srgbClr val="00A9C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/>
              <a:endParaRPr lang="zh-CN" altLang="en-US" kern="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37" name="Group 19">
              <a:extLst>
                <a:ext uri="{FF2B5EF4-FFF2-40B4-BE49-F238E27FC236}">
                  <a16:creationId xmlns:a16="http://schemas.microsoft.com/office/drawing/2014/main" id="{9B7437BE-8404-4F43-B373-975E1FDE0B37}"/>
                </a:ext>
              </a:extLst>
            </p:cNvPr>
            <p:cNvSpPr/>
            <p:nvPr/>
          </p:nvSpPr>
          <p:spPr>
            <a:xfrm>
              <a:off x="1772070" y="1496473"/>
              <a:ext cx="1942679" cy="3906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ko-KR" altLang="en-US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국내 시장 목표</a:t>
              </a:r>
              <a:endParaRPr lang="zh-CN" altLang="en-US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38" name="Group 19">
              <a:extLst>
                <a:ext uri="{FF2B5EF4-FFF2-40B4-BE49-F238E27FC236}">
                  <a16:creationId xmlns:a16="http://schemas.microsoft.com/office/drawing/2014/main" id="{C306C50E-04AA-428F-B630-1D4D4E1AD32D}"/>
                </a:ext>
              </a:extLst>
            </p:cNvPr>
            <p:cNvSpPr/>
            <p:nvPr/>
          </p:nvSpPr>
          <p:spPr>
            <a:xfrm>
              <a:off x="8297091" y="1455605"/>
              <a:ext cx="1942679" cy="3906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ko-KR" altLang="en-US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세계 시장 목표</a:t>
              </a:r>
              <a:endParaRPr lang="zh-CN" altLang="en-US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3" name="화살표: 줄무늬가 있는 오른쪽 12">
              <a:extLst>
                <a:ext uri="{FF2B5EF4-FFF2-40B4-BE49-F238E27FC236}">
                  <a16:creationId xmlns:a16="http://schemas.microsoft.com/office/drawing/2014/main" id="{7365F5C9-6D43-49AA-AAAA-275221337331}"/>
                </a:ext>
              </a:extLst>
            </p:cNvPr>
            <p:cNvSpPr/>
            <p:nvPr/>
          </p:nvSpPr>
          <p:spPr>
            <a:xfrm rot="16200000">
              <a:off x="5577947" y="4169544"/>
              <a:ext cx="1000125" cy="713898"/>
            </a:xfrm>
            <a:prstGeom prst="stripedRightArrow">
              <a:avLst>
                <a:gd name="adj1" fmla="val 60673"/>
                <a:gd name="adj2" fmla="val 50000"/>
              </a:avLst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roup 21">
            <a:extLst>
              <a:ext uri="{FF2B5EF4-FFF2-40B4-BE49-F238E27FC236}">
                <a16:creationId xmlns:a16="http://schemas.microsoft.com/office/drawing/2014/main" id="{721C3492-F862-4E2B-BE5F-7F8A80E86AE2}"/>
              </a:ext>
            </a:extLst>
          </p:cNvPr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28" name="Group 56">
            <a:extLst>
              <a:ext uri="{FF2B5EF4-FFF2-40B4-BE49-F238E27FC236}">
                <a16:creationId xmlns:a16="http://schemas.microsoft.com/office/drawing/2014/main" id="{62D6BD1B-5273-402A-9620-4608F2D4A7E0}"/>
              </a:ext>
            </a:extLst>
          </p:cNvPr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33" name="Group 57">
              <a:extLst>
                <a:ext uri="{FF2B5EF4-FFF2-40B4-BE49-F238E27FC236}">
                  <a16:creationId xmlns:a16="http://schemas.microsoft.com/office/drawing/2014/main" id="{B2B5BDFD-AAAE-4176-8D06-A647EE0C4E6F}"/>
                </a:ext>
              </a:extLst>
            </p:cNvPr>
            <p:cNvSpPr txBox="1"/>
            <p:nvPr/>
          </p:nvSpPr>
          <p:spPr>
            <a:xfrm>
              <a:off x="5402407" y="1374256"/>
              <a:ext cx="3295317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시장성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34" name="Group 58">
              <a:extLst>
                <a:ext uri="{FF2B5EF4-FFF2-40B4-BE49-F238E27FC236}">
                  <a16:creationId xmlns:a16="http://schemas.microsoft.com/office/drawing/2014/main" id="{7E0A7943-2F95-4211-895B-63E5B6F66134}"/>
                </a:ext>
              </a:extLst>
            </p:cNvPr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2. 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공공 민간시장 파급효과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grpSp>
        <p:nvGrpSpPr>
          <p:cNvPr id="14" name="그룹 13">
            <a:extLst>
              <a:ext uri="{FF2B5EF4-FFF2-40B4-BE49-F238E27FC236}">
                <a16:creationId xmlns:a16="http://schemas.microsoft.com/office/drawing/2014/main" id="{7B809519-0172-4021-BDDA-4ABE266144C8}"/>
              </a:ext>
            </a:extLst>
          </p:cNvPr>
          <p:cNvGrpSpPr/>
          <p:nvPr/>
        </p:nvGrpSpPr>
        <p:grpSpPr>
          <a:xfrm>
            <a:off x="1738522" y="1455751"/>
            <a:ext cx="10120103" cy="5316152"/>
            <a:chOff x="1738522" y="1455751"/>
            <a:chExt cx="10120103" cy="5316152"/>
          </a:xfrm>
        </p:grpSpPr>
        <p:sp>
          <p:nvSpPr>
            <p:cNvPr id="35" name="六边形 18">
              <a:extLst>
                <a:ext uri="{FF2B5EF4-FFF2-40B4-BE49-F238E27FC236}">
                  <a16:creationId xmlns:a16="http://schemas.microsoft.com/office/drawing/2014/main" id="{A79AC7D2-2F3A-412B-AB98-0D581E8C2798}"/>
                </a:ext>
              </a:extLst>
            </p:cNvPr>
            <p:cNvSpPr/>
            <p:nvPr/>
          </p:nvSpPr>
          <p:spPr>
            <a:xfrm>
              <a:off x="1738522" y="1455751"/>
              <a:ext cx="2090527" cy="519776"/>
            </a:xfrm>
            <a:prstGeom prst="hexagon">
              <a:avLst>
                <a:gd name="adj" fmla="val 0"/>
                <a:gd name="vf" fmla="val 115470"/>
              </a:avLst>
            </a:prstGeom>
            <a:solidFill>
              <a:schemeClr val="bg2">
                <a:lumMod val="2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/>
              <a:endParaRPr lang="zh-CN" altLang="en-US" kern="0"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37" name="Group 19">
              <a:extLst>
                <a:ext uri="{FF2B5EF4-FFF2-40B4-BE49-F238E27FC236}">
                  <a16:creationId xmlns:a16="http://schemas.microsoft.com/office/drawing/2014/main" id="{9B7437BE-8404-4F43-B373-975E1FDE0B37}"/>
                </a:ext>
              </a:extLst>
            </p:cNvPr>
            <p:cNvSpPr/>
            <p:nvPr/>
          </p:nvSpPr>
          <p:spPr>
            <a:xfrm>
              <a:off x="1743495" y="1496473"/>
              <a:ext cx="2090527" cy="3906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ko-KR" altLang="en-US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납품사례</a:t>
              </a:r>
              <a:endParaRPr lang="zh-CN" altLang="en-US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4" name="직사각형 3">
              <a:extLst>
                <a:ext uri="{FF2B5EF4-FFF2-40B4-BE49-F238E27FC236}">
                  <a16:creationId xmlns:a16="http://schemas.microsoft.com/office/drawing/2014/main" id="{C960A5A7-8394-43B8-AD45-823253AE7E3D}"/>
                </a:ext>
              </a:extLst>
            </p:cNvPr>
            <p:cNvSpPr/>
            <p:nvPr/>
          </p:nvSpPr>
          <p:spPr>
            <a:xfrm>
              <a:off x="1738522" y="2142622"/>
              <a:ext cx="6096000" cy="4629281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2021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대전교통공사 </a:t>
              </a: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90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대 추가 납품</a:t>
              </a:r>
            </a:p>
            <a:p>
              <a:pPr algn="just" fontAlgn="base" latinLnBrk="1">
                <a:lnSpc>
                  <a:spcPct val="150000"/>
                </a:lnSpc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- 2020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서울교통공사 </a:t>
              </a: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2~8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호선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2019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강원랜드 </a:t>
              </a:r>
              <a:r>
                <a:rPr lang="ko-KR" altLang="en-US" sz="1100" kern="0" dirty="0" err="1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하이원리조트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및 카지노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2020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강원랜드 추가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2020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인천교통공사 시청역 외 시범 사업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2020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대전교통공사 시청역 외 시범 사업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2019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</a:t>
              </a:r>
              <a:r>
                <a:rPr lang="ko-KR" altLang="en-US" sz="1100" kern="0" dirty="0" err="1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서울농수산식품공사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</a:t>
              </a:r>
              <a:r>
                <a:rPr lang="ko-KR" altLang="en-US" sz="1100" kern="0" dirty="0" err="1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가락몰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2020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</a:t>
              </a:r>
              <a:r>
                <a:rPr lang="ko-KR" altLang="en-US" sz="1100" kern="0" dirty="0" err="1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서울농수산식품공사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</a:t>
              </a:r>
              <a:r>
                <a:rPr lang="ko-KR" altLang="en-US" sz="1100" kern="0" dirty="0" err="1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가락몰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추가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2020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수원도시공사 수원역 </a:t>
              </a:r>
              <a:r>
                <a:rPr lang="ko-KR" altLang="en-US" sz="1100" kern="0" dirty="0" err="1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환승센터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2020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서울시설공단 강남고속버스터미널 지하상가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2020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</a:t>
              </a:r>
              <a:r>
                <a:rPr lang="ko-KR" altLang="en-US" sz="1100" kern="0" dirty="0" err="1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수원컨벤션센터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2020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수서고속철도</a:t>
              </a: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(SR) SRT </a:t>
              </a:r>
              <a:r>
                <a:rPr lang="ko-KR" altLang="en-US" sz="1100" kern="0" dirty="0" err="1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수서역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2020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한국공항공사 김포공항 시범 사업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2020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광주도시철도공사 </a:t>
              </a:r>
              <a:r>
                <a:rPr lang="ko-KR" altLang="en-US" sz="1100" kern="0" dirty="0" err="1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상무역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시범 사업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2019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서울시설공단 </a:t>
              </a:r>
              <a:r>
                <a:rPr lang="ko-KR" altLang="en-US" sz="1100" kern="0" dirty="0" err="1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종각역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지하상가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2019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국립부산과학관 납품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2017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서울시설공단 강남고속버스터미널 납품</a:t>
              </a:r>
              <a:endParaRPr lang="en-US" altLang="ko-KR" sz="1100" kern="0" dirty="0">
                <a:solidFill>
                  <a:srgbClr val="000000"/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endParaRP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endParaRPr lang="ko-KR" altLang="en-US" sz="1100" kern="0" dirty="0">
                <a:solidFill>
                  <a:srgbClr val="000000"/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endParaRPr>
            </a:p>
          </p:txBody>
        </p:sp>
        <p:sp>
          <p:nvSpPr>
            <p:cNvPr id="5" name="직사각형 4">
              <a:extLst>
                <a:ext uri="{FF2B5EF4-FFF2-40B4-BE49-F238E27FC236}">
                  <a16:creationId xmlns:a16="http://schemas.microsoft.com/office/drawing/2014/main" id="{94C028F5-C187-4EAC-9814-6EF15B51D3E8}"/>
                </a:ext>
              </a:extLst>
            </p:cNvPr>
            <p:cNvSpPr/>
            <p:nvPr/>
          </p:nvSpPr>
          <p:spPr>
            <a:xfrm>
              <a:off x="6943725" y="1975527"/>
              <a:ext cx="4914900" cy="183620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 fontAlgn="base" latinLnBrk="1">
                <a:lnSpc>
                  <a:spcPct val="150000"/>
                </a:lnSpc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업무협약</a:t>
              </a:r>
            </a:p>
            <a:p>
              <a:pPr marL="342900" marR="0" lvl="0" indent="-342900" algn="just" fontAlgn="base" latinLnBrk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-"/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2020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행정안전부 승강기 안전검사의 검사특례 인정 승인</a:t>
              </a:r>
            </a:p>
            <a:p>
              <a:pPr algn="just" fontAlgn="base" latinLnBrk="1">
                <a:lnSpc>
                  <a:spcPct val="150000"/>
                </a:lnSpc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2020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</a:t>
              </a:r>
              <a:r>
                <a:rPr lang="ko-KR" altLang="en-US" sz="1100" kern="0" dirty="0" err="1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한국승강기안전공단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안전검사의 특례 안전성평가</a:t>
              </a:r>
            </a:p>
            <a:p>
              <a:pPr algn="just" fontAlgn="base" latinLnBrk="1">
                <a:lnSpc>
                  <a:spcPct val="150000"/>
                </a:lnSpc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2020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</a:t>
              </a:r>
              <a:r>
                <a:rPr lang="ko-KR" altLang="en-US" sz="1100" kern="0" dirty="0" err="1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한국승강기안전공단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안전검사 특례 컨설팅</a:t>
              </a:r>
            </a:p>
            <a:p>
              <a:pPr algn="just" fontAlgn="base" latinLnBrk="1">
                <a:lnSpc>
                  <a:spcPct val="150000"/>
                </a:lnSpc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2019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</a:t>
              </a:r>
              <a:r>
                <a:rPr lang="ko-KR" altLang="en-US" sz="1100" kern="0" dirty="0" err="1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한국승강기안전공단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성과공유제 협약</a:t>
              </a:r>
            </a:p>
            <a:p>
              <a:pPr algn="just" fontAlgn="base" latinLnBrk="1">
                <a:lnSpc>
                  <a:spcPct val="150000"/>
                </a:lnSpc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2019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</a:t>
              </a:r>
              <a:r>
                <a:rPr lang="ko-KR" altLang="en-US" sz="1100" kern="0" dirty="0" err="1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한국승강기안전공단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중소기업 기술개발 지원사업</a:t>
              </a:r>
            </a:p>
            <a:p>
              <a:pPr algn="just" fontAlgn="base" latinLnBrk="1">
                <a:lnSpc>
                  <a:spcPct val="150000"/>
                </a:lnSpc>
              </a:pP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2018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한국전자통신연구원 </a:t>
              </a:r>
              <a:r>
                <a:rPr lang="en-US" altLang="ko-KR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IoT </a:t>
              </a:r>
              <a:r>
                <a:rPr lang="ko-KR" altLang="en-US" sz="1100" kern="0" dirty="0">
                  <a:solidFill>
                    <a:srgbClr val="000000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기술이전</a:t>
              </a:r>
            </a:p>
          </p:txBody>
        </p:sp>
      </p:grpSp>
      <p:sp>
        <p:nvSpPr>
          <p:cNvPr id="11" name="六边形 7">
            <a:extLst>
              <a:ext uri="{FF2B5EF4-FFF2-40B4-BE49-F238E27FC236}">
                <a16:creationId xmlns:a16="http://schemas.microsoft.com/office/drawing/2014/main" id="{AC9292CA-B8CC-4347-B553-972E2A7A3802}"/>
              </a:ext>
            </a:extLst>
          </p:cNvPr>
          <p:cNvSpPr/>
          <p:nvPr/>
        </p:nvSpPr>
        <p:spPr>
          <a:xfrm>
            <a:off x="7106466" y="4457262"/>
            <a:ext cx="3764733" cy="1664138"/>
          </a:xfrm>
          <a:prstGeom prst="hexagon">
            <a:avLst>
              <a:gd name="adj" fmla="val 0"/>
              <a:gd name="vf" fmla="val 115470"/>
            </a:avLst>
          </a:prstGeom>
          <a:solidFill>
            <a:srgbClr val="00A9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zh-CN" altLang="en-US" kern="0" dirty="0">
              <a:solidFill>
                <a:schemeClr val="bg2">
                  <a:lumMod val="2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12" name="Group 19">
            <a:extLst>
              <a:ext uri="{FF2B5EF4-FFF2-40B4-BE49-F238E27FC236}">
                <a16:creationId xmlns:a16="http://schemas.microsoft.com/office/drawing/2014/main" id="{D1FDE6F9-F43A-4C28-9F4F-8A399E6E3FBB}"/>
              </a:ext>
            </a:extLst>
          </p:cNvPr>
          <p:cNvSpPr/>
          <p:nvPr/>
        </p:nvSpPr>
        <p:spPr>
          <a:xfrm>
            <a:off x="7182666" y="4888322"/>
            <a:ext cx="3536134" cy="793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altLang="ko-KR" sz="2000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2021</a:t>
            </a:r>
            <a:r>
              <a:rPr lang="ko-KR" altLang="en-US" sz="2000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년 현재 </a:t>
            </a:r>
            <a:r>
              <a:rPr lang="en-US" altLang="ko-KR" sz="2000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55</a:t>
            </a:r>
            <a:r>
              <a:rPr lang="ko-KR" altLang="en-US" sz="2000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개국 </a:t>
            </a:r>
            <a:r>
              <a:rPr lang="en-US" altLang="ko-KR" sz="2000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225</a:t>
            </a:r>
            <a:r>
              <a:rPr lang="ko-KR" altLang="en-US" sz="2000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개社 제품 판매 대리점 운영 </a:t>
            </a:r>
            <a:endParaRPr lang="zh-CN" altLang="en-US" sz="2000" dirty="0">
              <a:solidFill>
                <a:schemeClr val="bg1"/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571953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oup 2"/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-2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594"/>
            <a:ext cx="12193057" cy="6858594"/>
          </a:xfrm>
          <a:prstGeom prst="rect">
            <a:avLst/>
          </a:prstGeom>
        </p:spPr>
      </p:pic>
      <p:pic>
        <p:nvPicPr>
          <p:cNvPr id="4" name="Group 3"/>
          <p:cNvPicPr>
            <a:picLocks noChangeAspect="1"/>
          </p:cNvPicPr>
          <p:nvPr userDrawn="1"/>
        </p:nvPicPr>
        <p:blipFill rotWithShape="1">
          <a:blip r:embed="rId3"/>
          <a:srcRect l="28592" t="14633" r="28725" b="15022"/>
          <a:stretch>
            <a:fillRect/>
          </a:stretch>
        </p:blipFill>
        <p:spPr>
          <a:xfrm>
            <a:off x="1" y="0"/>
            <a:ext cx="12192000" cy="6874617"/>
          </a:xfrm>
          <a:prstGeom prst="rect">
            <a:avLst/>
          </a:prstGeom>
        </p:spPr>
      </p:pic>
      <p:sp>
        <p:nvSpPr>
          <p:cNvPr id="2" name="Rectangle 5"/>
          <p:cNvSpPr/>
          <p:nvPr/>
        </p:nvSpPr>
        <p:spPr>
          <a:xfrm>
            <a:off x="0" y="-12065"/>
            <a:ext cx="12192000" cy="6870065"/>
          </a:xfrm>
          <a:prstGeom prst="rect">
            <a:avLst/>
          </a:prstGeom>
          <a:gradFill flip="none" rotWithShape="1">
            <a:gsLst>
              <a:gs pos="1000">
                <a:schemeClr val="tx1">
                  <a:lumMod val="85000"/>
                  <a:lumOff val="15000"/>
                  <a:alpha val="17000"/>
                </a:schemeClr>
              </a:gs>
              <a:gs pos="100000">
                <a:schemeClr val="tx1">
                  <a:lumMod val="95000"/>
                  <a:lumOff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entury Gothic" panose="020B0502020202020204" pitchFamily="34" charset="0"/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3551404" y="2391736"/>
            <a:ext cx="1334921" cy="1334921"/>
            <a:chOff x="3371849" y="3094831"/>
            <a:chExt cx="1389063" cy="1389063"/>
          </a:xfrm>
        </p:grpSpPr>
        <p:sp>
          <p:nvSpPr>
            <p:cNvPr id="9" name="Group 8"/>
            <p:cNvSpPr/>
            <p:nvPr/>
          </p:nvSpPr>
          <p:spPr>
            <a:xfrm>
              <a:off x="3371849" y="3094831"/>
              <a:ext cx="1389063" cy="1389063"/>
            </a:xfrm>
            <a:prstGeom prst="ellipse">
              <a:avLst/>
            </a:prstGeom>
            <a:noFill/>
            <a:ln w="38100">
              <a:solidFill>
                <a:srgbClr val="00D5F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Century Gothic" panose="020B0502020202020204" pitchFamily="34" charset="0"/>
                <a:ea typeface="함초롬돋움" panose="02030504000101010101" pitchFamily="18" charset="-127"/>
              </a:endParaRPr>
            </a:p>
          </p:txBody>
        </p:sp>
        <p:sp>
          <p:nvSpPr>
            <p:cNvPr id="10" name="Group 9"/>
            <p:cNvSpPr txBox="1"/>
            <p:nvPr/>
          </p:nvSpPr>
          <p:spPr>
            <a:xfrm>
              <a:off x="3725937" y="3235364"/>
              <a:ext cx="680885" cy="115293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zh-CN" sz="6600" dirty="0">
                  <a:solidFill>
                    <a:srgbClr val="00D5F2"/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</a:rPr>
                <a:t>4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5099050" y="2408459"/>
            <a:ext cx="4903831" cy="1253949"/>
            <a:chOff x="5099050" y="2408459"/>
            <a:chExt cx="4903831" cy="1253949"/>
          </a:xfrm>
        </p:grpSpPr>
        <p:sp>
          <p:nvSpPr>
            <p:cNvPr id="11" name="Group 10"/>
            <p:cNvSpPr txBox="1"/>
            <p:nvPr/>
          </p:nvSpPr>
          <p:spPr>
            <a:xfrm>
              <a:off x="5099050" y="2408459"/>
              <a:ext cx="289242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dirty="0">
                  <a:solidFill>
                    <a:schemeClr val="bg1"/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</a:rPr>
                <a:t>PART ONE</a:t>
              </a:r>
              <a:endParaRPr lang="zh-CN" altLang="en-US" sz="3200" dirty="0">
                <a:solidFill>
                  <a:schemeClr val="bg1"/>
                </a:solidFill>
                <a:latin typeface="Century Gothic" panose="020B0502020202020204" pitchFamily="34" charset="0"/>
                <a:ea typeface="함초롬돋움" panose="02030504000101010101" pitchFamily="18" charset="-127"/>
              </a:endParaRPr>
            </a:p>
          </p:txBody>
        </p:sp>
        <p:grpSp>
          <p:nvGrpSpPr>
            <p:cNvPr id="13" name="Group 12"/>
            <p:cNvGrpSpPr/>
            <p:nvPr/>
          </p:nvGrpSpPr>
          <p:grpSpPr>
            <a:xfrm>
              <a:off x="5100262" y="2964424"/>
              <a:ext cx="4902619" cy="697984"/>
              <a:chOff x="5394094" y="1355206"/>
              <a:chExt cx="4902619" cy="697984"/>
            </a:xfrm>
          </p:grpSpPr>
          <p:sp>
            <p:nvSpPr>
              <p:cNvPr id="14" name="Group 13"/>
              <p:cNvSpPr txBox="1"/>
              <p:nvPr/>
            </p:nvSpPr>
            <p:spPr>
              <a:xfrm>
                <a:off x="5394094" y="1355206"/>
                <a:ext cx="44799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/>
              <a:p>
                <a:r>
                  <a:rPr lang="ko-KR" altLang="en-US" sz="2400" b="1" dirty="0" err="1">
                    <a:solidFill>
                      <a:schemeClr val="bg1"/>
                    </a:solidFill>
                    <a:latin typeface="Century Gothic" panose="020B0502020202020204" pitchFamily="34" charset="0"/>
                    <a:ea typeface="함초롬돋움" panose="02030504000101010101" pitchFamily="18" charset="-127"/>
                  </a:rPr>
                  <a:t>위클린의</a:t>
                </a:r>
                <a:r>
                  <a:rPr lang="ko-KR" altLang="en-US" sz="2400" b="1" dirty="0">
                    <a:solidFill>
                      <a:schemeClr val="bg1"/>
                    </a:solidFill>
                    <a:latin typeface="Century Gothic" panose="020B0502020202020204" pitchFamily="34" charset="0"/>
                    <a:ea typeface="함초롬돋움" panose="02030504000101010101" pitchFamily="18" charset="-127"/>
                  </a:rPr>
                  <a:t> 사회적 필요성</a:t>
                </a:r>
                <a:endParaRPr lang="zh-CN" altLang="en-US" sz="2400" b="1" dirty="0">
                  <a:solidFill>
                    <a:schemeClr val="bg1"/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</a:endParaRPr>
              </a:p>
            </p:txBody>
          </p:sp>
          <p:sp>
            <p:nvSpPr>
              <p:cNvPr id="15" name="Group 14"/>
              <p:cNvSpPr txBox="1"/>
              <p:nvPr/>
            </p:nvSpPr>
            <p:spPr>
              <a:xfrm>
                <a:off x="5410721" y="1795106"/>
                <a:ext cx="4885992" cy="2580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US" altLang="zh-CN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COVID19</a:t>
                </a:r>
                <a:r>
                  <a:rPr lang="ko-KR" altLang="en-US" sz="1000" dirty="0">
                    <a:solidFill>
                      <a:schemeClr val="bg1"/>
                    </a:solidFill>
                    <a:latin typeface="함초롬돋움" panose="02030504000101010101" pitchFamily="18" charset="-127"/>
                    <a:ea typeface="함초롬돋움" panose="02030504000101010101" pitchFamily="18" charset="-127"/>
                    <a:cs typeface="함초롬돋움" panose="02030504000101010101" pitchFamily="18" charset="-127"/>
                  </a:rPr>
                  <a:t>와 같은 전염병 및 각종 감염병의 예방을 통한 사회 안전망 구축</a:t>
                </a:r>
                <a:endParaRPr lang="en-US" altLang="zh-CN" sz="1000" dirty="0">
                  <a:solidFill>
                    <a:schemeClr val="bg1"/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829218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roup 21"/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22" name="Group 56"/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23" name="Group 57"/>
            <p:cNvSpPr txBox="1"/>
            <p:nvPr/>
          </p:nvSpPr>
          <p:spPr>
            <a:xfrm>
              <a:off x="5402407" y="1374256"/>
              <a:ext cx="3723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사회적 필요성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24" name="Group 58"/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1.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공공현안 해결 및 사회적 가치 창출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8D18DC4C-EED5-4D71-AA8F-70CC471BE8BC}"/>
              </a:ext>
            </a:extLst>
          </p:cNvPr>
          <p:cNvSpPr txBox="1"/>
          <p:nvPr/>
        </p:nvSpPr>
        <p:spPr>
          <a:xfrm>
            <a:off x="603563" y="1340768"/>
            <a:ext cx="10035862" cy="600138"/>
          </a:xfrm>
          <a:prstGeom prst="rect">
            <a:avLst/>
          </a:prstGeom>
          <a:noFill/>
        </p:spPr>
        <p:txBody>
          <a:bodyPr wrap="square" lIns="91415" tIns="45707" rIns="91415" bIns="45707">
            <a:spAutoFit/>
          </a:bodyPr>
          <a:lstStyle/>
          <a:p>
            <a:r>
              <a:rPr lang="ko-KR" alt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세계화에 따른 국가 간의 무역</a:t>
            </a:r>
            <a:r>
              <a:rPr lang="en-US" altLang="ko-KR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, </a:t>
            </a:r>
            <a:r>
              <a:rPr lang="ko-KR" alt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해외여행 및 인적</a:t>
            </a:r>
            <a:r>
              <a:rPr lang="en-US" altLang="ko-KR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, </a:t>
            </a:r>
            <a:r>
              <a:rPr lang="ko-KR" alt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국가 간 교류</a:t>
            </a:r>
            <a:r>
              <a:rPr lang="en-US" altLang="ko-KR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, </a:t>
            </a:r>
            <a:r>
              <a:rPr lang="ko-KR" alt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시장의존성의 증가로 전염병의 전파가 더욱 촉진되고 있으며</a:t>
            </a:r>
            <a:r>
              <a:rPr lang="en-US" altLang="ko-KR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, </a:t>
            </a:r>
            <a:r>
              <a:rPr lang="ko-KR" alt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전염병의 국경이 없어지고 있습니다</a:t>
            </a:r>
            <a:r>
              <a:rPr lang="en-US" altLang="ko-KR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. </a:t>
            </a:r>
          </a:p>
          <a:p>
            <a:r>
              <a:rPr lang="ko-KR" alt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기존의 </a:t>
            </a:r>
            <a:r>
              <a:rPr lang="ko-KR" altLang="en-US" sz="11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감염병을</a:t>
            </a:r>
            <a:r>
              <a:rPr lang="ko-KR" alt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 비롯하여 전염병들이 추가 또는 발병되고 있는 현 시대에 살고 있습니다</a:t>
            </a:r>
            <a:r>
              <a:rPr lang="en-US" altLang="ko-KR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.</a:t>
            </a:r>
          </a:p>
          <a:p>
            <a:r>
              <a:rPr lang="ko-KR" alt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많은 세균들로부터 안전하게 보호 받기 위해서는 예방만이 안전한 사회를 만들어 갈 수 있습니다</a:t>
            </a:r>
            <a:r>
              <a:rPr lang="en-US" altLang="ko-KR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.</a:t>
            </a:r>
          </a:p>
        </p:txBody>
      </p:sp>
      <p:sp>
        <p:nvSpPr>
          <p:cNvPr id="27" name="직사각형 26">
            <a:extLst>
              <a:ext uri="{FF2B5EF4-FFF2-40B4-BE49-F238E27FC236}">
                <a16:creationId xmlns:a16="http://schemas.microsoft.com/office/drawing/2014/main" id="{667E3B51-00B6-4AE9-85DA-9E445D1EC34E}"/>
              </a:ext>
            </a:extLst>
          </p:cNvPr>
          <p:cNvSpPr/>
          <p:nvPr/>
        </p:nvSpPr>
        <p:spPr>
          <a:xfrm>
            <a:off x="8106891" y="2626246"/>
            <a:ext cx="1958784" cy="3384375"/>
          </a:xfrm>
          <a:prstGeom prst="rect">
            <a:avLst/>
          </a:prstGeom>
          <a:solidFill>
            <a:schemeClr val="tx2">
              <a:lumMod val="75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aphicFrame>
        <p:nvGraphicFramePr>
          <p:cNvPr id="28" name="표 27">
            <a:extLst>
              <a:ext uri="{FF2B5EF4-FFF2-40B4-BE49-F238E27FC236}">
                <a16:creationId xmlns:a16="http://schemas.microsoft.com/office/drawing/2014/main" id="{0B7CBFC5-8FD6-4A1C-BA15-EF4EF03EFD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2223799"/>
              </p:ext>
            </p:extLst>
          </p:nvPr>
        </p:nvGraphicFramePr>
        <p:xfrm>
          <a:off x="8106891" y="2626246"/>
          <a:ext cx="1973081" cy="331088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19730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32048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000" b="1" dirty="0">
                          <a:solidFill>
                            <a:schemeClr val="bg1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공공시설물별 </a:t>
                      </a:r>
                      <a:r>
                        <a:rPr lang="ko-KR" altLang="en-US" sz="1000" b="1" dirty="0" err="1">
                          <a:solidFill>
                            <a:schemeClr val="bg1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세균수</a:t>
                      </a:r>
                      <a:r>
                        <a:rPr lang="ko-KR" altLang="en-US" sz="1000" b="1" dirty="0">
                          <a:solidFill>
                            <a:schemeClr val="bg1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 </a:t>
                      </a:r>
                      <a:r>
                        <a:rPr lang="ko-KR" altLang="en-US" sz="1000" b="1" dirty="0" err="1">
                          <a:solidFill>
                            <a:schemeClr val="bg1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검출량</a:t>
                      </a:r>
                      <a:endParaRPr lang="ko-KR" altLang="en-US" sz="1000" b="1" dirty="0">
                        <a:solidFill>
                          <a:schemeClr val="bg1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800" dirty="0">
                          <a:latin typeface="+mn-ea"/>
                          <a:ea typeface="+mn-ea"/>
                        </a:rPr>
                        <a:t>자료 </a:t>
                      </a:r>
                      <a:r>
                        <a:rPr lang="en-US" altLang="ko-KR" sz="800" dirty="0">
                          <a:latin typeface="+mn-ea"/>
                          <a:ea typeface="+mn-ea"/>
                        </a:rPr>
                        <a:t>: 2005 </a:t>
                      </a:r>
                      <a:r>
                        <a:rPr lang="ko-KR" altLang="en-US" sz="800" dirty="0">
                          <a:latin typeface="+mn-ea"/>
                          <a:ea typeface="+mn-ea"/>
                        </a:rPr>
                        <a:t>소비자보호원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2658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000" dirty="0" err="1"/>
                        <a:t>카트손잡이</a:t>
                      </a:r>
                      <a:r>
                        <a:rPr lang="ko-KR" altLang="en-US" sz="1000" dirty="0"/>
                        <a:t> </a:t>
                      </a:r>
                      <a:r>
                        <a:rPr lang="en-US" altLang="ko-KR" sz="1000" dirty="0"/>
                        <a:t>…………………….1100</a:t>
                      </a:r>
                      <a:endParaRPr lang="ko-KR" altLang="en-US" sz="1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pPr latinLnBrk="1"/>
                      <a:r>
                        <a:rPr lang="en-US" altLang="ko-KR" sz="1000" dirty="0"/>
                        <a:t>PC</a:t>
                      </a:r>
                      <a:r>
                        <a:rPr lang="ko-KR" altLang="en-US" sz="1000" dirty="0"/>
                        <a:t>방 마우스</a:t>
                      </a:r>
                      <a:r>
                        <a:rPr lang="en-US" altLang="ko-KR" sz="1000" dirty="0"/>
                        <a:t>……………………..690</a:t>
                      </a:r>
                      <a:endParaRPr lang="ko-KR" altLang="en-US" sz="1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000" b="1" dirty="0">
                          <a:solidFill>
                            <a:srgbClr val="C00000"/>
                          </a:solidFill>
                        </a:rPr>
                        <a:t>에스컬레이터 손잡이 </a:t>
                      </a:r>
                      <a:r>
                        <a:rPr lang="en-US" altLang="ko-KR" sz="1000" b="1" dirty="0">
                          <a:solidFill>
                            <a:srgbClr val="C00000"/>
                          </a:solidFill>
                        </a:rPr>
                        <a:t>.……580</a:t>
                      </a:r>
                      <a:endParaRPr lang="ko-KR" altLang="en-US" sz="10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000" dirty="0"/>
                        <a:t>버스 손잡이 </a:t>
                      </a:r>
                      <a:r>
                        <a:rPr lang="en-US" altLang="ko-KR" sz="1000" dirty="0"/>
                        <a:t>…………….……….380</a:t>
                      </a:r>
                      <a:endParaRPr lang="ko-KR" altLang="en-US" sz="1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000" dirty="0"/>
                        <a:t>화장실 손잡이 </a:t>
                      </a:r>
                      <a:r>
                        <a:rPr lang="en-US" altLang="ko-KR" sz="1000" dirty="0"/>
                        <a:t>……….......…….240</a:t>
                      </a:r>
                      <a:endParaRPr lang="ko-KR" altLang="en-US" sz="1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000" dirty="0"/>
                        <a:t>엘리베이터 버튼 </a:t>
                      </a:r>
                      <a:r>
                        <a:rPr lang="en-US" altLang="ko-KR" sz="1000" dirty="0"/>
                        <a:t>……….……..130</a:t>
                      </a:r>
                      <a:endParaRPr lang="ko-KR" altLang="en-US" sz="1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000" dirty="0"/>
                        <a:t>지하철 손잡이 </a:t>
                      </a:r>
                      <a:r>
                        <a:rPr lang="en-US" altLang="ko-KR" sz="1000" dirty="0"/>
                        <a:t>……………..…….86</a:t>
                      </a:r>
                      <a:endParaRPr lang="ko-KR" altLang="en-US" sz="1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grpSp>
        <p:nvGrpSpPr>
          <p:cNvPr id="19" name="그룹 18">
            <a:extLst>
              <a:ext uri="{FF2B5EF4-FFF2-40B4-BE49-F238E27FC236}">
                <a16:creationId xmlns:a16="http://schemas.microsoft.com/office/drawing/2014/main" id="{2F9FEE72-F94A-415D-ADC4-B684F52FB767}"/>
              </a:ext>
            </a:extLst>
          </p:cNvPr>
          <p:cNvGrpSpPr/>
          <p:nvPr/>
        </p:nvGrpSpPr>
        <p:grpSpPr>
          <a:xfrm>
            <a:off x="2176449" y="2395811"/>
            <a:ext cx="2762090" cy="3508768"/>
            <a:chOff x="2176449" y="2395811"/>
            <a:chExt cx="2762090" cy="3508768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17574DA7-822D-4E47-8D01-61E6F04997BE}"/>
                </a:ext>
              </a:extLst>
            </p:cNvPr>
            <p:cNvSpPr txBox="1"/>
            <p:nvPr/>
          </p:nvSpPr>
          <p:spPr>
            <a:xfrm>
              <a:off x="2561727" y="2395811"/>
              <a:ext cx="1920696" cy="37445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spcFirstLastPara="1" wrap="none" lIns="91429" tIns="45715" rIns="91429" bIns="45715" numCol="1" rtlCol="0">
              <a:spAutoFit/>
            </a:bodyPr>
            <a:lstStyle/>
            <a:p>
              <a:pPr algn="ctr">
                <a:lnSpc>
                  <a:spcPts val="2200"/>
                </a:lnSpc>
              </a:pPr>
              <a:r>
                <a:rPr lang="en-US" altLang="ko-KR" sz="1200" b="1" dirty="0">
                  <a:ln w="6350">
                    <a:solidFill>
                      <a:schemeClr val="bg1"/>
                    </a:solidFill>
                  </a:ln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itchFamily="34" charset="0"/>
                  <a:cs typeface="Arial" pitchFamily="34" charset="0"/>
                </a:rPr>
                <a:t> </a:t>
              </a:r>
              <a:r>
                <a:rPr lang="en-US" altLang="ko-KR" sz="1200" b="1" dirty="0">
                  <a:ln w="6350">
                    <a:noFill/>
                  </a:ln>
                  <a:solidFill>
                    <a:srgbClr val="C00000"/>
                  </a:solidFill>
                  <a:latin typeface="+mn-ea"/>
                  <a:cs typeface="Arial" pitchFamily="34" charset="0"/>
                </a:rPr>
                <a:t>“ </a:t>
              </a:r>
              <a:r>
                <a:rPr lang="ko-KR" altLang="en-US" sz="1200" b="1" dirty="0">
                  <a:ln w="6350">
                    <a:noFill/>
                  </a:ln>
                  <a:solidFill>
                    <a:srgbClr val="C00000"/>
                  </a:solidFill>
                  <a:latin typeface="+mn-ea"/>
                  <a:cs typeface="Arial" pitchFamily="34" charset="0"/>
                </a:rPr>
                <a:t>최근 위협적인 전염병</a:t>
              </a:r>
              <a:r>
                <a:rPr lang="en-US" altLang="ko-KR" sz="1200" b="1" dirty="0">
                  <a:ln w="6350">
                    <a:noFill/>
                  </a:ln>
                  <a:solidFill>
                    <a:srgbClr val="C00000"/>
                  </a:solidFill>
                  <a:latin typeface="+mn-ea"/>
                  <a:cs typeface="Arial" pitchFamily="34" charset="0"/>
                </a:rPr>
                <a:t>”</a:t>
              </a:r>
            </a:p>
          </p:txBody>
        </p:sp>
        <p:grpSp>
          <p:nvGrpSpPr>
            <p:cNvPr id="29" name="그룹 28">
              <a:extLst>
                <a:ext uri="{FF2B5EF4-FFF2-40B4-BE49-F238E27FC236}">
                  <a16:creationId xmlns:a16="http://schemas.microsoft.com/office/drawing/2014/main" id="{3D137E74-29AD-4E65-9551-0911F2744D29}"/>
                </a:ext>
              </a:extLst>
            </p:cNvPr>
            <p:cNvGrpSpPr/>
            <p:nvPr/>
          </p:nvGrpSpPr>
          <p:grpSpPr>
            <a:xfrm>
              <a:off x="2176449" y="2923302"/>
              <a:ext cx="2762090" cy="2981277"/>
              <a:chOff x="-420481" y="2694629"/>
              <a:chExt cx="2762090" cy="2981277"/>
            </a:xfrm>
          </p:grpSpPr>
          <p:grpSp>
            <p:nvGrpSpPr>
              <p:cNvPr id="30" name="그룹 29">
                <a:extLst>
                  <a:ext uri="{FF2B5EF4-FFF2-40B4-BE49-F238E27FC236}">
                    <a16:creationId xmlns:a16="http://schemas.microsoft.com/office/drawing/2014/main" id="{B8421DFD-DA74-43DA-BC3B-26A19A4C32EC}"/>
                  </a:ext>
                </a:extLst>
              </p:cNvPr>
              <p:cNvGrpSpPr/>
              <p:nvPr/>
            </p:nvGrpSpPr>
            <p:grpSpPr>
              <a:xfrm>
                <a:off x="-420481" y="2694629"/>
                <a:ext cx="2762090" cy="2981277"/>
                <a:chOff x="-1834466" y="527979"/>
                <a:chExt cx="2762090" cy="2981277"/>
              </a:xfrm>
            </p:grpSpPr>
            <p:grpSp>
              <p:nvGrpSpPr>
                <p:cNvPr id="44" name="그룹 43">
                  <a:extLst>
                    <a:ext uri="{FF2B5EF4-FFF2-40B4-BE49-F238E27FC236}">
                      <a16:creationId xmlns:a16="http://schemas.microsoft.com/office/drawing/2014/main" id="{B88CB989-3279-4E57-B11A-3E46434CC082}"/>
                    </a:ext>
                  </a:extLst>
                </p:cNvPr>
                <p:cNvGrpSpPr/>
                <p:nvPr/>
              </p:nvGrpSpPr>
              <p:grpSpPr>
                <a:xfrm>
                  <a:off x="-1834466" y="527979"/>
                  <a:ext cx="2762090" cy="2981277"/>
                  <a:chOff x="-1484439" y="2031899"/>
                  <a:chExt cx="2762090" cy="2981277"/>
                </a:xfrm>
              </p:grpSpPr>
              <p:grpSp>
                <p:nvGrpSpPr>
                  <p:cNvPr id="46" name="그룹 45">
                    <a:extLst>
                      <a:ext uri="{FF2B5EF4-FFF2-40B4-BE49-F238E27FC236}">
                        <a16:creationId xmlns:a16="http://schemas.microsoft.com/office/drawing/2014/main" id="{229C9E9F-FB8F-4ACC-BDEF-49AF57A03166}"/>
                      </a:ext>
                    </a:extLst>
                  </p:cNvPr>
                  <p:cNvGrpSpPr/>
                  <p:nvPr/>
                </p:nvGrpSpPr>
                <p:grpSpPr>
                  <a:xfrm>
                    <a:off x="-632403" y="2031899"/>
                    <a:ext cx="1059897" cy="1469109"/>
                    <a:chOff x="-2161438" y="519731"/>
                    <a:chExt cx="1059897" cy="1469109"/>
                  </a:xfrm>
                </p:grpSpPr>
                <p:sp>
                  <p:nvSpPr>
                    <p:cNvPr id="62" name="자유형 103">
                      <a:extLst>
                        <a:ext uri="{FF2B5EF4-FFF2-40B4-BE49-F238E27FC236}">
                          <a16:creationId xmlns:a16="http://schemas.microsoft.com/office/drawing/2014/main" id="{E838ED99-644B-4E3B-B77E-E49160B2611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161438" y="519731"/>
                      <a:ext cx="1059897" cy="1469109"/>
                    </a:xfrm>
                    <a:custGeom>
                      <a:avLst/>
                      <a:gdLst>
                        <a:gd name="connsiteX0" fmla="*/ 0 w 1168400"/>
                        <a:gd name="connsiteY0" fmla="*/ 503621 h 1007242"/>
                        <a:gd name="connsiteX1" fmla="*/ 251811 w 1168400"/>
                        <a:gd name="connsiteY1" fmla="*/ 0 h 1007242"/>
                        <a:gd name="connsiteX2" fmla="*/ 916590 w 1168400"/>
                        <a:gd name="connsiteY2" fmla="*/ 0 h 1007242"/>
                        <a:gd name="connsiteX3" fmla="*/ 1168400 w 1168400"/>
                        <a:gd name="connsiteY3" fmla="*/ 503621 h 1007242"/>
                        <a:gd name="connsiteX4" fmla="*/ 916590 w 1168400"/>
                        <a:gd name="connsiteY4" fmla="*/ 1007242 h 1007242"/>
                        <a:gd name="connsiteX5" fmla="*/ 251811 w 1168400"/>
                        <a:gd name="connsiteY5" fmla="*/ 1007242 h 1007242"/>
                        <a:gd name="connsiteX6" fmla="*/ 0 w 1168400"/>
                        <a:gd name="connsiteY6" fmla="*/ 503621 h 1007242"/>
                        <a:gd name="connsiteX0" fmla="*/ 0 w 1168400"/>
                        <a:gd name="connsiteY0" fmla="*/ 503621 h 1656308"/>
                        <a:gd name="connsiteX1" fmla="*/ 251811 w 1168400"/>
                        <a:gd name="connsiteY1" fmla="*/ 0 h 1656308"/>
                        <a:gd name="connsiteX2" fmla="*/ 916590 w 1168400"/>
                        <a:gd name="connsiteY2" fmla="*/ 0 h 1656308"/>
                        <a:gd name="connsiteX3" fmla="*/ 1168400 w 1168400"/>
                        <a:gd name="connsiteY3" fmla="*/ 503621 h 1656308"/>
                        <a:gd name="connsiteX4" fmla="*/ 916590 w 1168400"/>
                        <a:gd name="connsiteY4" fmla="*/ 1007242 h 1656308"/>
                        <a:gd name="connsiteX5" fmla="*/ 584200 w 1168400"/>
                        <a:gd name="connsiteY5" fmla="*/ 1656308 h 1656308"/>
                        <a:gd name="connsiteX6" fmla="*/ 251811 w 1168400"/>
                        <a:gd name="connsiteY6" fmla="*/ 1007242 h 1656308"/>
                        <a:gd name="connsiteX7" fmla="*/ 0 w 1168400"/>
                        <a:gd name="connsiteY7" fmla="*/ 503621 h 165630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1168400" h="1656308">
                          <a:moveTo>
                            <a:pt x="0" y="503621"/>
                          </a:moveTo>
                          <a:lnTo>
                            <a:pt x="251811" y="0"/>
                          </a:lnTo>
                          <a:lnTo>
                            <a:pt x="916590" y="0"/>
                          </a:lnTo>
                          <a:lnTo>
                            <a:pt x="1168400" y="503621"/>
                          </a:lnTo>
                          <a:lnTo>
                            <a:pt x="916590" y="1007242"/>
                          </a:lnTo>
                          <a:lnTo>
                            <a:pt x="584200" y="1656308"/>
                          </a:lnTo>
                          <a:lnTo>
                            <a:pt x="251811" y="1007242"/>
                          </a:lnTo>
                          <a:lnTo>
                            <a:pt x="0" y="503621"/>
                          </a:ln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>
                      <a:noFill/>
                    </a:ln>
                    <a:effectLst>
                      <a:outerShdw blurRad="63500" sx="102000" sy="102000" algn="ctr" rotWithShape="0">
                        <a:prstClr val="black">
                          <a:alpha val="40000"/>
                        </a:prstClr>
                      </a:outerShdw>
                    </a:effectLst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lIns="91429" tIns="45715" rIns="91429" bIns="45715" rtlCol="0" anchor="ctr"/>
                    <a:lstStyle/>
                    <a:p>
                      <a:pPr algn="ctr"/>
                      <a:endParaRPr lang="ko-KR" altLang="en-US" dirty="0"/>
                    </a:p>
                  </p:txBody>
                </p:sp>
                <p:sp>
                  <p:nvSpPr>
                    <p:cNvPr id="63" name="육각형 62">
                      <a:extLst>
                        <a:ext uri="{FF2B5EF4-FFF2-40B4-BE49-F238E27FC236}">
                          <a16:creationId xmlns:a16="http://schemas.microsoft.com/office/drawing/2014/main" id="{CE90F1FD-D9DB-4933-87BF-19384D1CBF8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070138" y="585216"/>
                      <a:ext cx="879442" cy="758142"/>
                    </a:xfrm>
                    <a:prstGeom prst="hexagon">
                      <a:avLst/>
                    </a:prstGeom>
                    <a:solidFill>
                      <a:schemeClr val="accent3">
                        <a:lumMod val="75000"/>
                      </a:schemeClr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ko-KR" altLang="en-US"/>
                    </a:p>
                  </p:txBody>
                </p:sp>
              </p:grpSp>
              <p:grpSp>
                <p:nvGrpSpPr>
                  <p:cNvPr id="47" name="그룹 46">
                    <a:extLst>
                      <a:ext uri="{FF2B5EF4-FFF2-40B4-BE49-F238E27FC236}">
                        <a16:creationId xmlns:a16="http://schemas.microsoft.com/office/drawing/2014/main" id="{AAB23263-9C1B-437C-A2A2-8722FB7BD6C7}"/>
                      </a:ext>
                    </a:extLst>
                  </p:cNvPr>
                  <p:cNvGrpSpPr/>
                  <p:nvPr/>
                </p:nvGrpSpPr>
                <p:grpSpPr>
                  <a:xfrm rot="3600000">
                    <a:off x="-6458" y="2444283"/>
                    <a:ext cx="1059897" cy="1469109"/>
                    <a:chOff x="-2161438" y="519731"/>
                    <a:chExt cx="1059897" cy="1469109"/>
                  </a:xfrm>
                </p:grpSpPr>
                <p:sp>
                  <p:nvSpPr>
                    <p:cNvPr id="60" name="자유형 109">
                      <a:extLst>
                        <a:ext uri="{FF2B5EF4-FFF2-40B4-BE49-F238E27FC236}">
                          <a16:creationId xmlns:a16="http://schemas.microsoft.com/office/drawing/2014/main" id="{555C4E47-94B7-4947-A23B-6B8DE291827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161438" y="519731"/>
                      <a:ext cx="1059897" cy="1469109"/>
                    </a:xfrm>
                    <a:custGeom>
                      <a:avLst/>
                      <a:gdLst>
                        <a:gd name="connsiteX0" fmla="*/ 0 w 1168400"/>
                        <a:gd name="connsiteY0" fmla="*/ 503621 h 1007242"/>
                        <a:gd name="connsiteX1" fmla="*/ 251811 w 1168400"/>
                        <a:gd name="connsiteY1" fmla="*/ 0 h 1007242"/>
                        <a:gd name="connsiteX2" fmla="*/ 916590 w 1168400"/>
                        <a:gd name="connsiteY2" fmla="*/ 0 h 1007242"/>
                        <a:gd name="connsiteX3" fmla="*/ 1168400 w 1168400"/>
                        <a:gd name="connsiteY3" fmla="*/ 503621 h 1007242"/>
                        <a:gd name="connsiteX4" fmla="*/ 916590 w 1168400"/>
                        <a:gd name="connsiteY4" fmla="*/ 1007242 h 1007242"/>
                        <a:gd name="connsiteX5" fmla="*/ 251811 w 1168400"/>
                        <a:gd name="connsiteY5" fmla="*/ 1007242 h 1007242"/>
                        <a:gd name="connsiteX6" fmla="*/ 0 w 1168400"/>
                        <a:gd name="connsiteY6" fmla="*/ 503621 h 1007242"/>
                        <a:gd name="connsiteX0" fmla="*/ 0 w 1168400"/>
                        <a:gd name="connsiteY0" fmla="*/ 503621 h 1656308"/>
                        <a:gd name="connsiteX1" fmla="*/ 251811 w 1168400"/>
                        <a:gd name="connsiteY1" fmla="*/ 0 h 1656308"/>
                        <a:gd name="connsiteX2" fmla="*/ 916590 w 1168400"/>
                        <a:gd name="connsiteY2" fmla="*/ 0 h 1656308"/>
                        <a:gd name="connsiteX3" fmla="*/ 1168400 w 1168400"/>
                        <a:gd name="connsiteY3" fmla="*/ 503621 h 1656308"/>
                        <a:gd name="connsiteX4" fmla="*/ 916590 w 1168400"/>
                        <a:gd name="connsiteY4" fmla="*/ 1007242 h 1656308"/>
                        <a:gd name="connsiteX5" fmla="*/ 584200 w 1168400"/>
                        <a:gd name="connsiteY5" fmla="*/ 1656308 h 1656308"/>
                        <a:gd name="connsiteX6" fmla="*/ 251811 w 1168400"/>
                        <a:gd name="connsiteY6" fmla="*/ 1007242 h 1656308"/>
                        <a:gd name="connsiteX7" fmla="*/ 0 w 1168400"/>
                        <a:gd name="connsiteY7" fmla="*/ 503621 h 165630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1168400" h="1656308">
                          <a:moveTo>
                            <a:pt x="0" y="503621"/>
                          </a:moveTo>
                          <a:lnTo>
                            <a:pt x="251811" y="0"/>
                          </a:lnTo>
                          <a:lnTo>
                            <a:pt x="916590" y="0"/>
                          </a:lnTo>
                          <a:lnTo>
                            <a:pt x="1168400" y="503621"/>
                          </a:lnTo>
                          <a:lnTo>
                            <a:pt x="916590" y="1007242"/>
                          </a:lnTo>
                          <a:lnTo>
                            <a:pt x="584200" y="1656308"/>
                          </a:lnTo>
                          <a:lnTo>
                            <a:pt x="251811" y="1007242"/>
                          </a:lnTo>
                          <a:lnTo>
                            <a:pt x="0" y="503621"/>
                          </a:ln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>
                      <a:noFill/>
                    </a:ln>
                    <a:effectLst>
                      <a:outerShdw blurRad="63500" sx="102000" sy="102000" algn="ctr" rotWithShape="0">
                        <a:prstClr val="black">
                          <a:alpha val="40000"/>
                        </a:prstClr>
                      </a:outerShdw>
                    </a:effectLst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lIns="91429" tIns="45715" rIns="91429" bIns="45715" rtlCol="0" anchor="ctr"/>
                    <a:lstStyle/>
                    <a:p>
                      <a:pPr algn="ctr"/>
                      <a:endParaRPr lang="ko-KR" altLang="en-US" dirty="0"/>
                    </a:p>
                  </p:txBody>
                </p:sp>
                <p:sp>
                  <p:nvSpPr>
                    <p:cNvPr id="61" name="육각형 60">
                      <a:extLst>
                        <a:ext uri="{FF2B5EF4-FFF2-40B4-BE49-F238E27FC236}">
                          <a16:creationId xmlns:a16="http://schemas.microsoft.com/office/drawing/2014/main" id="{BC9528AF-E8C2-48BD-BDE7-3713666A80E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070138" y="585216"/>
                      <a:ext cx="879442" cy="758142"/>
                    </a:xfrm>
                    <a:prstGeom prst="hexagon">
                      <a:avLst/>
                    </a:prstGeom>
                    <a:solidFill>
                      <a:schemeClr val="accent3">
                        <a:lumMod val="75000"/>
                      </a:schemeClr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ko-KR" altLang="en-US"/>
                    </a:p>
                  </p:txBody>
                </p:sp>
              </p:grpSp>
              <p:grpSp>
                <p:nvGrpSpPr>
                  <p:cNvPr id="48" name="그룹 47">
                    <a:extLst>
                      <a:ext uri="{FF2B5EF4-FFF2-40B4-BE49-F238E27FC236}">
                        <a16:creationId xmlns:a16="http://schemas.microsoft.com/office/drawing/2014/main" id="{56040475-58A3-46DA-BD46-93A5C2E52EC0}"/>
                      </a:ext>
                    </a:extLst>
                  </p:cNvPr>
                  <p:cNvGrpSpPr/>
                  <p:nvPr/>
                </p:nvGrpSpPr>
                <p:grpSpPr>
                  <a:xfrm rot="10800000">
                    <a:off x="-632404" y="3544067"/>
                    <a:ext cx="1059897" cy="1469109"/>
                    <a:chOff x="-2161438" y="519731"/>
                    <a:chExt cx="1059897" cy="1469109"/>
                  </a:xfrm>
                </p:grpSpPr>
                <p:sp>
                  <p:nvSpPr>
                    <p:cNvPr id="58" name="자유형 114">
                      <a:extLst>
                        <a:ext uri="{FF2B5EF4-FFF2-40B4-BE49-F238E27FC236}">
                          <a16:creationId xmlns:a16="http://schemas.microsoft.com/office/drawing/2014/main" id="{24722F67-2D7E-4F44-B739-23AB2A59AC1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161438" y="519731"/>
                      <a:ext cx="1059897" cy="1469109"/>
                    </a:xfrm>
                    <a:custGeom>
                      <a:avLst/>
                      <a:gdLst>
                        <a:gd name="connsiteX0" fmla="*/ 0 w 1168400"/>
                        <a:gd name="connsiteY0" fmla="*/ 503621 h 1007242"/>
                        <a:gd name="connsiteX1" fmla="*/ 251811 w 1168400"/>
                        <a:gd name="connsiteY1" fmla="*/ 0 h 1007242"/>
                        <a:gd name="connsiteX2" fmla="*/ 916590 w 1168400"/>
                        <a:gd name="connsiteY2" fmla="*/ 0 h 1007242"/>
                        <a:gd name="connsiteX3" fmla="*/ 1168400 w 1168400"/>
                        <a:gd name="connsiteY3" fmla="*/ 503621 h 1007242"/>
                        <a:gd name="connsiteX4" fmla="*/ 916590 w 1168400"/>
                        <a:gd name="connsiteY4" fmla="*/ 1007242 h 1007242"/>
                        <a:gd name="connsiteX5" fmla="*/ 251811 w 1168400"/>
                        <a:gd name="connsiteY5" fmla="*/ 1007242 h 1007242"/>
                        <a:gd name="connsiteX6" fmla="*/ 0 w 1168400"/>
                        <a:gd name="connsiteY6" fmla="*/ 503621 h 1007242"/>
                        <a:gd name="connsiteX0" fmla="*/ 0 w 1168400"/>
                        <a:gd name="connsiteY0" fmla="*/ 503621 h 1656308"/>
                        <a:gd name="connsiteX1" fmla="*/ 251811 w 1168400"/>
                        <a:gd name="connsiteY1" fmla="*/ 0 h 1656308"/>
                        <a:gd name="connsiteX2" fmla="*/ 916590 w 1168400"/>
                        <a:gd name="connsiteY2" fmla="*/ 0 h 1656308"/>
                        <a:gd name="connsiteX3" fmla="*/ 1168400 w 1168400"/>
                        <a:gd name="connsiteY3" fmla="*/ 503621 h 1656308"/>
                        <a:gd name="connsiteX4" fmla="*/ 916590 w 1168400"/>
                        <a:gd name="connsiteY4" fmla="*/ 1007242 h 1656308"/>
                        <a:gd name="connsiteX5" fmla="*/ 584200 w 1168400"/>
                        <a:gd name="connsiteY5" fmla="*/ 1656308 h 1656308"/>
                        <a:gd name="connsiteX6" fmla="*/ 251811 w 1168400"/>
                        <a:gd name="connsiteY6" fmla="*/ 1007242 h 1656308"/>
                        <a:gd name="connsiteX7" fmla="*/ 0 w 1168400"/>
                        <a:gd name="connsiteY7" fmla="*/ 503621 h 165630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1168400" h="1656308">
                          <a:moveTo>
                            <a:pt x="0" y="503621"/>
                          </a:moveTo>
                          <a:lnTo>
                            <a:pt x="251811" y="0"/>
                          </a:lnTo>
                          <a:lnTo>
                            <a:pt x="916590" y="0"/>
                          </a:lnTo>
                          <a:lnTo>
                            <a:pt x="1168400" y="503621"/>
                          </a:lnTo>
                          <a:lnTo>
                            <a:pt x="916590" y="1007242"/>
                          </a:lnTo>
                          <a:lnTo>
                            <a:pt x="584200" y="1656308"/>
                          </a:lnTo>
                          <a:lnTo>
                            <a:pt x="251811" y="1007242"/>
                          </a:lnTo>
                          <a:lnTo>
                            <a:pt x="0" y="503621"/>
                          </a:ln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>
                      <a:noFill/>
                    </a:ln>
                    <a:effectLst>
                      <a:outerShdw blurRad="63500" sx="102000" sy="102000" algn="ctr" rotWithShape="0">
                        <a:prstClr val="black">
                          <a:alpha val="40000"/>
                        </a:prstClr>
                      </a:outerShdw>
                    </a:effectLst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lIns="91429" tIns="45715" rIns="91429" bIns="45715" rtlCol="0" anchor="ctr"/>
                    <a:lstStyle/>
                    <a:p>
                      <a:pPr algn="ctr"/>
                      <a:endParaRPr lang="ko-KR" altLang="en-US" dirty="0"/>
                    </a:p>
                  </p:txBody>
                </p:sp>
                <p:sp>
                  <p:nvSpPr>
                    <p:cNvPr id="59" name="육각형 58">
                      <a:extLst>
                        <a:ext uri="{FF2B5EF4-FFF2-40B4-BE49-F238E27FC236}">
                          <a16:creationId xmlns:a16="http://schemas.microsoft.com/office/drawing/2014/main" id="{2523F619-0D8A-47D2-A9A0-B867C725B79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070138" y="585216"/>
                      <a:ext cx="879442" cy="758142"/>
                    </a:xfrm>
                    <a:prstGeom prst="hexagon">
                      <a:avLst/>
                    </a:prstGeom>
                    <a:solidFill>
                      <a:schemeClr val="accent3">
                        <a:lumMod val="75000"/>
                      </a:schemeClr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ko-KR" altLang="en-US"/>
                    </a:p>
                  </p:txBody>
                </p:sp>
              </p:grpSp>
              <p:grpSp>
                <p:nvGrpSpPr>
                  <p:cNvPr id="49" name="그룹 48">
                    <a:extLst>
                      <a:ext uri="{FF2B5EF4-FFF2-40B4-BE49-F238E27FC236}">
                        <a16:creationId xmlns:a16="http://schemas.microsoft.com/office/drawing/2014/main" id="{77CCD0DF-38A2-4999-9C04-DA74E906B353}"/>
                      </a:ext>
                    </a:extLst>
                  </p:cNvPr>
                  <p:cNvGrpSpPr/>
                  <p:nvPr/>
                </p:nvGrpSpPr>
                <p:grpSpPr>
                  <a:xfrm rot="18000000">
                    <a:off x="-1266946" y="2411035"/>
                    <a:ext cx="1059897" cy="1469109"/>
                    <a:chOff x="-2161438" y="519731"/>
                    <a:chExt cx="1059897" cy="1469109"/>
                  </a:xfrm>
                </p:grpSpPr>
                <p:sp>
                  <p:nvSpPr>
                    <p:cNvPr id="56" name="자유형 141">
                      <a:extLst>
                        <a:ext uri="{FF2B5EF4-FFF2-40B4-BE49-F238E27FC236}">
                          <a16:creationId xmlns:a16="http://schemas.microsoft.com/office/drawing/2014/main" id="{FEC7486E-EF63-4137-AD1B-FD54B402B4F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161438" y="519731"/>
                      <a:ext cx="1059897" cy="1469109"/>
                    </a:xfrm>
                    <a:custGeom>
                      <a:avLst/>
                      <a:gdLst>
                        <a:gd name="connsiteX0" fmla="*/ 0 w 1168400"/>
                        <a:gd name="connsiteY0" fmla="*/ 503621 h 1007242"/>
                        <a:gd name="connsiteX1" fmla="*/ 251811 w 1168400"/>
                        <a:gd name="connsiteY1" fmla="*/ 0 h 1007242"/>
                        <a:gd name="connsiteX2" fmla="*/ 916590 w 1168400"/>
                        <a:gd name="connsiteY2" fmla="*/ 0 h 1007242"/>
                        <a:gd name="connsiteX3" fmla="*/ 1168400 w 1168400"/>
                        <a:gd name="connsiteY3" fmla="*/ 503621 h 1007242"/>
                        <a:gd name="connsiteX4" fmla="*/ 916590 w 1168400"/>
                        <a:gd name="connsiteY4" fmla="*/ 1007242 h 1007242"/>
                        <a:gd name="connsiteX5" fmla="*/ 251811 w 1168400"/>
                        <a:gd name="connsiteY5" fmla="*/ 1007242 h 1007242"/>
                        <a:gd name="connsiteX6" fmla="*/ 0 w 1168400"/>
                        <a:gd name="connsiteY6" fmla="*/ 503621 h 1007242"/>
                        <a:gd name="connsiteX0" fmla="*/ 0 w 1168400"/>
                        <a:gd name="connsiteY0" fmla="*/ 503621 h 1656308"/>
                        <a:gd name="connsiteX1" fmla="*/ 251811 w 1168400"/>
                        <a:gd name="connsiteY1" fmla="*/ 0 h 1656308"/>
                        <a:gd name="connsiteX2" fmla="*/ 916590 w 1168400"/>
                        <a:gd name="connsiteY2" fmla="*/ 0 h 1656308"/>
                        <a:gd name="connsiteX3" fmla="*/ 1168400 w 1168400"/>
                        <a:gd name="connsiteY3" fmla="*/ 503621 h 1656308"/>
                        <a:gd name="connsiteX4" fmla="*/ 916590 w 1168400"/>
                        <a:gd name="connsiteY4" fmla="*/ 1007242 h 1656308"/>
                        <a:gd name="connsiteX5" fmla="*/ 584200 w 1168400"/>
                        <a:gd name="connsiteY5" fmla="*/ 1656308 h 1656308"/>
                        <a:gd name="connsiteX6" fmla="*/ 251811 w 1168400"/>
                        <a:gd name="connsiteY6" fmla="*/ 1007242 h 1656308"/>
                        <a:gd name="connsiteX7" fmla="*/ 0 w 1168400"/>
                        <a:gd name="connsiteY7" fmla="*/ 503621 h 165630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1168400" h="1656308">
                          <a:moveTo>
                            <a:pt x="0" y="503621"/>
                          </a:moveTo>
                          <a:lnTo>
                            <a:pt x="251811" y="0"/>
                          </a:lnTo>
                          <a:lnTo>
                            <a:pt x="916590" y="0"/>
                          </a:lnTo>
                          <a:lnTo>
                            <a:pt x="1168400" y="503621"/>
                          </a:lnTo>
                          <a:lnTo>
                            <a:pt x="916590" y="1007242"/>
                          </a:lnTo>
                          <a:lnTo>
                            <a:pt x="584200" y="1656308"/>
                          </a:lnTo>
                          <a:lnTo>
                            <a:pt x="251811" y="1007242"/>
                          </a:lnTo>
                          <a:lnTo>
                            <a:pt x="0" y="503621"/>
                          </a:ln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>
                      <a:noFill/>
                    </a:ln>
                    <a:effectLst>
                      <a:outerShdw blurRad="63500" sx="102000" sy="102000" algn="ctr" rotWithShape="0">
                        <a:prstClr val="black">
                          <a:alpha val="40000"/>
                        </a:prstClr>
                      </a:outerShdw>
                    </a:effectLst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lIns="91429" tIns="45715" rIns="91429" bIns="45715" rtlCol="0" anchor="ctr"/>
                    <a:lstStyle/>
                    <a:p>
                      <a:pPr algn="ctr"/>
                      <a:endParaRPr lang="ko-KR" altLang="en-US" dirty="0"/>
                    </a:p>
                  </p:txBody>
                </p:sp>
                <p:sp>
                  <p:nvSpPr>
                    <p:cNvPr id="57" name="육각형 56">
                      <a:extLst>
                        <a:ext uri="{FF2B5EF4-FFF2-40B4-BE49-F238E27FC236}">
                          <a16:creationId xmlns:a16="http://schemas.microsoft.com/office/drawing/2014/main" id="{431F552F-5CE3-4EFD-85A7-6A1397EED44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070138" y="585216"/>
                      <a:ext cx="879442" cy="758142"/>
                    </a:xfrm>
                    <a:prstGeom prst="hexagon">
                      <a:avLst/>
                    </a:prstGeom>
                    <a:solidFill>
                      <a:schemeClr val="accent3">
                        <a:lumMod val="75000"/>
                      </a:schemeClr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ko-KR" altLang="en-US"/>
                    </a:p>
                  </p:txBody>
                </p:sp>
              </p:grpSp>
              <p:grpSp>
                <p:nvGrpSpPr>
                  <p:cNvPr id="50" name="그룹 49">
                    <a:extLst>
                      <a:ext uri="{FF2B5EF4-FFF2-40B4-BE49-F238E27FC236}">
                        <a16:creationId xmlns:a16="http://schemas.microsoft.com/office/drawing/2014/main" id="{7B52B6EE-F7B1-407D-9930-71A3E5449A0E}"/>
                      </a:ext>
                    </a:extLst>
                  </p:cNvPr>
                  <p:cNvGrpSpPr/>
                  <p:nvPr/>
                </p:nvGrpSpPr>
                <p:grpSpPr>
                  <a:xfrm rot="7200000">
                    <a:off x="13148" y="3160632"/>
                    <a:ext cx="1059897" cy="1469109"/>
                    <a:chOff x="-2161438" y="519731"/>
                    <a:chExt cx="1059897" cy="1469109"/>
                  </a:xfrm>
                </p:grpSpPr>
                <p:sp>
                  <p:nvSpPr>
                    <p:cNvPr id="54" name="자유형 144">
                      <a:extLst>
                        <a:ext uri="{FF2B5EF4-FFF2-40B4-BE49-F238E27FC236}">
                          <a16:creationId xmlns:a16="http://schemas.microsoft.com/office/drawing/2014/main" id="{392FB73F-F3FF-473A-84B3-420C94F8C5C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161438" y="519731"/>
                      <a:ext cx="1059897" cy="1469109"/>
                    </a:xfrm>
                    <a:custGeom>
                      <a:avLst/>
                      <a:gdLst>
                        <a:gd name="connsiteX0" fmla="*/ 0 w 1168400"/>
                        <a:gd name="connsiteY0" fmla="*/ 503621 h 1007242"/>
                        <a:gd name="connsiteX1" fmla="*/ 251811 w 1168400"/>
                        <a:gd name="connsiteY1" fmla="*/ 0 h 1007242"/>
                        <a:gd name="connsiteX2" fmla="*/ 916590 w 1168400"/>
                        <a:gd name="connsiteY2" fmla="*/ 0 h 1007242"/>
                        <a:gd name="connsiteX3" fmla="*/ 1168400 w 1168400"/>
                        <a:gd name="connsiteY3" fmla="*/ 503621 h 1007242"/>
                        <a:gd name="connsiteX4" fmla="*/ 916590 w 1168400"/>
                        <a:gd name="connsiteY4" fmla="*/ 1007242 h 1007242"/>
                        <a:gd name="connsiteX5" fmla="*/ 251811 w 1168400"/>
                        <a:gd name="connsiteY5" fmla="*/ 1007242 h 1007242"/>
                        <a:gd name="connsiteX6" fmla="*/ 0 w 1168400"/>
                        <a:gd name="connsiteY6" fmla="*/ 503621 h 1007242"/>
                        <a:gd name="connsiteX0" fmla="*/ 0 w 1168400"/>
                        <a:gd name="connsiteY0" fmla="*/ 503621 h 1656308"/>
                        <a:gd name="connsiteX1" fmla="*/ 251811 w 1168400"/>
                        <a:gd name="connsiteY1" fmla="*/ 0 h 1656308"/>
                        <a:gd name="connsiteX2" fmla="*/ 916590 w 1168400"/>
                        <a:gd name="connsiteY2" fmla="*/ 0 h 1656308"/>
                        <a:gd name="connsiteX3" fmla="*/ 1168400 w 1168400"/>
                        <a:gd name="connsiteY3" fmla="*/ 503621 h 1656308"/>
                        <a:gd name="connsiteX4" fmla="*/ 916590 w 1168400"/>
                        <a:gd name="connsiteY4" fmla="*/ 1007242 h 1656308"/>
                        <a:gd name="connsiteX5" fmla="*/ 584200 w 1168400"/>
                        <a:gd name="connsiteY5" fmla="*/ 1656308 h 1656308"/>
                        <a:gd name="connsiteX6" fmla="*/ 251811 w 1168400"/>
                        <a:gd name="connsiteY6" fmla="*/ 1007242 h 1656308"/>
                        <a:gd name="connsiteX7" fmla="*/ 0 w 1168400"/>
                        <a:gd name="connsiteY7" fmla="*/ 503621 h 165630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1168400" h="1656308">
                          <a:moveTo>
                            <a:pt x="0" y="503621"/>
                          </a:moveTo>
                          <a:lnTo>
                            <a:pt x="251811" y="0"/>
                          </a:lnTo>
                          <a:lnTo>
                            <a:pt x="916590" y="0"/>
                          </a:lnTo>
                          <a:lnTo>
                            <a:pt x="1168400" y="503621"/>
                          </a:lnTo>
                          <a:lnTo>
                            <a:pt x="916590" y="1007242"/>
                          </a:lnTo>
                          <a:lnTo>
                            <a:pt x="584200" y="1656308"/>
                          </a:lnTo>
                          <a:lnTo>
                            <a:pt x="251811" y="1007242"/>
                          </a:lnTo>
                          <a:lnTo>
                            <a:pt x="0" y="503621"/>
                          </a:ln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>
                      <a:noFill/>
                    </a:ln>
                    <a:effectLst>
                      <a:outerShdw blurRad="63500" sx="102000" sy="102000" algn="ctr" rotWithShape="0">
                        <a:prstClr val="black">
                          <a:alpha val="40000"/>
                        </a:prstClr>
                      </a:outerShdw>
                    </a:effectLst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lIns="91429" tIns="45715" rIns="91429" bIns="45715" rtlCol="0" anchor="ctr"/>
                    <a:lstStyle/>
                    <a:p>
                      <a:pPr algn="ctr"/>
                      <a:endParaRPr lang="ko-KR" altLang="en-US" dirty="0"/>
                    </a:p>
                  </p:txBody>
                </p:sp>
                <p:sp>
                  <p:nvSpPr>
                    <p:cNvPr id="55" name="육각형 54">
                      <a:extLst>
                        <a:ext uri="{FF2B5EF4-FFF2-40B4-BE49-F238E27FC236}">
                          <a16:creationId xmlns:a16="http://schemas.microsoft.com/office/drawing/2014/main" id="{05288846-75C9-4F66-91A1-1F0A0100EB9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070138" y="585216"/>
                      <a:ext cx="879442" cy="758142"/>
                    </a:xfrm>
                    <a:prstGeom prst="hexagon">
                      <a:avLst/>
                    </a:prstGeom>
                    <a:solidFill>
                      <a:schemeClr val="accent3">
                        <a:lumMod val="75000"/>
                      </a:schemeClr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ko-KR" altLang="en-US"/>
                    </a:p>
                  </p:txBody>
                </p:sp>
              </p:grpSp>
              <p:grpSp>
                <p:nvGrpSpPr>
                  <p:cNvPr id="51" name="그룹 50">
                    <a:extLst>
                      <a:ext uri="{FF2B5EF4-FFF2-40B4-BE49-F238E27FC236}">
                        <a16:creationId xmlns:a16="http://schemas.microsoft.com/office/drawing/2014/main" id="{EB205C14-F268-49B0-86E6-EC191A46F6E2}"/>
                      </a:ext>
                    </a:extLst>
                  </p:cNvPr>
                  <p:cNvGrpSpPr/>
                  <p:nvPr/>
                </p:nvGrpSpPr>
                <p:grpSpPr>
                  <a:xfrm rot="14400000">
                    <a:off x="-1279833" y="3162417"/>
                    <a:ext cx="1059897" cy="1469109"/>
                    <a:chOff x="-2161438" y="519731"/>
                    <a:chExt cx="1059897" cy="1469109"/>
                  </a:xfrm>
                </p:grpSpPr>
                <p:sp>
                  <p:nvSpPr>
                    <p:cNvPr id="52" name="자유형 147">
                      <a:extLst>
                        <a:ext uri="{FF2B5EF4-FFF2-40B4-BE49-F238E27FC236}">
                          <a16:creationId xmlns:a16="http://schemas.microsoft.com/office/drawing/2014/main" id="{3F06E944-11A1-42E1-AAC1-1F90905E03B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161438" y="519731"/>
                      <a:ext cx="1059897" cy="1469109"/>
                    </a:xfrm>
                    <a:custGeom>
                      <a:avLst/>
                      <a:gdLst>
                        <a:gd name="connsiteX0" fmla="*/ 0 w 1168400"/>
                        <a:gd name="connsiteY0" fmla="*/ 503621 h 1007242"/>
                        <a:gd name="connsiteX1" fmla="*/ 251811 w 1168400"/>
                        <a:gd name="connsiteY1" fmla="*/ 0 h 1007242"/>
                        <a:gd name="connsiteX2" fmla="*/ 916590 w 1168400"/>
                        <a:gd name="connsiteY2" fmla="*/ 0 h 1007242"/>
                        <a:gd name="connsiteX3" fmla="*/ 1168400 w 1168400"/>
                        <a:gd name="connsiteY3" fmla="*/ 503621 h 1007242"/>
                        <a:gd name="connsiteX4" fmla="*/ 916590 w 1168400"/>
                        <a:gd name="connsiteY4" fmla="*/ 1007242 h 1007242"/>
                        <a:gd name="connsiteX5" fmla="*/ 251811 w 1168400"/>
                        <a:gd name="connsiteY5" fmla="*/ 1007242 h 1007242"/>
                        <a:gd name="connsiteX6" fmla="*/ 0 w 1168400"/>
                        <a:gd name="connsiteY6" fmla="*/ 503621 h 1007242"/>
                        <a:gd name="connsiteX0" fmla="*/ 0 w 1168400"/>
                        <a:gd name="connsiteY0" fmla="*/ 503621 h 1656308"/>
                        <a:gd name="connsiteX1" fmla="*/ 251811 w 1168400"/>
                        <a:gd name="connsiteY1" fmla="*/ 0 h 1656308"/>
                        <a:gd name="connsiteX2" fmla="*/ 916590 w 1168400"/>
                        <a:gd name="connsiteY2" fmla="*/ 0 h 1656308"/>
                        <a:gd name="connsiteX3" fmla="*/ 1168400 w 1168400"/>
                        <a:gd name="connsiteY3" fmla="*/ 503621 h 1656308"/>
                        <a:gd name="connsiteX4" fmla="*/ 916590 w 1168400"/>
                        <a:gd name="connsiteY4" fmla="*/ 1007242 h 1656308"/>
                        <a:gd name="connsiteX5" fmla="*/ 584200 w 1168400"/>
                        <a:gd name="connsiteY5" fmla="*/ 1656308 h 1656308"/>
                        <a:gd name="connsiteX6" fmla="*/ 251811 w 1168400"/>
                        <a:gd name="connsiteY6" fmla="*/ 1007242 h 1656308"/>
                        <a:gd name="connsiteX7" fmla="*/ 0 w 1168400"/>
                        <a:gd name="connsiteY7" fmla="*/ 503621 h 165630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1168400" h="1656308">
                          <a:moveTo>
                            <a:pt x="0" y="503621"/>
                          </a:moveTo>
                          <a:lnTo>
                            <a:pt x="251811" y="0"/>
                          </a:lnTo>
                          <a:lnTo>
                            <a:pt x="916590" y="0"/>
                          </a:lnTo>
                          <a:lnTo>
                            <a:pt x="1168400" y="503621"/>
                          </a:lnTo>
                          <a:lnTo>
                            <a:pt x="916590" y="1007242"/>
                          </a:lnTo>
                          <a:lnTo>
                            <a:pt x="584200" y="1656308"/>
                          </a:lnTo>
                          <a:lnTo>
                            <a:pt x="251811" y="1007242"/>
                          </a:lnTo>
                          <a:lnTo>
                            <a:pt x="0" y="503621"/>
                          </a:ln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>
                      <a:noFill/>
                    </a:ln>
                    <a:effectLst>
                      <a:outerShdw blurRad="63500" sx="102000" sy="102000" algn="ctr" rotWithShape="0">
                        <a:prstClr val="black">
                          <a:alpha val="40000"/>
                        </a:prstClr>
                      </a:outerShdw>
                    </a:effectLst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lIns="91429" tIns="45715" rIns="91429" bIns="45715" rtlCol="0" anchor="ctr"/>
                    <a:lstStyle/>
                    <a:p>
                      <a:pPr algn="ctr"/>
                      <a:endParaRPr lang="ko-KR" altLang="en-US" dirty="0"/>
                    </a:p>
                  </p:txBody>
                </p:sp>
                <p:sp>
                  <p:nvSpPr>
                    <p:cNvPr id="53" name="육각형 52">
                      <a:extLst>
                        <a:ext uri="{FF2B5EF4-FFF2-40B4-BE49-F238E27FC236}">
                          <a16:creationId xmlns:a16="http://schemas.microsoft.com/office/drawing/2014/main" id="{31C81629-FAAC-41DA-B841-367F0A9BCAC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070138" y="585216"/>
                      <a:ext cx="879442" cy="758142"/>
                    </a:xfrm>
                    <a:prstGeom prst="hexagon">
                      <a:avLst/>
                    </a:prstGeom>
                    <a:solidFill>
                      <a:schemeClr val="accent3">
                        <a:lumMod val="75000"/>
                      </a:schemeClr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ko-KR" altLang="en-US"/>
                    </a:p>
                  </p:txBody>
                </p:sp>
              </p:grpSp>
            </p:grpSp>
            <p:pic>
              <p:nvPicPr>
                <p:cNvPr id="45" name="그림 44">
                  <a:extLst>
                    <a:ext uri="{FF2B5EF4-FFF2-40B4-BE49-F238E27FC236}">
                      <a16:creationId xmlns:a16="http://schemas.microsoft.com/office/drawing/2014/main" id="{F6EC6D48-D51A-4359-98A4-46FEEAE0442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b="12583"/>
                <a:stretch/>
              </p:blipFill>
              <p:spPr>
                <a:xfrm>
                  <a:off x="-924335" y="1551646"/>
                  <a:ext cx="962176" cy="949498"/>
                </a:xfrm>
                <a:prstGeom prst="ellipse">
                  <a:avLst/>
                </a:prstGeom>
                <a:ln w="28575"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</p:pic>
          </p:grpSp>
          <p:grpSp>
            <p:nvGrpSpPr>
              <p:cNvPr id="31" name="그룹 30">
                <a:extLst>
                  <a:ext uri="{FF2B5EF4-FFF2-40B4-BE49-F238E27FC236}">
                    <a16:creationId xmlns:a16="http://schemas.microsoft.com/office/drawing/2014/main" id="{3BCB2CE6-82DF-4388-AED0-584E2F412490}"/>
                  </a:ext>
                </a:extLst>
              </p:cNvPr>
              <p:cNvGrpSpPr/>
              <p:nvPr/>
            </p:nvGrpSpPr>
            <p:grpSpPr>
              <a:xfrm>
                <a:off x="-271041" y="2781719"/>
                <a:ext cx="2452035" cy="2807521"/>
                <a:chOff x="-2268429" y="50819"/>
                <a:chExt cx="2452035" cy="2807521"/>
              </a:xfrm>
            </p:grpSpPr>
            <p:sp>
              <p:nvSpPr>
                <p:cNvPr id="32" name="TextBox 31">
                  <a:extLst>
                    <a:ext uri="{FF2B5EF4-FFF2-40B4-BE49-F238E27FC236}">
                      <a16:creationId xmlns:a16="http://schemas.microsoft.com/office/drawing/2014/main" id="{497FE641-9DC2-46DE-8DF4-25E3ADAB2353}"/>
                    </a:ext>
                  </a:extLst>
                </p:cNvPr>
                <p:cNvSpPr txBox="1"/>
                <p:nvPr/>
              </p:nvSpPr>
              <p:spPr>
                <a:xfrm rot="18000000">
                  <a:off x="-164678" y="1999321"/>
                  <a:ext cx="468580" cy="215233"/>
                </a:xfrm>
                <a:prstGeom prst="rect">
                  <a:avLst/>
                </a:prstGeom>
                <a:noFill/>
              </p:spPr>
              <p:txBody>
                <a:bodyPr wrap="none" lIns="91429" tIns="45715" rIns="91429" bIns="45715" rtlCol="0">
                  <a:spAutoFit/>
                </a:bodyPr>
                <a:lstStyle/>
                <a:p>
                  <a:pPr algn="ctr"/>
                  <a:r>
                    <a:rPr lang="en-US" altLang="ko-KR" sz="1200" dirty="0">
                      <a:solidFill>
                        <a:schemeClr val="bg1"/>
                      </a:solidFill>
                      <a:latin typeface="Arial" pitchFamily="34" charset="0"/>
                      <a:cs typeface="Arial" pitchFamily="34" charset="0"/>
                    </a:rPr>
                    <a:t>SARS</a:t>
                  </a:r>
                  <a:endParaRPr lang="ko-KR" altLang="en-US" sz="12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33" name="TextBox 32">
                  <a:extLst>
                    <a:ext uri="{FF2B5EF4-FFF2-40B4-BE49-F238E27FC236}">
                      <a16:creationId xmlns:a16="http://schemas.microsoft.com/office/drawing/2014/main" id="{3B60ABA7-1C1D-4F1B-A8D2-A7D0CF2198A8}"/>
                    </a:ext>
                  </a:extLst>
                </p:cNvPr>
                <p:cNvSpPr txBox="1"/>
                <p:nvPr/>
              </p:nvSpPr>
              <p:spPr>
                <a:xfrm rot="3600000">
                  <a:off x="-168264" y="757193"/>
                  <a:ext cx="488508" cy="215233"/>
                </a:xfrm>
                <a:prstGeom prst="rect">
                  <a:avLst/>
                </a:prstGeom>
                <a:noFill/>
              </p:spPr>
              <p:txBody>
                <a:bodyPr wrap="none" lIns="91429" tIns="45715" rIns="91429" bIns="45715" rtlCol="0">
                  <a:spAutoFit/>
                </a:bodyPr>
                <a:lstStyle/>
                <a:p>
                  <a:pPr algn="ctr"/>
                  <a:r>
                    <a:rPr lang="en-US" altLang="ko-KR" sz="1200" dirty="0">
                      <a:solidFill>
                        <a:schemeClr val="bg1"/>
                      </a:solidFill>
                      <a:latin typeface="Arial" pitchFamily="34" charset="0"/>
                      <a:cs typeface="Arial" pitchFamily="34" charset="0"/>
                    </a:rPr>
                    <a:t>MERS</a:t>
                  </a:r>
                  <a:endParaRPr lang="ko-KR" altLang="en-US" sz="12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34" name="TextBox 33">
                  <a:extLst>
                    <a:ext uri="{FF2B5EF4-FFF2-40B4-BE49-F238E27FC236}">
                      <a16:creationId xmlns:a16="http://schemas.microsoft.com/office/drawing/2014/main" id="{DD50D4B3-38F5-41BC-AACC-DB92924B751D}"/>
                    </a:ext>
                  </a:extLst>
                </p:cNvPr>
                <p:cNvSpPr txBox="1"/>
                <p:nvPr/>
              </p:nvSpPr>
              <p:spPr>
                <a:xfrm>
                  <a:off x="-1383460" y="50819"/>
                  <a:ext cx="671957" cy="276989"/>
                </a:xfrm>
                <a:prstGeom prst="rect">
                  <a:avLst/>
                </a:prstGeom>
                <a:noFill/>
              </p:spPr>
              <p:txBody>
                <a:bodyPr wrap="none" lIns="91429" tIns="45715" rIns="91429" bIns="45715" rtlCol="0">
                  <a:spAutoFit/>
                </a:bodyPr>
                <a:lstStyle/>
                <a:p>
                  <a:pPr algn="ctr"/>
                  <a:r>
                    <a:rPr lang="en-US" altLang="ko-KR" sz="1200" dirty="0">
                      <a:solidFill>
                        <a:schemeClr val="bg1"/>
                      </a:solidFill>
                      <a:latin typeface="Arial" pitchFamily="34" charset="0"/>
                      <a:cs typeface="Arial" pitchFamily="34" charset="0"/>
                    </a:rPr>
                    <a:t>COVID</a:t>
                  </a:r>
                  <a:endParaRPr lang="ko-KR" altLang="en-US" sz="12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35" name="TextBox 34">
                  <a:extLst>
                    <a:ext uri="{FF2B5EF4-FFF2-40B4-BE49-F238E27FC236}">
                      <a16:creationId xmlns:a16="http://schemas.microsoft.com/office/drawing/2014/main" id="{0545D546-AD0E-40F3-90B5-73305C4ABE00}"/>
                    </a:ext>
                  </a:extLst>
                </p:cNvPr>
                <p:cNvSpPr txBox="1"/>
                <p:nvPr/>
              </p:nvSpPr>
              <p:spPr>
                <a:xfrm>
                  <a:off x="-1351398" y="2596740"/>
                  <a:ext cx="607836" cy="261600"/>
                </a:xfrm>
                <a:prstGeom prst="rect">
                  <a:avLst/>
                </a:prstGeom>
                <a:noFill/>
              </p:spPr>
              <p:txBody>
                <a:bodyPr wrap="none" lIns="91429" tIns="45715" rIns="91429" bIns="45715" rtlCol="0">
                  <a:spAutoFit/>
                </a:bodyPr>
                <a:lstStyle/>
                <a:p>
                  <a:pPr algn="ctr"/>
                  <a:r>
                    <a:rPr lang="ko-KR" altLang="en-US" sz="1100" dirty="0" err="1">
                      <a:solidFill>
                        <a:schemeClr val="bg1"/>
                      </a:solidFill>
                      <a:latin typeface="Arial" pitchFamily="34" charset="0"/>
                      <a:cs typeface="Arial" pitchFamily="34" charset="0"/>
                    </a:rPr>
                    <a:t>수족구</a:t>
                  </a:r>
                  <a:endParaRPr lang="ko-KR" altLang="en-US" sz="11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36" name="TextBox 35">
                  <a:extLst>
                    <a:ext uri="{FF2B5EF4-FFF2-40B4-BE49-F238E27FC236}">
                      <a16:creationId xmlns:a16="http://schemas.microsoft.com/office/drawing/2014/main" id="{4AA086B8-0D5D-460B-A177-FB4CAE8368BC}"/>
                    </a:ext>
                  </a:extLst>
                </p:cNvPr>
                <p:cNvSpPr txBox="1"/>
                <p:nvPr/>
              </p:nvSpPr>
              <p:spPr>
                <a:xfrm rot="18000000">
                  <a:off x="-2405334" y="717740"/>
                  <a:ext cx="502211" cy="215233"/>
                </a:xfrm>
                <a:prstGeom prst="rect">
                  <a:avLst/>
                </a:prstGeom>
                <a:noFill/>
              </p:spPr>
              <p:txBody>
                <a:bodyPr wrap="none" lIns="91429" tIns="45715" rIns="91429" bIns="45715" rtlCol="0">
                  <a:spAutoFit/>
                </a:bodyPr>
                <a:lstStyle/>
                <a:p>
                  <a:pPr algn="ctr"/>
                  <a:r>
                    <a:rPr lang="ko-KR" altLang="en-US" sz="1200" dirty="0">
                      <a:solidFill>
                        <a:schemeClr val="bg1"/>
                      </a:solidFill>
                      <a:latin typeface="Arial" pitchFamily="34" charset="0"/>
                      <a:cs typeface="Arial" pitchFamily="34" charset="0"/>
                    </a:rPr>
                    <a:t>에볼라</a:t>
                  </a:r>
                </a:p>
              </p:txBody>
            </p:sp>
            <p:sp>
              <p:nvSpPr>
                <p:cNvPr id="37" name="TextBox 36">
                  <a:extLst>
                    <a:ext uri="{FF2B5EF4-FFF2-40B4-BE49-F238E27FC236}">
                      <a16:creationId xmlns:a16="http://schemas.microsoft.com/office/drawing/2014/main" id="{ECA11562-005B-4036-9DD0-2D7373E9E0BC}"/>
                    </a:ext>
                  </a:extLst>
                </p:cNvPr>
                <p:cNvSpPr txBox="1"/>
                <p:nvPr/>
              </p:nvSpPr>
              <p:spPr>
                <a:xfrm rot="3600000">
                  <a:off x="-2376145" y="1933317"/>
                  <a:ext cx="492421" cy="276989"/>
                </a:xfrm>
                <a:prstGeom prst="rect">
                  <a:avLst/>
                </a:prstGeom>
                <a:noFill/>
              </p:spPr>
              <p:txBody>
                <a:bodyPr wrap="none" lIns="91429" tIns="45715" rIns="91429" bIns="45715" rtlCol="0">
                  <a:spAutoFit/>
                </a:bodyPr>
                <a:lstStyle/>
                <a:p>
                  <a:pPr algn="ctr"/>
                  <a:r>
                    <a:rPr lang="ko-KR" altLang="en-US" sz="1200" dirty="0">
                      <a:solidFill>
                        <a:schemeClr val="bg1"/>
                      </a:solidFill>
                      <a:latin typeface="Arial" pitchFamily="34" charset="0"/>
                      <a:cs typeface="Arial" pitchFamily="34" charset="0"/>
                    </a:rPr>
                    <a:t>기타</a:t>
                  </a:r>
                  <a:endParaRPr lang="en-US" altLang="ko-KR" sz="12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endParaRPr>
                </a:p>
              </p:txBody>
            </p:sp>
            <p:pic>
              <p:nvPicPr>
                <p:cNvPr id="38" name="Picture 2" descr="C:\Users\Denny\Desktop\Virus\Virus(A.I.).png">
                  <a:extLst>
                    <a:ext uri="{FF2B5EF4-FFF2-40B4-BE49-F238E27FC236}">
                      <a16:creationId xmlns:a16="http://schemas.microsoft.com/office/drawing/2014/main" id="{60B708C0-7D42-4117-971E-80EBEE70A0EF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-1198281" y="351619"/>
                  <a:ext cx="306777" cy="266389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9" name="Picture 3" descr="C:\Users\Denny\Desktop\Virus\Virus(Ebola).png">
                  <a:extLst>
                    <a:ext uri="{FF2B5EF4-FFF2-40B4-BE49-F238E27FC236}">
                      <a16:creationId xmlns:a16="http://schemas.microsoft.com/office/drawing/2014/main" id="{4CB6509C-55BD-4CF5-8820-1640EAA2536E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-2012940" y="860524"/>
                  <a:ext cx="324879" cy="26962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0" name="Picture 4" descr="C:\Users\Denny\Desktop\Virus\Virus(Hand-Foot-and Mouth- disease).png">
                  <a:extLst>
                    <a:ext uri="{FF2B5EF4-FFF2-40B4-BE49-F238E27FC236}">
                      <a16:creationId xmlns:a16="http://schemas.microsoft.com/office/drawing/2014/main" id="{DB8D3DCD-BA08-41B6-9D93-E81F6B44A7FD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-1208325" y="2251222"/>
                  <a:ext cx="344880" cy="292069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1" name="Picture 5" descr="C:\Users\Denny\Desktop\Virus\Virus(MERS).png">
                  <a:extLst>
                    <a:ext uri="{FF2B5EF4-FFF2-40B4-BE49-F238E27FC236}">
                      <a16:creationId xmlns:a16="http://schemas.microsoft.com/office/drawing/2014/main" id="{976D53EF-8DCC-4B6B-AEDD-5EA25ABC464D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4172104">
                  <a:off x="-415767" y="851918"/>
                  <a:ext cx="374241" cy="28753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2" name="Picture 6" descr="C:\Users\Denny\Desktop\Virus\Virus(SARS).png">
                  <a:extLst>
                    <a:ext uri="{FF2B5EF4-FFF2-40B4-BE49-F238E27FC236}">
                      <a16:creationId xmlns:a16="http://schemas.microsoft.com/office/drawing/2014/main" id="{5D2362AD-DF76-40E6-A8F6-41CE3F506E57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-390334" y="1747560"/>
                  <a:ext cx="333585" cy="312172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3" name="Picture 7" descr="C:\Users\Denny\Desktop\Virus\Virus(기타).png">
                  <a:extLst>
                    <a:ext uri="{FF2B5EF4-FFF2-40B4-BE49-F238E27FC236}">
                      <a16:creationId xmlns:a16="http://schemas.microsoft.com/office/drawing/2014/main" id="{4FF6C3AF-818B-441A-BBD6-FF420F6AE5FC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-2012940" y="1763011"/>
                  <a:ext cx="349777" cy="314346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</p:grpSp>
      </p:grpSp>
      <p:sp>
        <p:nvSpPr>
          <p:cNvPr id="64" name="직사각형 63">
            <a:extLst>
              <a:ext uri="{FF2B5EF4-FFF2-40B4-BE49-F238E27FC236}">
                <a16:creationId xmlns:a16="http://schemas.microsoft.com/office/drawing/2014/main" id="{3EE6B295-AFB9-4D00-963A-5F72C02EEE2F}"/>
              </a:ext>
            </a:extLst>
          </p:cNvPr>
          <p:cNvSpPr/>
          <p:nvPr/>
        </p:nvSpPr>
        <p:spPr>
          <a:xfrm>
            <a:off x="6034265" y="2626246"/>
            <a:ext cx="1956207" cy="3384376"/>
          </a:xfrm>
          <a:prstGeom prst="rect">
            <a:avLst/>
          </a:prstGeom>
          <a:solidFill>
            <a:schemeClr val="tx2">
              <a:lumMod val="75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aphicFrame>
        <p:nvGraphicFramePr>
          <p:cNvPr id="65" name="표 64">
            <a:extLst>
              <a:ext uri="{FF2B5EF4-FFF2-40B4-BE49-F238E27FC236}">
                <a16:creationId xmlns:a16="http://schemas.microsoft.com/office/drawing/2014/main" id="{9A7E1973-C1B5-420B-8A1D-A7CA891F47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4637110"/>
              </p:ext>
            </p:extLst>
          </p:nvPr>
        </p:nvGraphicFramePr>
        <p:xfrm>
          <a:off x="6034265" y="2626246"/>
          <a:ext cx="1956207" cy="3353586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19562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32048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000" b="1" dirty="0">
                          <a:solidFill>
                            <a:schemeClr val="bg1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만지는 순간 세균이 달라붙는 </a:t>
                      </a:r>
                      <a:endParaRPr lang="en-US" altLang="ko-KR" sz="1000" b="1" dirty="0">
                        <a:solidFill>
                          <a:schemeClr val="bg1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  <a:p>
                      <a:pPr algn="ctr" latinLnBrk="1"/>
                      <a:r>
                        <a:rPr lang="ko-KR" altLang="en-US" sz="1000" b="1" dirty="0">
                          <a:solidFill>
                            <a:schemeClr val="bg1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물건들 </a:t>
                      </a:r>
                      <a:r>
                        <a:rPr lang="en-US" altLang="ko-KR" sz="1000" b="1" dirty="0">
                          <a:solidFill>
                            <a:schemeClr val="bg1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TOP 10</a:t>
                      </a:r>
                      <a:r>
                        <a:rPr lang="ko-KR" altLang="en-US" sz="1000" b="1" dirty="0">
                          <a:solidFill>
                            <a:schemeClr val="bg1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 </a:t>
                      </a: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800" dirty="0"/>
                        <a:t>자료 </a:t>
                      </a:r>
                      <a:r>
                        <a:rPr lang="en-US" altLang="ko-KR" sz="800" dirty="0"/>
                        <a:t>: 2016.05 </a:t>
                      </a:r>
                      <a:r>
                        <a:rPr lang="ko-KR" altLang="en-US" sz="800" dirty="0"/>
                        <a:t>중앙일보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2658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000" b="1" dirty="0">
                          <a:solidFill>
                            <a:srgbClr val="C00000"/>
                          </a:solidFill>
                        </a:rPr>
                        <a:t>에스컬레이터 손잡이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000" dirty="0"/>
                        <a:t>버스 손잡이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pPr marL="0" marR="0" indent="0" algn="l" defTabSz="914153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ko-KR" altLang="en-US" sz="1000" dirty="0"/>
                        <a:t>음료 캔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pPr marL="0" marR="0" indent="0" algn="l" defTabSz="914153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ko-KR" altLang="en-US" sz="1000" dirty="0"/>
                        <a:t>공공화장실 화장지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000" dirty="0"/>
                        <a:t>책상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pPr latinLnBrk="1"/>
                      <a:r>
                        <a:rPr lang="en-US" altLang="ko-KR" sz="1000" dirty="0"/>
                        <a:t>ATM </a:t>
                      </a:r>
                      <a:r>
                        <a:rPr lang="ko-KR" altLang="en-US" sz="1000" dirty="0" err="1"/>
                        <a:t>키패드</a:t>
                      </a:r>
                      <a:endParaRPr lang="ko-KR" altLang="en-US" sz="1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000" dirty="0" err="1"/>
                        <a:t>스마트폰</a:t>
                      </a:r>
                      <a:endParaRPr lang="ko-KR" altLang="en-US" sz="1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1832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000" dirty="0"/>
                        <a:t>컴퓨터 키보드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000" dirty="0"/>
                        <a:t>엘리베이터 버튼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latinLnBrk="1"/>
                      <a:r>
                        <a:rPr lang="ko-KR" altLang="en-US" sz="1000" dirty="0"/>
                        <a:t>화장실 손잡이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3"/>
          <p:cNvSpPr/>
          <p:nvPr/>
        </p:nvSpPr>
        <p:spPr>
          <a:xfrm>
            <a:off x="5705027" y="1844824"/>
            <a:ext cx="1996480" cy="432048"/>
          </a:xfrm>
          <a:prstGeom prst="rect">
            <a:avLst/>
          </a:prstGeom>
          <a:solidFill>
            <a:srgbClr val="00D5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bg1">
                  <a:lumMod val="9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26" name="Group 25"/>
          <p:cNvSpPr/>
          <p:nvPr/>
        </p:nvSpPr>
        <p:spPr>
          <a:xfrm>
            <a:off x="5705028" y="1887162"/>
            <a:ext cx="1996480" cy="369324"/>
          </a:xfrm>
          <a:prstGeom prst="rect">
            <a:avLst/>
          </a:prstGeom>
          <a:solidFill>
            <a:srgbClr val="00D5F2"/>
          </a:solidFill>
        </p:spPr>
        <p:txBody>
          <a:bodyPr wrap="square" lIns="91431" tIns="45716" rIns="91431" bIns="45716">
            <a:spAutoFit/>
          </a:bodyPr>
          <a:lstStyle/>
          <a:p>
            <a:pPr algn="ctr"/>
            <a:r>
              <a:rPr lang="en-US" altLang="zh-CN" b="1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COVID 19</a:t>
            </a:r>
          </a:p>
        </p:txBody>
      </p:sp>
      <p:sp>
        <p:nvSpPr>
          <p:cNvPr id="27" name="Group 26"/>
          <p:cNvSpPr/>
          <p:nvPr/>
        </p:nvSpPr>
        <p:spPr>
          <a:xfrm>
            <a:off x="8062234" y="1800148"/>
            <a:ext cx="2451554" cy="369324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/>
          <a:p>
            <a:r>
              <a:rPr lang="ko-KR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신종 바이러스 위협</a:t>
            </a:r>
            <a:endParaRPr lang="en-US" altLang="zh-CN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28" name="Group 47"/>
          <p:cNvSpPr>
            <a:spLocks noChangeArrowheads="1"/>
          </p:cNvSpPr>
          <p:nvPr/>
        </p:nvSpPr>
        <p:spPr bwMode="auto">
          <a:xfrm>
            <a:off x="8061547" y="2101389"/>
            <a:ext cx="2808312" cy="5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지속적인 신종 바이러스의 위협</a:t>
            </a:r>
            <a:endParaRPr lang="en-US" altLang="ko-KR" sz="1200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변형된 바이러스 대응책 마련 시급</a:t>
            </a:r>
            <a:endParaRPr lang="zh-CN" altLang="en-US" sz="1200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  <p:sp>
        <p:nvSpPr>
          <p:cNvPr id="29" name="Rectangle 3"/>
          <p:cNvSpPr/>
          <p:nvPr/>
        </p:nvSpPr>
        <p:spPr>
          <a:xfrm>
            <a:off x="5705027" y="2780928"/>
            <a:ext cx="1996480" cy="432048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bg1">
                  <a:lumMod val="9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0" name="Group 29"/>
          <p:cNvSpPr/>
          <p:nvPr/>
        </p:nvSpPr>
        <p:spPr>
          <a:xfrm>
            <a:off x="5705028" y="2823266"/>
            <a:ext cx="1996480" cy="3693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lIns="91431" tIns="45716" rIns="91431" bIns="45716">
            <a:spAutoFit/>
          </a:bodyPr>
          <a:lstStyle/>
          <a:p>
            <a:pPr algn="ctr"/>
            <a:r>
              <a:rPr lang="ko-KR" altLang="en-US" b="1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독감</a:t>
            </a:r>
            <a:r>
              <a:rPr lang="en-US" altLang="ko-KR" b="1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(A,B)</a:t>
            </a:r>
            <a:endParaRPr lang="en-US" altLang="zh-CN" b="1" dirty="0">
              <a:solidFill>
                <a:schemeClr val="bg1"/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1" name="Group 30"/>
          <p:cNvSpPr/>
          <p:nvPr/>
        </p:nvSpPr>
        <p:spPr>
          <a:xfrm>
            <a:off x="8062233" y="2736252"/>
            <a:ext cx="2577191" cy="369324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/>
          <a:p>
            <a:r>
              <a:rPr lang="ko-KR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위협적인 바이러스</a:t>
            </a:r>
            <a:endParaRPr lang="en-US" altLang="zh-CN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2" name="Group 47"/>
          <p:cNvSpPr>
            <a:spLocks noChangeArrowheads="1"/>
          </p:cNvSpPr>
          <p:nvPr/>
        </p:nvSpPr>
        <p:spPr bwMode="auto">
          <a:xfrm>
            <a:off x="8061547" y="3037493"/>
            <a:ext cx="2808312" cy="5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신종플루</a:t>
            </a:r>
            <a:r>
              <a:rPr lang="en-US" altLang="ko-KR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(</a:t>
            </a: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독감</a:t>
            </a:r>
            <a:r>
              <a:rPr lang="en-US" altLang="ko-KR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)</a:t>
            </a: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와 같은 바이러스 예방</a:t>
            </a:r>
            <a:endParaRPr lang="en-US" altLang="ko-KR" sz="1200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공공시설물의 청결한 환경 마련 필요</a:t>
            </a:r>
            <a:endParaRPr lang="zh-CN" altLang="en-US" sz="1200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  <p:sp>
        <p:nvSpPr>
          <p:cNvPr id="33" name="Rectangle 3"/>
          <p:cNvSpPr/>
          <p:nvPr/>
        </p:nvSpPr>
        <p:spPr>
          <a:xfrm>
            <a:off x="5757291" y="3717032"/>
            <a:ext cx="1996480" cy="432048"/>
          </a:xfrm>
          <a:prstGeom prst="rect">
            <a:avLst/>
          </a:prstGeom>
          <a:solidFill>
            <a:srgbClr val="00D5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bg1">
                  <a:lumMod val="9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4" name="Group 33"/>
          <p:cNvSpPr/>
          <p:nvPr/>
        </p:nvSpPr>
        <p:spPr>
          <a:xfrm>
            <a:off x="5757292" y="3759370"/>
            <a:ext cx="1996480" cy="369324"/>
          </a:xfrm>
          <a:prstGeom prst="rect">
            <a:avLst/>
          </a:prstGeom>
          <a:solidFill>
            <a:srgbClr val="00D5F2"/>
          </a:solidFill>
        </p:spPr>
        <p:txBody>
          <a:bodyPr wrap="square" lIns="91431" tIns="45716" rIns="91431" bIns="45716">
            <a:spAutoFit/>
          </a:bodyPr>
          <a:lstStyle/>
          <a:p>
            <a:pPr algn="ctr"/>
            <a:r>
              <a:rPr lang="ko-KR" altLang="en-US" b="1" dirty="0" err="1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그외</a:t>
            </a:r>
            <a:r>
              <a:rPr lang="ko-KR" altLang="en-US" b="1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 전염병</a:t>
            </a:r>
            <a:endParaRPr lang="en-US" altLang="zh-CN" b="1" dirty="0">
              <a:solidFill>
                <a:schemeClr val="bg1"/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5" name="Group 34"/>
          <p:cNvSpPr/>
          <p:nvPr/>
        </p:nvSpPr>
        <p:spPr>
          <a:xfrm>
            <a:off x="8114497" y="3672356"/>
            <a:ext cx="2663609" cy="369324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/>
          <a:p>
            <a:r>
              <a:rPr lang="ko-KR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확산방지 대책 마련 시급</a:t>
            </a:r>
            <a:endParaRPr lang="en-US" altLang="zh-CN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6" name="Group 47"/>
          <p:cNvSpPr>
            <a:spLocks noChangeArrowheads="1"/>
          </p:cNvSpPr>
          <p:nvPr/>
        </p:nvSpPr>
        <p:spPr bwMode="auto">
          <a:xfrm>
            <a:off x="8113811" y="3973597"/>
            <a:ext cx="2808312" cy="5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503020204020204" pitchFamily="34" charset="-122"/>
                <a:ea typeface="Arial" panose="020B0503020204020204" pitchFamily="34" charset="-122"/>
                <a:sym typeface="Calibri" panose="020F050202020403020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비말</a:t>
            </a:r>
            <a:r>
              <a:rPr lang="en-US" altLang="ko-KR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, </a:t>
            </a: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접촉에 의한 확산방지 대책 필요</a:t>
            </a:r>
            <a:endParaRPr lang="en-US" altLang="ko-KR" sz="1200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 panose="020B0503020204020204" pitchFamily="34" charset="-122"/>
              </a:rPr>
              <a:t>사회적 안전망 구축 필요</a:t>
            </a:r>
            <a:endParaRPr lang="zh-CN" altLang="en-US" sz="1200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  <a:sym typeface="Arial" panose="020B0503020204020204" pitchFamily="34" charset="-122"/>
            </a:endParaRPr>
          </a:p>
        </p:txBody>
      </p:sp>
      <p:sp>
        <p:nvSpPr>
          <p:cNvPr id="37" name="Freeform 12"/>
          <p:cNvSpPr/>
          <p:nvPr/>
        </p:nvSpPr>
        <p:spPr bwMode="auto">
          <a:xfrm>
            <a:off x="2172183" y="4258305"/>
            <a:ext cx="528638" cy="530225"/>
          </a:xfrm>
          <a:custGeom>
            <a:avLst/>
            <a:gdLst>
              <a:gd name="T0" fmla="*/ 0 w 1446"/>
              <a:gd name="T1" fmla="*/ 0 h 1446"/>
              <a:gd name="T2" fmla="*/ 1446 w 1446"/>
              <a:gd name="T3" fmla="*/ 0 h 1446"/>
              <a:gd name="T4" fmla="*/ 1446 w 1446"/>
              <a:gd name="T5" fmla="*/ 458 h 1446"/>
              <a:gd name="T6" fmla="*/ 438 w 1446"/>
              <a:gd name="T7" fmla="*/ 458 h 1446"/>
              <a:gd name="T8" fmla="*/ 438 w 1446"/>
              <a:gd name="T9" fmla="*/ 1446 h 1446"/>
              <a:gd name="T10" fmla="*/ 0 w 1446"/>
              <a:gd name="T11" fmla="*/ 1446 h 1446"/>
              <a:gd name="T12" fmla="*/ 0 w 1446"/>
              <a:gd name="T13" fmla="*/ 0 h 14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446" h="1446">
                <a:moveTo>
                  <a:pt x="0" y="0"/>
                </a:moveTo>
                <a:lnTo>
                  <a:pt x="1446" y="0"/>
                </a:lnTo>
                <a:lnTo>
                  <a:pt x="1446" y="458"/>
                </a:lnTo>
                <a:lnTo>
                  <a:pt x="438" y="458"/>
                </a:lnTo>
                <a:lnTo>
                  <a:pt x="438" y="1446"/>
                </a:lnTo>
                <a:lnTo>
                  <a:pt x="0" y="1446"/>
                </a:lnTo>
                <a:lnTo>
                  <a:pt x="0" y="0"/>
                </a:lnTo>
                <a:close/>
              </a:path>
            </a:pathLst>
          </a:custGeom>
          <a:solidFill>
            <a:srgbClr val="00D5F2"/>
          </a:solidFill>
          <a:ln>
            <a:noFill/>
          </a:ln>
        </p:spPr>
        <p:txBody>
          <a:bodyPr/>
          <a:lstStyle/>
          <a:p>
            <a:endParaRPr lang="zh-CN" altLang="en-US" dirty="0">
              <a:solidFill>
                <a:schemeClr val="tx1">
                  <a:lumMod val="50000"/>
                  <a:lumOff val="50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8" name="Freeform 12"/>
          <p:cNvSpPr/>
          <p:nvPr/>
        </p:nvSpPr>
        <p:spPr bwMode="auto">
          <a:xfrm flipH="1" flipV="1">
            <a:off x="8563544" y="6159328"/>
            <a:ext cx="528638" cy="530225"/>
          </a:xfrm>
          <a:custGeom>
            <a:avLst/>
            <a:gdLst>
              <a:gd name="T0" fmla="*/ 0 w 1446"/>
              <a:gd name="T1" fmla="*/ 0 h 1446"/>
              <a:gd name="T2" fmla="*/ 1446 w 1446"/>
              <a:gd name="T3" fmla="*/ 0 h 1446"/>
              <a:gd name="T4" fmla="*/ 1446 w 1446"/>
              <a:gd name="T5" fmla="*/ 458 h 1446"/>
              <a:gd name="T6" fmla="*/ 438 w 1446"/>
              <a:gd name="T7" fmla="*/ 458 h 1446"/>
              <a:gd name="T8" fmla="*/ 438 w 1446"/>
              <a:gd name="T9" fmla="*/ 1446 h 1446"/>
              <a:gd name="T10" fmla="*/ 0 w 1446"/>
              <a:gd name="T11" fmla="*/ 1446 h 1446"/>
              <a:gd name="T12" fmla="*/ 0 w 1446"/>
              <a:gd name="T13" fmla="*/ 0 h 14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446" h="1446">
                <a:moveTo>
                  <a:pt x="0" y="0"/>
                </a:moveTo>
                <a:lnTo>
                  <a:pt x="1446" y="0"/>
                </a:lnTo>
                <a:lnTo>
                  <a:pt x="1446" y="458"/>
                </a:lnTo>
                <a:lnTo>
                  <a:pt x="438" y="458"/>
                </a:lnTo>
                <a:lnTo>
                  <a:pt x="438" y="1446"/>
                </a:lnTo>
                <a:lnTo>
                  <a:pt x="0" y="1446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txBody>
          <a:bodyPr/>
          <a:lstStyle/>
          <a:p>
            <a:endParaRPr lang="zh-CN" altLang="en-US" dirty="0">
              <a:solidFill>
                <a:schemeClr val="tx1">
                  <a:lumMod val="50000"/>
                  <a:lumOff val="50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41" name="Group 21">
            <a:extLst>
              <a:ext uri="{FF2B5EF4-FFF2-40B4-BE49-F238E27FC236}">
                <a16:creationId xmlns:a16="http://schemas.microsoft.com/office/drawing/2014/main" id="{1566FAA7-7562-45EE-B68E-F8105A151010}"/>
              </a:ext>
            </a:extLst>
          </p:cNvPr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42" name="Group 56">
            <a:extLst>
              <a:ext uri="{FF2B5EF4-FFF2-40B4-BE49-F238E27FC236}">
                <a16:creationId xmlns:a16="http://schemas.microsoft.com/office/drawing/2014/main" id="{78516A11-8A37-4C98-94D8-6F7BB5F71FED}"/>
              </a:ext>
            </a:extLst>
          </p:cNvPr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43" name="Group 57">
              <a:extLst>
                <a:ext uri="{FF2B5EF4-FFF2-40B4-BE49-F238E27FC236}">
                  <a16:creationId xmlns:a16="http://schemas.microsoft.com/office/drawing/2014/main" id="{0AC7E263-78DB-4797-9B3B-EF8EFF598B72}"/>
                </a:ext>
              </a:extLst>
            </p:cNvPr>
            <p:cNvSpPr txBox="1"/>
            <p:nvPr/>
          </p:nvSpPr>
          <p:spPr>
            <a:xfrm>
              <a:off x="5402407" y="1374256"/>
              <a:ext cx="3723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사회적 필요성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44" name="Group 58">
              <a:extLst>
                <a:ext uri="{FF2B5EF4-FFF2-40B4-BE49-F238E27FC236}">
                  <a16:creationId xmlns:a16="http://schemas.microsoft.com/office/drawing/2014/main" id="{E1C13BB4-4C8F-4ADD-81BA-3C1C89017C7F}"/>
                </a:ext>
              </a:extLst>
            </p:cNvPr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2.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현안의 시급성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pic>
        <p:nvPicPr>
          <p:cNvPr id="2" name="그림 1">
            <a:extLst>
              <a:ext uri="{FF2B5EF4-FFF2-40B4-BE49-F238E27FC236}">
                <a16:creationId xmlns:a16="http://schemas.microsoft.com/office/drawing/2014/main" id="{E6428AC8-5AB8-4D3E-B483-A8C50064CB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996" y="1844824"/>
            <a:ext cx="4810125" cy="2247900"/>
          </a:xfrm>
          <a:prstGeom prst="rect">
            <a:avLst/>
          </a:prstGeom>
        </p:spPr>
      </p:pic>
      <p:sp>
        <p:nvSpPr>
          <p:cNvPr id="45" name="모서리가 둥근 직사각형 112">
            <a:extLst>
              <a:ext uri="{FF2B5EF4-FFF2-40B4-BE49-F238E27FC236}">
                <a16:creationId xmlns:a16="http://schemas.microsoft.com/office/drawing/2014/main" id="{376B4C20-3E1E-4EFA-AB30-1D162458D72A}"/>
              </a:ext>
            </a:extLst>
          </p:cNvPr>
          <p:cNvSpPr/>
          <p:nvPr/>
        </p:nvSpPr>
        <p:spPr>
          <a:xfrm>
            <a:off x="3099632" y="4523418"/>
            <a:ext cx="989745" cy="23666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rgbClr val="439E2A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HY견고딕" panose="02030600000101010101" pitchFamily="18" charset="-127"/>
                <a:ea typeface="HY견고딕" panose="02030600000101010101" pitchFamily="18" charset="-127"/>
                <a:cs typeface="Arial" pitchFamily="34" charset="0"/>
              </a:rPr>
              <a:t>국내</a:t>
            </a:r>
          </a:p>
        </p:txBody>
      </p:sp>
      <p:sp>
        <p:nvSpPr>
          <p:cNvPr id="46" name="모서리가 둥근 직사각형 112">
            <a:extLst>
              <a:ext uri="{FF2B5EF4-FFF2-40B4-BE49-F238E27FC236}">
                <a16:creationId xmlns:a16="http://schemas.microsoft.com/office/drawing/2014/main" id="{5CD47C06-DD95-47D9-8862-6049387B19CD}"/>
              </a:ext>
            </a:extLst>
          </p:cNvPr>
          <p:cNvSpPr/>
          <p:nvPr/>
        </p:nvSpPr>
        <p:spPr>
          <a:xfrm>
            <a:off x="3112309" y="5682137"/>
            <a:ext cx="989745" cy="23666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rgbClr val="439E2A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HY견고딕" panose="02030600000101010101" pitchFamily="18" charset="-127"/>
                <a:ea typeface="HY견고딕" panose="02030600000101010101" pitchFamily="18" charset="-127"/>
                <a:cs typeface="Arial" pitchFamily="34" charset="0"/>
              </a:rPr>
              <a:t>세계</a:t>
            </a: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40ED1C39-F282-4D53-8A5C-59B0A1C37C2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630" r="9064"/>
          <a:stretch/>
        </p:blipFill>
        <p:spPr>
          <a:xfrm>
            <a:off x="4432300" y="5898446"/>
            <a:ext cx="2991272" cy="748006"/>
          </a:xfrm>
          <a:prstGeom prst="rect">
            <a:avLst/>
          </a:prstGeom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9FDED533-2027-4025-BA3D-2C5009C7DC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1051" y="4815477"/>
            <a:ext cx="4533900" cy="790575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roup 21"/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22" name="Group 56"/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23" name="Group 57"/>
            <p:cNvSpPr txBox="1"/>
            <p:nvPr/>
          </p:nvSpPr>
          <p:spPr>
            <a:xfrm>
              <a:off x="5402407" y="1374256"/>
              <a:ext cx="3723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사회적 필요성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24" name="Group 58"/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1.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공공현안 해결 및 사회적 가치 창출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sp>
        <p:nvSpPr>
          <p:cNvPr id="66" name="TextBox 65">
            <a:extLst>
              <a:ext uri="{FF2B5EF4-FFF2-40B4-BE49-F238E27FC236}">
                <a16:creationId xmlns:a16="http://schemas.microsoft.com/office/drawing/2014/main" id="{3F9FA35A-F5BA-4212-9C7B-6CD2D13A4D21}"/>
              </a:ext>
            </a:extLst>
          </p:cNvPr>
          <p:cNvSpPr txBox="1"/>
          <p:nvPr/>
        </p:nvSpPr>
        <p:spPr>
          <a:xfrm>
            <a:off x="8881422" y="2374032"/>
            <a:ext cx="188064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8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국민안전처 보도자료 </a:t>
            </a:r>
            <a:r>
              <a:rPr lang="en-US" altLang="ko-KR" sz="8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(2016.6.17 </a:t>
            </a:r>
            <a:r>
              <a:rPr lang="ko-KR" altLang="en-US" sz="8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발표</a:t>
            </a:r>
            <a:r>
              <a:rPr lang="en-US" altLang="ko-KR" sz="8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)</a:t>
            </a:r>
            <a:endParaRPr lang="ko-KR" altLang="en-US" sz="800" dirty="0">
              <a:latin typeface="함초롬돋움" panose="020B0604000101010101" pitchFamily="50" charset="-127"/>
              <a:ea typeface="함초롬돋움" panose="020B0604000101010101" pitchFamily="50" charset="-127"/>
              <a:cs typeface="함초롬돋움" panose="020B0604000101010101" pitchFamily="50" charset="-127"/>
            </a:endParaRPr>
          </a:p>
        </p:txBody>
      </p:sp>
      <p:graphicFrame>
        <p:nvGraphicFramePr>
          <p:cNvPr id="67" name="표 66">
            <a:extLst>
              <a:ext uri="{FF2B5EF4-FFF2-40B4-BE49-F238E27FC236}">
                <a16:creationId xmlns:a16="http://schemas.microsoft.com/office/drawing/2014/main" id="{DB13C8EF-F01C-47E3-9C20-D05342302E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5118485"/>
              </p:ext>
            </p:extLst>
          </p:nvPr>
        </p:nvGraphicFramePr>
        <p:xfrm>
          <a:off x="6531099" y="2618228"/>
          <a:ext cx="4157152" cy="2275504"/>
        </p:xfrm>
        <a:graphic>
          <a:graphicData uri="http://schemas.openxmlformats.org/drawingml/2006/table">
            <a:tbl>
              <a:tblPr firstRow="1" lastRow="1">
                <a:tableStyleId>{3B4B98B0-60AC-42C2-AFA5-B58CD77FA1E5}</a:tableStyleId>
              </a:tblPr>
              <a:tblGrid>
                <a:gridCol w="12241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514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570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59280">
                <a:tc>
                  <a:txBody>
                    <a:bodyPr/>
                    <a:lstStyle/>
                    <a:p>
                      <a:pPr algn="ctr" fontAlgn="ctr"/>
                      <a:r>
                        <a:rPr lang="ko-KR" altLang="en-US" sz="900" b="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사고유형　</a:t>
                      </a:r>
                      <a:endParaRPr lang="ko-KR" altLang="en-US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36000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b="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2013</a:t>
                      </a:r>
                      <a:endParaRPr lang="en-US" altLang="ko-KR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b="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2014</a:t>
                      </a:r>
                      <a:endParaRPr lang="en-US" altLang="ko-KR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b="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2015</a:t>
                      </a:r>
                      <a:endParaRPr lang="en-US" altLang="ko-KR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ko-KR" altLang="en-US" sz="900" b="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총계</a:t>
                      </a:r>
                      <a:endParaRPr lang="ko-KR" altLang="en-US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 fontAlgn="ctr"/>
                      <a:r>
                        <a:rPr lang="ko-KR" altLang="en-US" sz="90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역주행 </a:t>
                      </a:r>
                      <a:r>
                        <a:rPr lang="en-US" altLang="ko-KR" sz="90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(20.8%)</a:t>
                      </a:r>
                      <a:endParaRPr lang="en-US" altLang="ko-KR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36000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u="none" strike="noStrike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39</a:t>
                      </a:r>
                      <a:endParaRPr lang="en-US" altLang="ko-KR" sz="900" b="0" i="0" u="none" strike="noStrike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1</a:t>
                      </a:r>
                      <a:endParaRPr lang="en-US" altLang="ko-KR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u="none" strike="noStrike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0</a:t>
                      </a:r>
                      <a:endParaRPr lang="en-US" altLang="ko-KR" sz="900" b="0" i="0" u="none" strike="noStrike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u="none" strike="noStrike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40</a:t>
                      </a:r>
                      <a:endParaRPr lang="en-US" altLang="ko-KR" sz="900" b="0" i="0" u="none" strike="noStrike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 fontAlgn="ctr"/>
                      <a:r>
                        <a:rPr lang="ko-KR" altLang="en-US" sz="900" b="1" u="none" strike="noStrike" dirty="0">
                          <a:solidFill>
                            <a:srgbClr val="FF0000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전도 </a:t>
                      </a:r>
                      <a:endParaRPr lang="en-US" altLang="ko-KR" sz="900" b="1" u="none" strike="noStrike" dirty="0">
                        <a:solidFill>
                          <a:srgbClr val="FF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  <a:p>
                      <a:pPr algn="ctr" fontAlgn="ctr"/>
                      <a:r>
                        <a:rPr lang="en-US" altLang="ko-KR" sz="900" b="1" u="none" strike="noStrike" dirty="0">
                          <a:solidFill>
                            <a:srgbClr val="FF0000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(64.6%)</a:t>
                      </a:r>
                      <a:endParaRPr lang="en-US" altLang="ko-KR" sz="900" b="1" i="0" u="none" strike="noStrike" dirty="0">
                        <a:solidFill>
                          <a:srgbClr val="FF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36000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b="1" u="none" strike="noStrike" dirty="0">
                          <a:solidFill>
                            <a:srgbClr val="FF0000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46</a:t>
                      </a:r>
                      <a:endParaRPr lang="en-US" altLang="ko-KR" sz="900" b="1" i="0" u="none" strike="noStrike" dirty="0">
                        <a:solidFill>
                          <a:srgbClr val="FF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b="1" u="none" strike="noStrike" dirty="0">
                          <a:solidFill>
                            <a:srgbClr val="FF0000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47</a:t>
                      </a:r>
                      <a:endParaRPr lang="en-US" altLang="ko-KR" sz="900" b="1" i="0" u="none" strike="noStrike" dirty="0">
                        <a:solidFill>
                          <a:srgbClr val="FF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b="1" u="none" strike="noStrike" dirty="0">
                          <a:solidFill>
                            <a:srgbClr val="FF0000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31</a:t>
                      </a:r>
                      <a:endParaRPr lang="en-US" altLang="ko-KR" sz="900" b="1" i="0" u="none" strike="noStrike" dirty="0">
                        <a:solidFill>
                          <a:srgbClr val="FF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b="1" u="none" strike="noStrike" dirty="0">
                          <a:solidFill>
                            <a:srgbClr val="FF0000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124</a:t>
                      </a:r>
                      <a:endParaRPr lang="en-US" altLang="ko-KR" sz="900" b="1" i="0" u="none" strike="noStrike" dirty="0">
                        <a:solidFill>
                          <a:srgbClr val="FF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 fontAlgn="ctr"/>
                      <a:r>
                        <a:rPr lang="ko-KR" altLang="en-US" sz="90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끼임 </a:t>
                      </a:r>
                      <a:endParaRPr lang="en-US" altLang="ko-KR" sz="900" u="none" strike="noStrike" dirty="0"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  <a:p>
                      <a:pPr algn="ctr" fontAlgn="ctr"/>
                      <a:r>
                        <a:rPr lang="en-US" altLang="ko-KR" sz="90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(13.6%)</a:t>
                      </a:r>
                      <a:endParaRPr lang="en-US" altLang="ko-KR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36000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14</a:t>
                      </a:r>
                      <a:endParaRPr lang="en-US" altLang="ko-KR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u="none" strike="noStrike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8</a:t>
                      </a:r>
                      <a:endParaRPr lang="en-US" altLang="ko-KR" sz="900" b="0" i="0" u="none" strike="noStrike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u="none" strike="noStrike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4</a:t>
                      </a:r>
                      <a:endParaRPr lang="en-US" altLang="ko-KR" sz="900" b="0" i="0" u="none" strike="noStrike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26</a:t>
                      </a:r>
                      <a:endParaRPr lang="en-US" altLang="ko-KR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 fontAlgn="ctr"/>
                      <a:r>
                        <a:rPr lang="ko-KR" altLang="en-US" sz="90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기타 </a:t>
                      </a:r>
                      <a:endParaRPr lang="en-US" altLang="ko-KR" sz="900" u="none" strike="noStrike" dirty="0"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  <a:p>
                      <a:pPr algn="ctr" fontAlgn="ctr"/>
                      <a:r>
                        <a:rPr lang="en-US" altLang="ko-KR" sz="90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(1.0%)</a:t>
                      </a:r>
                      <a:endParaRPr lang="en-US" altLang="ko-KR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36000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1</a:t>
                      </a:r>
                      <a:endParaRPr lang="en-US" altLang="ko-KR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u="none" strike="noStrike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0</a:t>
                      </a:r>
                      <a:endParaRPr lang="en-US" altLang="ko-KR" sz="900" b="0" i="0" u="none" strike="noStrike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u="none" strike="noStrike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1</a:t>
                      </a:r>
                      <a:endParaRPr lang="en-US" altLang="ko-KR" sz="900" b="0" i="0" u="none" strike="noStrike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u="none" strike="noStrike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2</a:t>
                      </a:r>
                      <a:endParaRPr lang="en-US" altLang="ko-KR" sz="900" b="0" i="0" u="none" strike="noStrike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ko-KR" altLang="en-US" sz="900" b="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　</a:t>
                      </a:r>
                      <a:endParaRPr lang="ko-KR" altLang="en-US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36000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b="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99</a:t>
                      </a:r>
                      <a:endParaRPr lang="en-US" altLang="ko-KR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b="0" i="0" u="none" strike="noStrike" dirty="0">
                          <a:solidFill>
                            <a:schemeClr val="tx1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56</a:t>
                      </a:r>
                      <a:endParaRPr lang="en-US" altLang="ko-KR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b="0" i="0" u="none" strike="noStrike" dirty="0">
                          <a:solidFill>
                            <a:schemeClr val="tx1"/>
                          </a:solidFill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35</a:t>
                      </a:r>
                      <a:endParaRPr lang="en-US" altLang="ko-KR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ko-KR" sz="900" b="0" u="none" strike="noStrike" dirty="0">
                          <a:latin typeface="나눔바른고딕" panose="020B0603020101020101" pitchFamily="50" charset="-127"/>
                          <a:ea typeface="나눔바른고딕" panose="020B0603020101020101" pitchFamily="50" charset="-127"/>
                        </a:rPr>
                        <a:t>382</a:t>
                      </a:r>
                      <a:endParaRPr lang="en-US" altLang="ko-KR" sz="900" b="0" i="0" u="none" strike="noStrike" dirty="0">
                        <a:solidFill>
                          <a:srgbClr val="000000"/>
                        </a:solidFill>
                        <a:latin typeface="나눔바른고딕" panose="020B0603020101020101" pitchFamily="50" charset="-127"/>
                        <a:ea typeface="나눔바른고딕" panose="020B0603020101020101" pitchFamily="50" charset="-127"/>
                      </a:endParaRPr>
                    </a:p>
                  </a:txBody>
                  <a:tcPr marL="9525" marR="72000" marT="9525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2" name="TextBox 71">
            <a:extLst>
              <a:ext uri="{FF2B5EF4-FFF2-40B4-BE49-F238E27FC236}">
                <a16:creationId xmlns:a16="http://schemas.microsoft.com/office/drawing/2014/main" id="{156328E7-0325-45A0-9040-AD140F5B99C2}"/>
              </a:ext>
            </a:extLst>
          </p:cNvPr>
          <p:cNvSpPr txBox="1"/>
          <p:nvPr/>
        </p:nvSpPr>
        <p:spPr>
          <a:xfrm>
            <a:off x="8164515" y="1778223"/>
            <a:ext cx="10727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Clr>
                <a:schemeClr val="accent3"/>
              </a:buClr>
              <a:buFont typeface="Wingdings" pitchFamily="2" charset="2"/>
              <a:buChar char="l"/>
            </a:pPr>
            <a:r>
              <a:rPr lang="en-US" altLang="ko-KR" sz="1400" b="1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 </a:t>
            </a:r>
            <a:r>
              <a:rPr lang="ko-KR" altLang="en-US" sz="1400" b="1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사고현황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5327FBAD-F0BD-417E-BBA9-A0E07021C0B0}"/>
              </a:ext>
            </a:extLst>
          </p:cNvPr>
          <p:cNvSpPr txBox="1"/>
          <p:nvPr/>
        </p:nvSpPr>
        <p:spPr>
          <a:xfrm>
            <a:off x="6459091" y="5254352"/>
            <a:ext cx="4320480" cy="938719"/>
          </a:xfrm>
          <a:prstGeom prst="rect">
            <a:avLst/>
          </a:prstGeom>
          <a:solidFill>
            <a:schemeClr val="tx2">
              <a:lumMod val="60000"/>
              <a:lumOff val="40000"/>
              <a:alpha val="44000"/>
            </a:schemeClr>
          </a:solidFill>
        </p:spPr>
        <p:txBody>
          <a:bodyPr wrap="square" lIns="36000" rIns="36000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ko-KR" altLang="en-US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 역주행 사고</a:t>
            </a:r>
            <a:r>
              <a:rPr lang="en-US" altLang="ko-KR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: </a:t>
            </a:r>
            <a:r>
              <a:rPr lang="ko-KR" altLang="en-US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장비 정기점검으로 사고건수 감소</a:t>
            </a:r>
            <a:endParaRPr lang="en-US" altLang="ko-KR" sz="1100" dirty="0">
              <a:latin typeface="함초롬돋움" panose="020B0604000101010101" pitchFamily="50" charset="-127"/>
              <a:ea typeface="함초롬돋움" panose="020B0604000101010101" pitchFamily="50" charset="-127"/>
              <a:cs typeface="함초롬돋움" panose="020B0604000101010101" pitchFamily="50" charset="-127"/>
            </a:endParaRPr>
          </a:p>
          <a:p>
            <a:endParaRPr lang="en-US" altLang="ko-KR" sz="1100" dirty="0">
              <a:latin typeface="함초롬돋움" panose="020B0604000101010101" pitchFamily="50" charset="-127"/>
              <a:ea typeface="함초롬돋움" panose="020B0604000101010101" pitchFamily="50" charset="-127"/>
              <a:cs typeface="함초롬돋움" panose="020B0604000101010101" pitchFamily="50" charset="-127"/>
            </a:endParaRPr>
          </a:p>
          <a:p>
            <a:pPr>
              <a:buFont typeface="Wingdings" pitchFamily="2" charset="2"/>
              <a:buChar char="§"/>
            </a:pPr>
            <a:r>
              <a:rPr lang="en-US" altLang="ko-KR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 </a:t>
            </a:r>
            <a:r>
              <a:rPr lang="ko-KR" altLang="en-US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끼임 사고</a:t>
            </a:r>
            <a:r>
              <a:rPr lang="en-US" altLang="ko-KR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: </a:t>
            </a:r>
            <a:r>
              <a:rPr lang="ko-KR" altLang="en-US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계도 및 안전브러시 등</a:t>
            </a:r>
            <a:r>
              <a:rPr lang="en-US" altLang="ko-KR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 </a:t>
            </a:r>
            <a:r>
              <a:rPr lang="ko-KR" altLang="en-US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구조물 설치로 사고건수 감소 중</a:t>
            </a:r>
            <a:endParaRPr lang="en-US" altLang="ko-KR" sz="1100" dirty="0">
              <a:latin typeface="함초롬돋움" panose="020B0604000101010101" pitchFamily="50" charset="-127"/>
              <a:ea typeface="함초롬돋움" panose="020B0604000101010101" pitchFamily="50" charset="-127"/>
              <a:cs typeface="함초롬돋움" panose="020B0604000101010101" pitchFamily="50" charset="-127"/>
            </a:endParaRPr>
          </a:p>
          <a:p>
            <a:r>
              <a:rPr lang="ko-KR" altLang="en-US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 </a:t>
            </a:r>
            <a:endParaRPr lang="en-US" altLang="ko-KR" sz="1100" dirty="0">
              <a:latin typeface="함초롬돋움" panose="020B0604000101010101" pitchFamily="50" charset="-127"/>
              <a:ea typeface="함초롬돋움" panose="020B0604000101010101" pitchFamily="50" charset="-127"/>
              <a:cs typeface="함초롬돋움" panose="020B0604000101010101" pitchFamily="50" charset="-127"/>
            </a:endParaRPr>
          </a:p>
          <a:p>
            <a:pPr>
              <a:buFont typeface="Wingdings" pitchFamily="2" charset="2"/>
              <a:buChar char="§"/>
            </a:pPr>
            <a:r>
              <a:rPr lang="ko-KR" altLang="en-US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 전도 사고</a:t>
            </a:r>
            <a:r>
              <a:rPr lang="en-US" altLang="ko-KR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: </a:t>
            </a:r>
            <a:r>
              <a:rPr lang="ko-KR" altLang="en-US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rPr>
              <a:t>계도와 캠페인으로 사고건수 감소 노력</a:t>
            </a:r>
            <a:endParaRPr lang="en-US" altLang="ko-KR" sz="1100" dirty="0">
              <a:latin typeface="함초롬돋움" panose="020B0604000101010101" pitchFamily="50" charset="-127"/>
              <a:ea typeface="함초롬돋움" panose="020B0604000101010101" pitchFamily="50" charset="-127"/>
              <a:cs typeface="함초롬돋움" panose="020B0604000101010101" pitchFamily="50" charset="-127"/>
            </a:endParaRPr>
          </a:p>
        </p:txBody>
      </p:sp>
      <p:grpSp>
        <p:nvGrpSpPr>
          <p:cNvPr id="2" name="그룹 1">
            <a:extLst>
              <a:ext uri="{FF2B5EF4-FFF2-40B4-BE49-F238E27FC236}">
                <a16:creationId xmlns:a16="http://schemas.microsoft.com/office/drawing/2014/main" id="{4B240136-4E14-4B90-85AC-A4AFB290199F}"/>
              </a:ext>
            </a:extLst>
          </p:cNvPr>
          <p:cNvGrpSpPr/>
          <p:nvPr/>
        </p:nvGrpSpPr>
        <p:grpSpPr>
          <a:xfrm>
            <a:off x="1279928" y="1269829"/>
            <a:ext cx="4392488" cy="5095134"/>
            <a:chOff x="1279928" y="1269829"/>
            <a:chExt cx="4392488" cy="5095134"/>
          </a:xfrm>
        </p:grpSpPr>
        <p:graphicFrame>
          <p:nvGraphicFramePr>
            <p:cNvPr id="68" name="차트 67">
              <a:extLst>
                <a:ext uri="{FF2B5EF4-FFF2-40B4-BE49-F238E27FC236}">
                  <a16:creationId xmlns:a16="http://schemas.microsoft.com/office/drawing/2014/main" id="{58C7A664-CC0F-447B-9BE0-5F356C9E0D85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453387430"/>
                </p:ext>
              </p:extLst>
            </p:nvPr>
          </p:nvGraphicFramePr>
          <p:xfrm>
            <a:off x="1279928" y="2481755"/>
            <a:ext cx="4392488" cy="2556573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3"/>
            </a:graphicData>
          </a:graphic>
        </p:graphicFrame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F2DACDFC-BF6E-40F4-8E64-82D383A4E9FB}"/>
                </a:ext>
              </a:extLst>
            </p:cNvPr>
            <p:cNvSpPr txBox="1"/>
            <p:nvPr/>
          </p:nvSpPr>
          <p:spPr>
            <a:xfrm>
              <a:off x="3476172" y="2230596"/>
              <a:ext cx="215729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8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(</a:t>
              </a:r>
              <a:r>
                <a:rPr lang="ko-KR" altLang="en-US" sz="8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승강기</a:t>
              </a:r>
              <a:r>
                <a:rPr lang="en-US" altLang="ko-KR" sz="8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</a:t>
              </a:r>
              <a:r>
                <a:rPr lang="ko-KR" altLang="en-US" sz="8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안전관리원</a:t>
              </a:r>
              <a:r>
                <a:rPr lang="en-US" altLang="ko-KR" sz="8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, 2015</a:t>
              </a:r>
              <a:r>
                <a:rPr lang="ko-KR" altLang="en-US" sz="8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</a:t>
              </a:r>
              <a:r>
                <a:rPr lang="en-US" altLang="ko-KR" sz="8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12</a:t>
              </a:r>
              <a:r>
                <a:rPr lang="ko-KR" altLang="en-US" sz="8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월 </a:t>
              </a:r>
              <a:r>
                <a:rPr lang="en-US" altLang="ko-KR" sz="8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31</a:t>
              </a:r>
              <a:r>
                <a:rPr lang="ko-KR" altLang="en-US" sz="8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일 기준</a:t>
              </a:r>
              <a:r>
                <a:rPr lang="en-US" altLang="ko-KR" sz="8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)</a:t>
              </a:r>
              <a:endParaRPr lang="ko-KR" altLang="en-US" sz="8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endParaRPr>
            </a:p>
          </p:txBody>
        </p:sp>
        <p:sp>
          <p:nvSpPr>
            <p:cNvPr id="70" name="타원 69">
              <a:extLst>
                <a:ext uri="{FF2B5EF4-FFF2-40B4-BE49-F238E27FC236}">
                  <a16:creationId xmlns:a16="http://schemas.microsoft.com/office/drawing/2014/main" id="{C203F306-7883-47C1-A949-DBB043C9A9D9}"/>
                </a:ext>
              </a:extLst>
            </p:cNvPr>
            <p:cNvSpPr/>
            <p:nvPr/>
          </p:nvSpPr>
          <p:spPr>
            <a:xfrm>
              <a:off x="2023787" y="2522584"/>
              <a:ext cx="729360" cy="71310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909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sz="1000" dirty="0">
                  <a:solidFill>
                    <a:schemeClr val="tx1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CAGR</a:t>
              </a:r>
            </a:p>
            <a:p>
              <a:pPr algn="ctr"/>
              <a:r>
                <a:rPr lang="en-US" altLang="ko-KR" sz="1000" dirty="0">
                  <a:solidFill>
                    <a:schemeClr val="tx1"/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6.4%</a:t>
              </a:r>
              <a:endParaRPr lang="ko-KR" altLang="en-US" sz="1000" dirty="0">
                <a:solidFill>
                  <a:schemeClr val="tx1"/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endParaRPr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A488B3E9-B123-4245-B1E8-0D81893BA763}"/>
                </a:ext>
              </a:extLst>
            </p:cNvPr>
            <p:cNvSpPr txBox="1"/>
            <p:nvPr/>
          </p:nvSpPr>
          <p:spPr>
            <a:xfrm>
              <a:off x="3045786" y="1778223"/>
              <a:ext cx="107273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Clr>
                  <a:schemeClr val="accent3"/>
                </a:buClr>
                <a:buFont typeface="Wingdings" pitchFamily="2" charset="2"/>
                <a:buChar char="l"/>
              </a:pPr>
              <a:r>
                <a:rPr lang="en-US" altLang="ko-KR" sz="1400" b="1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</a:t>
              </a:r>
              <a:r>
                <a:rPr lang="ko-KR" altLang="en-US" sz="1400" b="1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설치현황</a:t>
              </a:r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4E6BEFA8-F3AC-4EC5-A484-AB0A49E8D0EA}"/>
                </a:ext>
              </a:extLst>
            </p:cNvPr>
            <p:cNvSpPr txBox="1"/>
            <p:nvPr/>
          </p:nvSpPr>
          <p:spPr>
            <a:xfrm>
              <a:off x="1618187" y="5256967"/>
              <a:ext cx="3958968" cy="1107996"/>
            </a:xfrm>
            <a:prstGeom prst="rect">
              <a:avLst/>
            </a:prstGeom>
            <a:solidFill>
              <a:schemeClr val="tx2">
                <a:lumMod val="60000"/>
                <a:lumOff val="40000"/>
                <a:alpha val="50000"/>
              </a:schemeClr>
            </a:solidFill>
          </p:spPr>
          <p:txBody>
            <a:bodyPr wrap="square" lIns="36000" rIns="36000" rtlCol="0">
              <a:spAutoFit/>
            </a:bodyPr>
            <a:lstStyle/>
            <a:p>
              <a:pPr>
                <a:buFont typeface="Wingdings" pitchFamily="2" charset="2"/>
                <a:buChar char="§"/>
              </a:pPr>
              <a:r>
                <a:rPr lang="en-US" altLang="ko-KR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</a:t>
              </a:r>
              <a:r>
                <a:rPr lang="ko-KR" altLang="en-US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매년 </a:t>
              </a:r>
              <a:r>
                <a:rPr lang="en-US" altLang="ko-KR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6.4%</a:t>
              </a:r>
              <a:r>
                <a:rPr lang="ko-KR" altLang="en-US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증가 추세</a:t>
              </a:r>
              <a:endParaRPr lang="en-US" altLang="ko-KR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endParaRPr>
            </a:p>
            <a:p>
              <a:endParaRPr lang="en-US" altLang="ko-KR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endParaRPr>
            </a:p>
            <a:p>
              <a:pPr>
                <a:buFont typeface="Wingdings" pitchFamily="2" charset="2"/>
                <a:buChar char="§"/>
              </a:pPr>
              <a:r>
                <a:rPr lang="en-US" altLang="ko-KR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‘21</a:t>
              </a:r>
              <a:r>
                <a:rPr lang="ko-KR" altLang="en-US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년 현재 </a:t>
              </a:r>
              <a:r>
                <a:rPr lang="en-US" altLang="ko-KR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36,000</a:t>
              </a:r>
              <a:r>
                <a:rPr lang="ko-KR" altLang="en-US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대</a:t>
              </a:r>
              <a:r>
                <a:rPr lang="en-US" altLang="ko-KR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, </a:t>
              </a:r>
              <a:r>
                <a:rPr lang="ko-KR" altLang="en-US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매년 약 </a:t>
              </a:r>
              <a:r>
                <a:rPr lang="en-US" altLang="ko-KR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1,500</a:t>
              </a:r>
              <a:r>
                <a:rPr lang="ko-KR" altLang="en-US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대 신규설치</a:t>
              </a:r>
              <a:endParaRPr lang="en-US" altLang="ko-KR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endParaRPr>
            </a:p>
            <a:p>
              <a:endParaRPr lang="en-US" altLang="ko-KR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endParaRPr>
            </a:p>
            <a:p>
              <a:pPr>
                <a:buFont typeface="Wingdings" pitchFamily="2" charset="2"/>
                <a:buChar char="§"/>
              </a:pPr>
              <a:r>
                <a:rPr lang="en-US" altLang="ko-KR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</a:t>
              </a:r>
              <a:r>
                <a:rPr lang="ko-KR" altLang="en-US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설치대수 및 사용자가 증가함에 따라 사고발생</a:t>
              </a:r>
              <a:r>
                <a:rPr lang="en-US" altLang="ko-KR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 </a:t>
              </a:r>
              <a:r>
                <a:rPr lang="ko-KR" altLang="en-US" sz="1100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위험도 비례하여 증가</a:t>
              </a:r>
              <a:endParaRPr lang="en-US" altLang="ko-KR" sz="1100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endParaRPr>
            </a:p>
          </p:txBody>
        </p:sp>
        <p:sp>
          <p:nvSpPr>
            <p:cNvPr id="75" name="직사각형 74">
              <a:extLst>
                <a:ext uri="{FF2B5EF4-FFF2-40B4-BE49-F238E27FC236}">
                  <a16:creationId xmlns:a16="http://schemas.microsoft.com/office/drawing/2014/main" id="{B567E8D7-C315-40D8-8A70-03701CD111EC}"/>
                </a:ext>
              </a:extLst>
            </p:cNvPr>
            <p:cNvSpPr/>
            <p:nvPr/>
          </p:nvSpPr>
          <p:spPr>
            <a:xfrm>
              <a:off x="1312987" y="1269829"/>
              <a:ext cx="2951449" cy="41287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ko-KR" altLang="en-US" sz="1600" b="1" dirty="0"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에스컬레이터 설치 및 사고현황</a:t>
              </a:r>
              <a:endParaRPr lang="en-US" altLang="ko-KR" sz="1600" b="1" dirty="0"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691595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" name="그룹 58">
            <a:extLst>
              <a:ext uri="{FF2B5EF4-FFF2-40B4-BE49-F238E27FC236}">
                <a16:creationId xmlns:a16="http://schemas.microsoft.com/office/drawing/2014/main" id="{2ED7274B-E4FD-4B50-BF16-A0FFC6948A4B}"/>
              </a:ext>
            </a:extLst>
          </p:cNvPr>
          <p:cNvGrpSpPr/>
          <p:nvPr/>
        </p:nvGrpSpPr>
        <p:grpSpPr>
          <a:xfrm>
            <a:off x="10176436" y="481154"/>
            <a:ext cx="1713725" cy="1576623"/>
            <a:chOff x="1107831" y="1500461"/>
            <a:chExt cx="4444830" cy="4225348"/>
          </a:xfrm>
        </p:grpSpPr>
        <p:sp>
          <p:nvSpPr>
            <p:cNvPr id="16" name="Freeform: Shape 31"/>
            <p:cNvSpPr/>
            <p:nvPr/>
          </p:nvSpPr>
          <p:spPr bwMode="auto">
            <a:xfrm>
              <a:off x="1566318" y="3536384"/>
              <a:ext cx="2989926" cy="2189425"/>
            </a:xfrm>
            <a:custGeom>
              <a:avLst/>
              <a:gdLst>
                <a:gd name="T0" fmla="*/ 1195 w 1878"/>
                <a:gd name="T1" fmla="*/ 1375 h 1375"/>
                <a:gd name="T2" fmla="*/ 30 w 1878"/>
                <a:gd name="T3" fmla="*/ 1375 h 1375"/>
                <a:gd name="T4" fmla="*/ 0 w 1878"/>
                <a:gd name="T5" fmla="*/ 1345 h 1375"/>
                <a:gd name="T6" fmla="*/ 0 w 1878"/>
                <a:gd name="T7" fmla="*/ 956 h 1375"/>
                <a:gd name="T8" fmla="*/ 30 w 1878"/>
                <a:gd name="T9" fmla="*/ 926 h 1375"/>
                <a:gd name="T10" fmla="*/ 401 w 1878"/>
                <a:gd name="T11" fmla="*/ 926 h 1375"/>
                <a:gd name="T12" fmla="*/ 401 w 1878"/>
                <a:gd name="T13" fmla="*/ 530 h 1375"/>
                <a:gd name="T14" fmla="*/ 431 w 1878"/>
                <a:gd name="T15" fmla="*/ 500 h 1375"/>
                <a:gd name="T16" fmla="*/ 461 w 1878"/>
                <a:gd name="T17" fmla="*/ 530 h 1375"/>
                <a:gd name="T18" fmla="*/ 461 w 1878"/>
                <a:gd name="T19" fmla="*/ 956 h 1375"/>
                <a:gd name="T20" fmla="*/ 431 w 1878"/>
                <a:gd name="T21" fmla="*/ 986 h 1375"/>
                <a:gd name="T22" fmla="*/ 60 w 1878"/>
                <a:gd name="T23" fmla="*/ 986 h 1375"/>
                <a:gd name="T24" fmla="*/ 60 w 1878"/>
                <a:gd name="T25" fmla="*/ 1315 h 1375"/>
                <a:gd name="T26" fmla="*/ 1165 w 1878"/>
                <a:gd name="T27" fmla="*/ 1315 h 1375"/>
                <a:gd name="T28" fmla="*/ 1165 w 1878"/>
                <a:gd name="T29" fmla="*/ 860 h 1375"/>
                <a:gd name="T30" fmla="*/ 1195 w 1878"/>
                <a:gd name="T31" fmla="*/ 830 h 1375"/>
                <a:gd name="T32" fmla="*/ 1539 w 1878"/>
                <a:gd name="T33" fmla="*/ 830 h 1375"/>
                <a:gd name="T34" fmla="*/ 1569 w 1878"/>
                <a:gd name="T35" fmla="*/ 860 h 1375"/>
                <a:gd name="T36" fmla="*/ 1569 w 1878"/>
                <a:gd name="T37" fmla="*/ 1281 h 1375"/>
                <a:gd name="T38" fmla="*/ 1818 w 1878"/>
                <a:gd name="T39" fmla="*/ 1281 h 1375"/>
                <a:gd name="T40" fmla="*/ 1815 w 1878"/>
                <a:gd name="T41" fmla="*/ 30 h 1375"/>
                <a:gd name="T42" fmla="*/ 1845 w 1878"/>
                <a:gd name="T43" fmla="*/ 0 h 1375"/>
                <a:gd name="T44" fmla="*/ 1845 w 1878"/>
                <a:gd name="T45" fmla="*/ 0 h 1375"/>
                <a:gd name="T46" fmla="*/ 1875 w 1878"/>
                <a:gd name="T47" fmla="*/ 30 h 1375"/>
                <a:gd name="T48" fmla="*/ 1878 w 1878"/>
                <a:gd name="T49" fmla="*/ 1311 h 1375"/>
                <a:gd name="T50" fmla="*/ 1869 w 1878"/>
                <a:gd name="T51" fmla="*/ 1332 h 1375"/>
                <a:gd name="T52" fmla="*/ 1848 w 1878"/>
                <a:gd name="T53" fmla="*/ 1341 h 1375"/>
                <a:gd name="T54" fmla="*/ 1539 w 1878"/>
                <a:gd name="T55" fmla="*/ 1341 h 1375"/>
                <a:gd name="T56" fmla="*/ 1509 w 1878"/>
                <a:gd name="T57" fmla="*/ 1311 h 1375"/>
                <a:gd name="T58" fmla="*/ 1509 w 1878"/>
                <a:gd name="T59" fmla="*/ 890 h 1375"/>
                <a:gd name="T60" fmla="*/ 1225 w 1878"/>
                <a:gd name="T61" fmla="*/ 890 h 1375"/>
                <a:gd name="T62" fmla="*/ 1225 w 1878"/>
                <a:gd name="T63" fmla="*/ 1345 h 1375"/>
                <a:gd name="T64" fmla="*/ 1195 w 1878"/>
                <a:gd name="T65" fmla="*/ 1375 h 13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78" h="1375">
                  <a:moveTo>
                    <a:pt x="1195" y="1375"/>
                  </a:moveTo>
                  <a:cubicBezTo>
                    <a:pt x="30" y="1375"/>
                    <a:pt x="30" y="1375"/>
                    <a:pt x="30" y="1375"/>
                  </a:cubicBezTo>
                  <a:cubicBezTo>
                    <a:pt x="13" y="1375"/>
                    <a:pt x="0" y="1362"/>
                    <a:pt x="0" y="1345"/>
                  </a:cubicBezTo>
                  <a:cubicBezTo>
                    <a:pt x="0" y="956"/>
                    <a:pt x="0" y="956"/>
                    <a:pt x="0" y="956"/>
                  </a:cubicBezTo>
                  <a:cubicBezTo>
                    <a:pt x="0" y="939"/>
                    <a:pt x="13" y="926"/>
                    <a:pt x="30" y="926"/>
                  </a:cubicBezTo>
                  <a:cubicBezTo>
                    <a:pt x="401" y="926"/>
                    <a:pt x="401" y="926"/>
                    <a:pt x="401" y="926"/>
                  </a:cubicBezTo>
                  <a:cubicBezTo>
                    <a:pt x="401" y="530"/>
                    <a:pt x="401" y="530"/>
                    <a:pt x="401" y="530"/>
                  </a:cubicBezTo>
                  <a:cubicBezTo>
                    <a:pt x="401" y="514"/>
                    <a:pt x="414" y="500"/>
                    <a:pt x="431" y="500"/>
                  </a:cubicBezTo>
                  <a:cubicBezTo>
                    <a:pt x="447" y="500"/>
                    <a:pt x="461" y="514"/>
                    <a:pt x="461" y="530"/>
                  </a:cubicBezTo>
                  <a:cubicBezTo>
                    <a:pt x="461" y="956"/>
                    <a:pt x="461" y="956"/>
                    <a:pt x="461" y="956"/>
                  </a:cubicBezTo>
                  <a:cubicBezTo>
                    <a:pt x="461" y="972"/>
                    <a:pt x="447" y="986"/>
                    <a:pt x="431" y="986"/>
                  </a:cubicBezTo>
                  <a:cubicBezTo>
                    <a:pt x="60" y="986"/>
                    <a:pt x="60" y="986"/>
                    <a:pt x="60" y="986"/>
                  </a:cubicBezTo>
                  <a:cubicBezTo>
                    <a:pt x="60" y="1315"/>
                    <a:pt x="60" y="1315"/>
                    <a:pt x="60" y="1315"/>
                  </a:cubicBezTo>
                  <a:cubicBezTo>
                    <a:pt x="1165" y="1315"/>
                    <a:pt x="1165" y="1315"/>
                    <a:pt x="1165" y="1315"/>
                  </a:cubicBezTo>
                  <a:cubicBezTo>
                    <a:pt x="1165" y="860"/>
                    <a:pt x="1165" y="860"/>
                    <a:pt x="1165" y="860"/>
                  </a:cubicBezTo>
                  <a:cubicBezTo>
                    <a:pt x="1165" y="843"/>
                    <a:pt x="1178" y="830"/>
                    <a:pt x="1195" y="830"/>
                  </a:cubicBezTo>
                  <a:cubicBezTo>
                    <a:pt x="1539" y="830"/>
                    <a:pt x="1539" y="830"/>
                    <a:pt x="1539" y="830"/>
                  </a:cubicBezTo>
                  <a:cubicBezTo>
                    <a:pt x="1556" y="830"/>
                    <a:pt x="1569" y="843"/>
                    <a:pt x="1569" y="860"/>
                  </a:cubicBezTo>
                  <a:cubicBezTo>
                    <a:pt x="1569" y="1281"/>
                    <a:pt x="1569" y="1281"/>
                    <a:pt x="1569" y="1281"/>
                  </a:cubicBezTo>
                  <a:cubicBezTo>
                    <a:pt x="1818" y="1281"/>
                    <a:pt x="1818" y="1281"/>
                    <a:pt x="1818" y="1281"/>
                  </a:cubicBezTo>
                  <a:cubicBezTo>
                    <a:pt x="1815" y="30"/>
                    <a:pt x="1815" y="30"/>
                    <a:pt x="1815" y="30"/>
                  </a:cubicBezTo>
                  <a:cubicBezTo>
                    <a:pt x="1815" y="14"/>
                    <a:pt x="1828" y="0"/>
                    <a:pt x="1845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62" y="0"/>
                    <a:pt x="1875" y="14"/>
                    <a:pt x="1875" y="30"/>
                  </a:cubicBezTo>
                  <a:cubicBezTo>
                    <a:pt x="1878" y="1311"/>
                    <a:pt x="1878" y="1311"/>
                    <a:pt x="1878" y="1311"/>
                  </a:cubicBezTo>
                  <a:cubicBezTo>
                    <a:pt x="1878" y="1319"/>
                    <a:pt x="1875" y="1326"/>
                    <a:pt x="1869" y="1332"/>
                  </a:cubicBezTo>
                  <a:cubicBezTo>
                    <a:pt x="1864" y="1338"/>
                    <a:pt x="1856" y="1341"/>
                    <a:pt x="1848" y="1341"/>
                  </a:cubicBezTo>
                  <a:cubicBezTo>
                    <a:pt x="1539" y="1341"/>
                    <a:pt x="1539" y="1341"/>
                    <a:pt x="1539" y="1341"/>
                  </a:cubicBezTo>
                  <a:cubicBezTo>
                    <a:pt x="1523" y="1341"/>
                    <a:pt x="1509" y="1327"/>
                    <a:pt x="1509" y="1311"/>
                  </a:cubicBezTo>
                  <a:cubicBezTo>
                    <a:pt x="1509" y="890"/>
                    <a:pt x="1509" y="890"/>
                    <a:pt x="1509" y="890"/>
                  </a:cubicBezTo>
                  <a:cubicBezTo>
                    <a:pt x="1225" y="890"/>
                    <a:pt x="1225" y="890"/>
                    <a:pt x="1225" y="890"/>
                  </a:cubicBezTo>
                  <a:cubicBezTo>
                    <a:pt x="1225" y="1345"/>
                    <a:pt x="1225" y="1345"/>
                    <a:pt x="1225" y="1345"/>
                  </a:cubicBezTo>
                  <a:cubicBezTo>
                    <a:pt x="1225" y="1362"/>
                    <a:pt x="1212" y="1375"/>
                    <a:pt x="1195" y="1375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17" name="Freeform: Shape 32"/>
            <p:cNvSpPr/>
            <p:nvPr/>
          </p:nvSpPr>
          <p:spPr bwMode="auto">
            <a:xfrm>
              <a:off x="4188646" y="2455810"/>
              <a:ext cx="619395" cy="563514"/>
            </a:xfrm>
            <a:custGeom>
              <a:avLst/>
              <a:gdLst>
                <a:gd name="T0" fmla="*/ 366 w 389"/>
                <a:gd name="T1" fmla="*/ 13 h 354"/>
                <a:gd name="T2" fmla="*/ 295 w 389"/>
                <a:gd name="T3" fmla="*/ 31 h 354"/>
                <a:gd name="T4" fmla="*/ 269 w 389"/>
                <a:gd name="T5" fmla="*/ 82 h 354"/>
                <a:gd name="T6" fmla="*/ 232 w 389"/>
                <a:gd name="T7" fmla="*/ 77 h 354"/>
                <a:gd name="T8" fmla="*/ 251 w 389"/>
                <a:gd name="T9" fmla="*/ 42 h 354"/>
                <a:gd name="T10" fmla="*/ 194 w 389"/>
                <a:gd name="T11" fmla="*/ 0 h 354"/>
                <a:gd name="T12" fmla="*/ 138 w 389"/>
                <a:gd name="T13" fmla="*/ 42 h 354"/>
                <a:gd name="T14" fmla="*/ 157 w 389"/>
                <a:gd name="T15" fmla="*/ 77 h 354"/>
                <a:gd name="T16" fmla="*/ 120 w 389"/>
                <a:gd name="T17" fmla="*/ 82 h 354"/>
                <a:gd name="T18" fmla="*/ 94 w 389"/>
                <a:gd name="T19" fmla="*/ 31 h 354"/>
                <a:gd name="T20" fmla="*/ 23 w 389"/>
                <a:gd name="T21" fmla="*/ 13 h 354"/>
                <a:gd name="T22" fmla="*/ 4 w 389"/>
                <a:gd name="T23" fmla="*/ 53 h 354"/>
                <a:gd name="T24" fmla="*/ 39 w 389"/>
                <a:gd name="T25" fmla="*/ 96 h 354"/>
                <a:gd name="T26" fmla="*/ 98 w 389"/>
                <a:gd name="T27" fmla="*/ 111 h 354"/>
                <a:gd name="T28" fmla="*/ 126 w 389"/>
                <a:gd name="T29" fmla="*/ 339 h 354"/>
                <a:gd name="T30" fmla="*/ 141 w 389"/>
                <a:gd name="T31" fmla="*/ 353 h 354"/>
                <a:gd name="T32" fmla="*/ 155 w 389"/>
                <a:gd name="T33" fmla="*/ 338 h 354"/>
                <a:gd name="T34" fmla="*/ 128 w 389"/>
                <a:gd name="T35" fmla="*/ 111 h 354"/>
                <a:gd name="T36" fmla="*/ 182 w 389"/>
                <a:gd name="T37" fmla="*/ 100 h 354"/>
                <a:gd name="T38" fmla="*/ 194 w 389"/>
                <a:gd name="T39" fmla="*/ 96 h 354"/>
                <a:gd name="T40" fmla="*/ 207 w 389"/>
                <a:gd name="T41" fmla="*/ 100 h 354"/>
                <a:gd name="T42" fmla="*/ 260 w 389"/>
                <a:gd name="T43" fmla="*/ 111 h 354"/>
                <a:gd name="T44" fmla="*/ 234 w 389"/>
                <a:gd name="T45" fmla="*/ 338 h 354"/>
                <a:gd name="T46" fmla="*/ 248 w 389"/>
                <a:gd name="T47" fmla="*/ 353 h 354"/>
                <a:gd name="T48" fmla="*/ 263 w 389"/>
                <a:gd name="T49" fmla="*/ 339 h 354"/>
                <a:gd name="T50" fmla="*/ 290 w 389"/>
                <a:gd name="T51" fmla="*/ 111 h 354"/>
                <a:gd name="T52" fmla="*/ 350 w 389"/>
                <a:gd name="T53" fmla="*/ 96 h 354"/>
                <a:gd name="T54" fmla="*/ 385 w 389"/>
                <a:gd name="T55" fmla="*/ 53 h 354"/>
                <a:gd name="T56" fmla="*/ 366 w 389"/>
                <a:gd name="T57" fmla="*/ 13 h 354"/>
                <a:gd name="T58" fmla="*/ 53 w 389"/>
                <a:gd name="T59" fmla="*/ 71 h 354"/>
                <a:gd name="T60" fmla="*/ 32 w 389"/>
                <a:gd name="T61" fmla="*/ 46 h 354"/>
                <a:gd name="T62" fmla="*/ 37 w 389"/>
                <a:gd name="T63" fmla="*/ 39 h 354"/>
                <a:gd name="T64" fmla="*/ 72 w 389"/>
                <a:gd name="T65" fmla="*/ 51 h 354"/>
                <a:gd name="T66" fmla="*/ 89 w 389"/>
                <a:gd name="T67" fmla="*/ 81 h 354"/>
                <a:gd name="T68" fmla="*/ 53 w 389"/>
                <a:gd name="T69" fmla="*/ 71 h 354"/>
                <a:gd name="T70" fmla="*/ 194 w 389"/>
                <a:gd name="T71" fmla="*/ 63 h 354"/>
                <a:gd name="T72" fmla="*/ 167 w 389"/>
                <a:gd name="T73" fmla="*/ 44 h 354"/>
                <a:gd name="T74" fmla="*/ 194 w 389"/>
                <a:gd name="T75" fmla="*/ 29 h 354"/>
                <a:gd name="T76" fmla="*/ 222 w 389"/>
                <a:gd name="T77" fmla="*/ 44 h 354"/>
                <a:gd name="T78" fmla="*/ 194 w 389"/>
                <a:gd name="T79" fmla="*/ 63 h 354"/>
                <a:gd name="T80" fmla="*/ 336 w 389"/>
                <a:gd name="T81" fmla="*/ 71 h 354"/>
                <a:gd name="T82" fmla="*/ 299 w 389"/>
                <a:gd name="T83" fmla="*/ 81 h 354"/>
                <a:gd name="T84" fmla="*/ 316 w 389"/>
                <a:gd name="T85" fmla="*/ 51 h 354"/>
                <a:gd name="T86" fmla="*/ 352 w 389"/>
                <a:gd name="T87" fmla="*/ 39 h 354"/>
                <a:gd name="T88" fmla="*/ 357 w 389"/>
                <a:gd name="T89" fmla="*/ 46 h 354"/>
                <a:gd name="T90" fmla="*/ 336 w 389"/>
                <a:gd name="T91" fmla="*/ 71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89" h="354">
                  <a:moveTo>
                    <a:pt x="366" y="13"/>
                  </a:moveTo>
                  <a:cubicBezTo>
                    <a:pt x="349" y="4"/>
                    <a:pt x="321" y="3"/>
                    <a:pt x="295" y="31"/>
                  </a:cubicBezTo>
                  <a:cubicBezTo>
                    <a:pt x="285" y="43"/>
                    <a:pt x="276" y="60"/>
                    <a:pt x="269" y="82"/>
                  </a:cubicBezTo>
                  <a:cubicBezTo>
                    <a:pt x="256" y="81"/>
                    <a:pt x="243" y="80"/>
                    <a:pt x="232" y="77"/>
                  </a:cubicBezTo>
                  <a:cubicBezTo>
                    <a:pt x="250" y="64"/>
                    <a:pt x="251" y="49"/>
                    <a:pt x="251" y="42"/>
                  </a:cubicBezTo>
                  <a:cubicBezTo>
                    <a:pt x="250" y="22"/>
                    <a:pt x="223" y="0"/>
                    <a:pt x="194" y="0"/>
                  </a:cubicBezTo>
                  <a:cubicBezTo>
                    <a:pt x="165" y="0"/>
                    <a:pt x="139" y="22"/>
                    <a:pt x="138" y="42"/>
                  </a:cubicBezTo>
                  <a:cubicBezTo>
                    <a:pt x="137" y="49"/>
                    <a:pt x="139" y="64"/>
                    <a:pt x="157" y="77"/>
                  </a:cubicBezTo>
                  <a:cubicBezTo>
                    <a:pt x="145" y="80"/>
                    <a:pt x="133" y="81"/>
                    <a:pt x="120" y="82"/>
                  </a:cubicBezTo>
                  <a:cubicBezTo>
                    <a:pt x="113" y="60"/>
                    <a:pt x="104" y="43"/>
                    <a:pt x="94" y="31"/>
                  </a:cubicBezTo>
                  <a:cubicBezTo>
                    <a:pt x="68" y="3"/>
                    <a:pt x="39" y="4"/>
                    <a:pt x="23" y="13"/>
                  </a:cubicBezTo>
                  <a:cubicBezTo>
                    <a:pt x="7" y="22"/>
                    <a:pt x="0" y="38"/>
                    <a:pt x="4" y="53"/>
                  </a:cubicBezTo>
                  <a:cubicBezTo>
                    <a:pt x="9" y="72"/>
                    <a:pt x="21" y="86"/>
                    <a:pt x="39" y="96"/>
                  </a:cubicBezTo>
                  <a:cubicBezTo>
                    <a:pt x="56" y="105"/>
                    <a:pt x="77" y="110"/>
                    <a:pt x="98" y="111"/>
                  </a:cubicBezTo>
                  <a:cubicBezTo>
                    <a:pt x="117" y="183"/>
                    <a:pt x="124" y="291"/>
                    <a:pt x="126" y="339"/>
                  </a:cubicBezTo>
                  <a:cubicBezTo>
                    <a:pt x="126" y="347"/>
                    <a:pt x="133" y="354"/>
                    <a:pt x="141" y="353"/>
                  </a:cubicBezTo>
                  <a:cubicBezTo>
                    <a:pt x="149" y="353"/>
                    <a:pt x="155" y="346"/>
                    <a:pt x="155" y="338"/>
                  </a:cubicBezTo>
                  <a:cubicBezTo>
                    <a:pt x="154" y="320"/>
                    <a:pt x="150" y="199"/>
                    <a:pt x="128" y="111"/>
                  </a:cubicBezTo>
                  <a:cubicBezTo>
                    <a:pt x="147" y="109"/>
                    <a:pt x="166" y="105"/>
                    <a:pt x="182" y="100"/>
                  </a:cubicBezTo>
                  <a:cubicBezTo>
                    <a:pt x="186" y="99"/>
                    <a:pt x="190" y="98"/>
                    <a:pt x="194" y="96"/>
                  </a:cubicBezTo>
                  <a:cubicBezTo>
                    <a:pt x="198" y="98"/>
                    <a:pt x="202" y="99"/>
                    <a:pt x="207" y="100"/>
                  </a:cubicBezTo>
                  <a:cubicBezTo>
                    <a:pt x="223" y="105"/>
                    <a:pt x="241" y="109"/>
                    <a:pt x="260" y="111"/>
                  </a:cubicBezTo>
                  <a:cubicBezTo>
                    <a:pt x="238" y="199"/>
                    <a:pt x="234" y="320"/>
                    <a:pt x="234" y="338"/>
                  </a:cubicBezTo>
                  <a:cubicBezTo>
                    <a:pt x="234" y="346"/>
                    <a:pt x="240" y="353"/>
                    <a:pt x="248" y="353"/>
                  </a:cubicBezTo>
                  <a:cubicBezTo>
                    <a:pt x="256" y="354"/>
                    <a:pt x="263" y="347"/>
                    <a:pt x="263" y="339"/>
                  </a:cubicBezTo>
                  <a:cubicBezTo>
                    <a:pt x="264" y="291"/>
                    <a:pt x="272" y="183"/>
                    <a:pt x="290" y="111"/>
                  </a:cubicBezTo>
                  <a:cubicBezTo>
                    <a:pt x="312" y="110"/>
                    <a:pt x="333" y="105"/>
                    <a:pt x="350" y="96"/>
                  </a:cubicBezTo>
                  <a:cubicBezTo>
                    <a:pt x="368" y="86"/>
                    <a:pt x="380" y="72"/>
                    <a:pt x="385" y="53"/>
                  </a:cubicBezTo>
                  <a:cubicBezTo>
                    <a:pt x="389" y="38"/>
                    <a:pt x="381" y="22"/>
                    <a:pt x="366" y="13"/>
                  </a:cubicBezTo>
                  <a:close/>
                  <a:moveTo>
                    <a:pt x="53" y="71"/>
                  </a:moveTo>
                  <a:cubicBezTo>
                    <a:pt x="42" y="65"/>
                    <a:pt x="35" y="56"/>
                    <a:pt x="32" y="46"/>
                  </a:cubicBezTo>
                  <a:cubicBezTo>
                    <a:pt x="31" y="44"/>
                    <a:pt x="33" y="41"/>
                    <a:pt x="37" y="39"/>
                  </a:cubicBezTo>
                  <a:cubicBezTo>
                    <a:pt x="44" y="35"/>
                    <a:pt x="58" y="35"/>
                    <a:pt x="72" y="51"/>
                  </a:cubicBezTo>
                  <a:cubicBezTo>
                    <a:pt x="79" y="58"/>
                    <a:pt x="84" y="68"/>
                    <a:pt x="89" y="81"/>
                  </a:cubicBezTo>
                  <a:cubicBezTo>
                    <a:pt x="76" y="80"/>
                    <a:pt x="63" y="76"/>
                    <a:pt x="53" y="71"/>
                  </a:cubicBezTo>
                  <a:close/>
                  <a:moveTo>
                    <a:pt x="194" y="63"/>
                  </a:moveTo>
                  <a:cubicBezTo>
                    <a:pt x="174" y="56"/>
                    <a:pt x="166" y="48"/>
                    <a:pt x="167" y="44"/>
                  </a:cubicBezTo>
                  <a:cubicBezTo>
                    <a:pt x="167" y="39"/>
                    <a:pt x="182" y="29"/>
                    <a:pt x="194" y="29"/>
                  </a:cubicBezTo>
                  <a:cubicBezTo>
                    <a:pt x="206" y="29"/>
                    <a:pt x="222" y="39"/>
                    <a:pt x="222" y="44"/>
                  </a:cubicBezTo>
                  <a:cubicBezTo>
                    <a:pt x="222" y="48"/>
                    <a:pt x="215" y="56"/>
                    <a:pt x="194" y="63"/>
                  </a:cubicBezTo>
                  <a:close/>
                  <a:moveTo>
                    <a:pt x="336" y="71"/>
                  </a:moveTo>
                  <a:cubicBezTo>
                    <a:pt x="325" y="76"/>
                    <a:pt x="313" y="80"/>
                    <a:pt x="299" y="81"/>
                  </a:cubicBezTo>
                  <a:cubicBezTo>
                    <a:pt x="304" y="68"/>
                    <a:pt x="310" y="58"/>
                    <a:pt x="316" y="51"/>
                  </a:cubicBezTo>
                  <a:cubicBezTo>
                    <a:pt x="331" y="35"/>
                    <a:pt x="344" y="35"/>
                    <a:pt x="352" y="39"/>
                  </a:cubicBezTo>
                  <a:cubicBezTo>
                    <a:pt x="355" y="41"/>
                    <a:pt x="357" y="44"/>
                    <a:pt x="357" y="46"/>
                  </a:cubicBezTo>
                  <a:cubicBezTo>
                    <a:pt x="354" y="56"/>
                    <a:pt x="347" y="65"/>
                    <a:pt x="336" y="71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18" name="Freeform: Shape 33"/>
            <p:cNvSpPr/>
            <p:nvPr/>
          </p:nvSpPr>
          <p:spPr bwMode="auto">
            <a:xfrm>
              <a:off x="3854038" y="1898355"/>
              <a:ext cx="1286590" cy="1129049"/>
            </a:xfrm>
            <a:custGeom>
              <a:avLst/>
              <a:gdLst>
                <a:gd name="T0" fmla="*/ 153 w 808"/>
                <a:gd name="T1" fmla="*/ 709 h 709"/>
                <a:gd name="T2" fmla="*/ 130 w 808"/>
                <a:gd name="T3" fmla="*/ 699 h 709"/>
                <a:gd name="T4" fmla="*/ 0 w 808"/>
                <a:gd name="T5" fmla="*/ 403 h 709"/>
                <a:gd name="T6" fmla="*/ 404 w 808"/>
                <a:gd name="T7" fmla="*/ 0 h 709"/>
                <a:gd name="T8" fmla="*/ 808 w 808"/>
                <a:gd name="T9" fmla="*/ 403 h 709"/>
                <a:gd name="T10" fmla="*/ 682 w 808"/>
                <a:gd name="T11" fmla="*/ 696 h 709"/>
                <a:gd name="T12" fmla="*/ 634 w 808"/>
                <a:gd name="T13" fmla="*/ 695 h 709"/>
                <a:gd name="T14" fmla="*/ 635 w 808"/>
                <a:gd name="T15" fmla="*/ 646 h 709"/>
                <a:gd name="T16" fmla="*/ 739 w 808"/>
                <a:gd name="T17" fmla="*/ 403 h 709"/>
                <a:gd name="T18" fmla="*/ 404 w 808"/>
                <a:gd name="T19" fmla="*/ 68 h 709"/>
                <a:gd name="T20" fmla="*/ 69 w 808"/>
                <a:gd name="T21" fmla="*/ 403 h 709"/>
                <a:gd name="T22" fmla="*/ 176 w 808"/>
                <a:gd name="T23" fmla="*/ 649 h 709"/>
                <a:gd name="T24" fmla="*/ 178 w 808"/>
                <a:gd name="T25" fmla="*/ 698 h 709"/>
                <a:gd name="T26" fmla="*/ 153 w 808"/>
                <a:gd name="T27" fmla="*/ 709 h 7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08" h="709">
                  <a:moveTo>
                    <a:pt x="153" y="709"/>
                  </a:moveTo>
                  <a:cubicBezTo>
                    <a:pt x="145" y="709"/>
                    <a:pt x="136" y="705"/>
                    <a:pt x="130" y="699"/>
                  </a:cubicBezTo>
                  <a:cubicBezTo>
                    <a:pt x="48" y="623"/>
                    <a:pt x="0" y="515"/>
                    <a:pt x="0" y="403"/>
                  </a:cubicBezTo>
                  <a:cubicBezTo>
                    <a:pt x="0" y="181"/>
                    <a:pt x="182" y="0"/>
                    <a:pt x="404" y="0"/>
                  </a:cubicBezTo>
                  <a:cubicBezTo>
                    <a:pt x="627" y="0"/>
                    <a:pt x="808" y="181"/>
                    <a:pt x="808" y="403"/>
                  </a:cubicBezTo>
                  <a:cubicBezTo>
                    <a:pt x="808" y="515"/>
                    <a:pt x="763" y="619"/>
                    <a:pt x="682" y="696"/>
                  </a:cubicBezTo>
                  <a:cubicBezTo>
                    <a:pt x="668" y="709"/>
                    <a:pt x="647" y="709"/>
                    <a:pt x="634" y="695"/>
                  </a:cubicBezTo>
                  <a:cubicBezTo>
                    <a:pt x="621" y="681"/>
                    <a:pt x="621" y="660"/>
                    <a:pt x="635" y="646"/>
                  </a:cubicBezTo>
                  <a:cubicBezTo>
                    <a:pt x="702" y="583"/>
                    <a:pt x="739" y="496"/>
                    <a:pt x="739" y="403"/>
                  </a:cubicBezTo>
                  <a:cubicBezTo>
                    <a:pt x="739" y="219"/>
                    <a:pt x="589" y="68"/>
                    <a:pt x="404" y="68"/>
                  </a:cubicBezTo>
                  <a:cubicBezTo>
                    <a:pt x="220" y="68"/>
                    <a:pt x="69" y="219"/>
                    <a:pt x="69" y="403"/>
                  </a:cubicBezTo>
                  <a:cubicBezTo>
                    <a:pt x="69" y="496"/>
                    <a:pt x="108" y="586"/>
                    <a:pt x="176" y="649"/>
                  </a:cubicBezTo>
                  <a:cubicBezTo>
                    <a:pt x="190" y="662"/>
                    <a:pt x="191" y="684"/>
                    <a:pt x="178" y="698"/>
                  </a:cubicBezTo>
                  <a:cubicBezTo>
                    <a:pt x="171" y="705"/>
                    <a:pt x="162" y="709"/>
                    <a:pt x="153" y="709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19" name="Freeform: Shape 34"/>
            <p:cNvSpPr/>
            <p:nvPr/>
          </p:nvSpPr>
          <p:spPr bwMode="auto">
            <a:xfrm>
              <a:off x="4185280" y="3042888"/>
              <a:ext cx="625454" cy="108394"/>
            </a:xfrm>
            <a:custGeom>
              <a:avLst/>
              <a:gdLst>
                <a:gd name="T0" fmla="*/ 393 w 393"/>
                <a:gd name="T1" fmla="*/ 34 h 68"/>
                <a:gd name="T2" fmla="*/ 359 w 393"/>
                <a:gd name="T3" fmla="*/ 68 h 68"/>
                <a:gd name="T4" fmla="*/ 34 w 393"/>
                <a:gd name="T5" fmla="*/ 68 h 68"/>
                <a:gd name="T6" fmla="*/ 0 w 393"/>
                <a:gd name="T7" fmla="*/ 34 h 68"/>
                <a:gd name="T8" fmla="*/ 34 w 393"/>
                <a:gd name="T9" fmla="*/ 0 h 68"/>
                <a:gd name="T10" fmla="*/ 359 w 393"/>
                <a:gd name="T11" fmla="*/ 0 h 68"/>
                <a:gd name="T12" fmla="*/ 393 w 393"/>
                <a:gd name="T13" fmla="*/ 34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93" h="68">
                  <a:moveTo>
                    <a:pt x="393" y="34"/>
                  </a:moveTo>
                  <a:cubicBezTo>
                    <a:pt x="393" y="52"/>
                    <a:pt x="378" y="68"/>
                    <a:pt x="359" y="68"/>
                  </a:cubicBezTo>
                  <a:cubicBezTo>
                    <a:pt x="34" y="68"/>
                    <a:pt x="34" y="68"/>
                    <a:pt x="34" y="68"/>
                  </a:cubicBezTo>
                  <a:cubicBezTo>
                    <a:pt x="15" y="68"/>
                    <a:pt x="0" y="52"/>
                    <a:pt x="0" y="34"/>
                  </a:cubicBezTo>
                  <a:cubicBezTo>
                    <a:pt x="0" y="15"/>
                    <a:pt x="15" y="0"/>
                    <a:pt x="34" y="0"/>
                  </a:cubicBezTo>
                  <a:cubicBezTo>
                    <a:pt x="359" y="0"/>
                    <a:pt x="359" y="0"/>
                    <a:pt x="359" y="0"/>
                  </a:cubicBezTo>
                  <a:cubicBezTo>
                    <a:pt x="378" y="0"/>
                    <a:pt x="393" y="15"/>
                    <a:pt x="393" y="34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20" name="Freeform: Shape 35"/>
            <p:cNvSpPr/>
            <p:nvPr/>
          </p:nvSpPr>
          <p:spPr bwMode="auto">
            <a:xfrm>
              <a:off x="4185280" y="3181579"/>
              <a:ext cx="625454" cy="108394"/>
            </a:xfrm>
            <a:custGeom>
              <a:avLst/>
              <a:gdLst>
                <a:gd name="T0" fmla="*/ 393 w 393"/>
                <a:gd name="T1" fmla="*/ 34 h 68"/>
                <a:gd name="T2" fmla="*/ 359 w 393"/>
                <a:gd name="T3" fmla="*/ 68 h 68"/>
                <a:gd name="T4" fmla="*/ 34 w 393"/>
                <a:gd name="T5" fmla="*/ 68 h 68"/>
                <a:gd name="T6" fmla="*/ 0 w 393"/>
                <a:gd name="T7" fmla="*/ 34 h 68"/>
                <a:gd name="T8" fmla="*/ 34 w 393"/>
                <a:gd name="T9" fmla="*/ 0 h 68"/>
                <a:gd name="T10" fmla="*/ 359 w 393"/>
                <a:gd name="T11" fmla="*/ 0 h 68"/>
                <a:gd name="T12" fmla="*/ 393 w 393"/>
                <a:gd name="T13" fmla="*/ 34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93" h="68">
                  <a:moveTo>
                    <a:pt x="393" y="34"/>
                  </a:moveTo>
                  <a:cubicBezTo>
                    <a:pt x="393" y="53"/>
                    <a:pt x="378" y="68"/>
                    <a:pt x="359" y="68"/>
                  </a:cubicBezTo>
                  <a:cubicBezTo>
                    <a:pt x="34" y="68"/>
                    <a:pt x="34" y="68"/>
                    <a:pt x="34" y="68"/>
                  </a:cubicBezTo>
                  <a:cubicBezTo>
                    <a:pt x="15" y="68"/>
                    <a:pt x="0" y="53"/>
                    <a:pt x="0" y="34"/>
                  </a:cubicBezTo>
                  <a:cubicBezTo>
                    <a:pt x="0" y="15"/>
                    <a:pt x="15" y="0"/>
                    <a:pt x="34" y="0"/>
                  </a:cubicBezTo>
                  <a:cubicBezTo>
                    <a:pt x="359" y="0"/>
                    <a:pt x="359" y="0"/>
                    <a:pt x="359" y="0"/>
                  </a:cubicBezTo>
                  <a:cubicBezTo>
                    <a:pt x="378" y="0"/>
                    <a:pt x="393" y="15"/>
                    <a:pt x="393" y="34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21" name="Freeform: Shape 36"/>
            <p:cNvSpPr/>
            <p:nvPr/>
          </p:nvSpPr>
          <p:spPr bwMode="auto">
            <a:xfrm>
              <a:off x="4185280" y="3320269"/>
              <a:ext cx="625454" cy="107721"/>
            </a:xfrm>
            <a:custGeom>
              <a:avLst/>
              <a:gdLst>
                <a:gd name="T0" fmla="*/ 393 w 393"/>
                <a:gd name="T1" fmla="*/ 34 h 68"/>
                <a:gd name="T2" fmla="*/ 359 w 393"/>
                <a:gd name="T3" fmla="*/ 68 h 68"/>
                <a:gd name="T4" fmla="*/ 34 w 393"/>
                <a:gd name="T5" fmla="*/ 68 h 68"/>
                <a:gd name="T6" fmla="*/ 0 w 393"/>
                <a:gd name="T7" fmla="*/ 34 h 68"/>
                <a:gd name="T8" fmla="*/ 34 w 393"/>
                <a:gd name="T9" fmla="*/ 0 h 68"/>
                <a:gd name="T10" fmla="*/ 359 w 393"/>
                <a:gd name="T11" fmla="*/ 0 h 68"/>
                <a:gd name="T12" fmla="*/ 393 w 393"/>
                <a:gd name="T13" fmla="*/ 34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93" h="68">
                  <a:moveTo>
                    <a:pt x="393" y="34"/>
                  </a:moveTo>
                  <a:cubicBezTo>
                    <a:pt x="393" y="53"/>
                    <a:pt x="378" y="68"/>
                    <a:pt x="359" y="68"/>
                  </a:cubicBezTo>
                  <a:cubicBezTo>
                    <a:pt x="34" y="68"/>
                    <a:pt x="34" y="68"/>
                    <a:pt x="34" y="68"/>
                  </a:cubicBezTo>
                  <a:cubicBezTo>
                    <a:pt x="15" y="68"/>
                    <a:pt x="0" y="53"/>
                    <a:pt x="0" y="34"/>
                  </a:cubicBezTo>
                  <a:cubicBezTo>
                    <a:pt x="0" y="15"/>
                    <a:pt x="15" y="0"/>
                    <a:pt x="34" y="0"/>
                  </a:cubicBezTo>
                  <a:cubicBezTo>
                    <a:pt x="359" y="0"/>
                    <a:pt x="359" y="0"/>
                    <a:pt x="359" y="0"/>
                  </a:cubicBezTo>
                  <a:cubicBezTo>
                    <a:pt x="378" y="0"/>
                    <a:pt x="393" y="15"/>
                    <a:pt x="393" y="34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22" name="Freeform: Shape 37"/>
            <p:cNvSpPr/>
            <p:nvPr/>
          </p:nvSpPr>
          <p:spPr bwMode="auto">
            <a:xfrm>
              <a:off x="4301753" y="3460306"/>
              <a:ext cx="391161" cy="170334"/>
            </a:xfrm>
            <a:custGeom>
              <a:avLst/>
              <a:gdLst>
                <a:gd name="T0" fmla="*/ 0 w 246"/>
                <a:gd name="T1" fmla="*/ 0 h 107"/>
                <a:gd name="T2" fmla="*/ 0 w 246"/>
                <a:gd name="T3" fmla="*/ 20 h 107"/>
                <a:gd name="T4" fmla="*/ 88 w 246"/>
                <a:gd name="T5" fmla="*/ 107 h 107"/>
                <a:gd name="T6" fmla="*/ 159 w 246"/>
                <a:gd name="T7" fmla="*/ 107 h 107"/>
                <a:gd name="T8" fmla="*/ 246 w 246"/>
                <a:gd name="T9" fmla="*/ 20 h 107"/>
                <a:gd name="T10" fmla="*/ 246 w 246"/>
                <a:gd name="T11" fmla="*/ 0 h 107"/>
                <a:gd name="T12" fmla="*/ 0 w 246"/>
                <a:gd name="T13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6" h="107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68"/>
                    <a:pt x="39" y="107"/>
                    <a:pt x="88" y="107"/>
                  </a:cubicBezTo>
                  <a:cubicBezTo>
                    <a:pt x="159" y="107"/>
                    <a:pt x="159" y="107"/>
                    <a:pt x="159" y="107"/>
                  </a:cubicBezTo>
                  <a:cubicBezTo>
                    <a:pt x="207" y="107"/>
                    <a:pt x="246" y="68"/>
                    <a:pt x="246" y="20"/>
                  </a:cubicBezTo>
                  <a:cubicBezTo>
                    <a:pt x="246" y="0"/>
                    <a:pt x="246" y="0"/>
                    <a:pt x="24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23" name="Freeform: Shape 38"/>
            <p:cNvSpPr/>
            <p:nvPr/>
          </p:nvSpPr>
          <p:spPr bwMode="auto">
            <a:xfrm>
              <a:off x="5240944" y="2560838"/>
              <a:ext cx="311717" cy="95602"/>
            </a:xfrm>
            <a:custGeom>
              <a:avLst/>
              <a:gdLst>
                <a:gd name="T0" fmla="*/ 166 w 196"/>
                <a:gd name="T1" fmla="*/ 60 h 60"/>
                <a:gd name="T2" fmla="*/ 166 w 196"/>
                <a:gd name="T3" fmla="*/ 60 h 60"/>
                <a:gd name="T4" fmla="*/ 30 w 196"/>
                <a:gd name="T5" fmla="*/ 60 h 60"/>
                <a:gd name="T6" fmla="*/ 0 w 196"/>
                <a:gd name="T7" fmla="*/ 30 h 60"/>
                <a:gd name="T8" fmla="*/ 30 w 196"/>
                <a:gd name="T9" fmla="*/ 0 h 60"/>
                <a:gd name="T10" fmla="*/ 30 w 196"/>
                <a:gd name="T11" fmla="*/ 0 h 60"/>
                <a:gd name="T12" fmla="*/ 166 w 196"/>
                <a:gd name="T13" fmla="*/ 0 h 60"/>
                <a:gd name="T14" fmla="*/ 196 w 196"/>
                <a:gd name="T15" fmla="*/ 30 h 60"/>
                <a:gd name="T16" fmla="*/ 166 w 196"/>
                <a:gd name="T17" fmla="*/ 6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60">
                  <a:moveTo>
                    <a:pt x="166" y="60"/>
                  </a:moveTo>
                  <a:cubicBezTo>
                    <a:pt x="166" y="60"/>
                    <a:pt x="166" y="60"/>
                    <a:pt x="166" y="60"/>
                  </a:cubicBezTo>
                  <a:cubicBezTo>
                    <a:pt x="30" y="60"/>
                    <a:pt x="30" y="60"/>
                    <a:pt x="30" y="60"/>
                  </a:cubicBezTo>
                  <a:cubicBezTo>
                    <a:pt x="14" y="60"/>
                    <a:pt x="0" y="46"/>
                    <a:pt x="0" y="30"/>
                  </a:cubicBezTo>
                  <a:cubicBezTo>
                    <a:pt x="0" y="13"/>
                    <a:pt x="14" y="0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66" y="0"/>
                    <a:pt x="166" y="0"/>
                    <a:pt x="166" y="0"/>
                  </a:cubicBezTo>
                  <a:cubicBezTo>
                    <a:pt x="183" y="0"/>
                    <a:pt x="196" y="13"/>
                    <a:pt x="196" y="30"/>
                  </a:cubicBezTo>
                  <a:cubicBezTo>
                    <a:pt x="196" y="46"/>
                    <a:pt x="183" y="60"/>
                    <a:pt x="166" y="60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24" name="Freeform: Shape 39"/>
            <p:cNvSpPr/>
            <p:nvPr/>
          </p:nvSpPr>
          <p:spPr bwMode="auto">
            <a:xfrm>
              <a:off x="3432581" y="2560838"/>
              <a:ext cx="318450" cy="95602"/>
            </a:xfrm>
            <a:custGeom>
              <a:avLst/>
              <a:gdLst>
                <a:gd name="T0" fmla="*/ 170 w 200"/>
                <a:gd name="T1" fmla="*/ 60 h 60"/>
                <a:gd name="T2" fmla="*/ 170 w 200"/>
                <a:gd name="T3" fmla="*/ 60 h 60"/>
                <a:gd name="T4" fmla="*/ 30 w 200"/>
                <a:gd name="T5" fmla="*/ 60 h 60"/>
                <a:gd name="T6" fmla="*/ 0 w 200"/>
                <a:gd name="T7" fmla="*/ 30 h 60"/>
                <a:gd name="T8" fmla="*/ 30 w 200"/>
                <a:gd name="T9" fmla="*/ 0 h 60"/>
                <a:gd name="T10" fmla="*/ 30 w 200"/>
                <a:gd name="T11" fmla="*/ 0 h 60"/>
                <a:gd name="T12" fmla="*/ 170 w 200"/>
                <a:gd name="T13" fmla="*/ 0 h 60"/>
                <a:gd name="T14" fmla="*/ 200 w 200"/>
                <a:gd name="T15" fmla="*/ 30 h 60"/>
                <a:gd name="T16" fmla="*/ 170 w 200"/>
                <a:gd name="T17" fmla="*/ 6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0" h="60">
                  <a:moveTo>
                    <a:pt x="170" y="60"/>
                  </a:moveTo>
                  <a:cubicBezTo>
                    <a:pt x="170" y="60"/>
                    <a:pt x="170" y="60"/>
                    <a:pt x="170" y="60"/>
                  </a:cubicBezTo>
                  <a:cubicBezTo>
                    <a:pt x="30" y="60"/>
                    <a:pt x="30" y="60"/>
                    <a:pt x="30" y="60"/>
                  </a:cubicBezTo>
                  <a:cubicBezTo>
                    <a:pt x="14" y="60"/>
                    <a:pt x="0" y="46"/>
                    <a:pt x="0" y="30"/>
                  </a:cubicBezTo>
                  <a:cubicBezTo>
                    <a:pt x="0" y="13"/>
                    <a:pt x="14" y="0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70" y="0"/>
                    <a:pt x="170" y="0"/>
                    <a:pt x="170" y="0"/>
                  </a:cubicBezTo>
                  <a:cubicBezTo>
                    <a:pt x="187" y="0"/>
                    <a:pt x="200" y="13"/>
                    <a:pt x="200" y="30"/>
                  </a:cubicBezTo>
                  <a:cubicBezTo>
                    <a:pt x="200" y="47"/>
                    <a:pt x="186" y="60"/>
                    <a:pt x="170" y="60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25" name="Freeform: Shape 40"/>
            <p:cNvSpPr/>
            <p:nvPr/>
          </p:nvSpPr>
          <p:spPr bwMode="auto">
            <a:xfrm>
              <a:off x="4449869" y="1500461"/>
              <a:ext cx="95602" cy="300945"/>
            </a:xfrm>
            <a:custGeom>
              <a:avLst/>
              <a:gdLst>
                <a:gd name="T0" fmla="*/ 30 w 60"/>
                <a:gd name="T1" fmla="*/ 189 h 189"/>
                <a:gd name="T2" fmla="*/ 30 w 60"/>
                <a:gd name="T3" fmla="*/ 189 h 189"/>
                <a:gd name="T4" fmla="*/ 0 w 60"/>
                <a:gd name="T5" fmla="*/ 159 h 189"/>
                <a:gd name="T6" fmla="*/ 0 w 60"/>
                <a:gd name="T7" fmla="*/ 30 h 189"/>
                <a:gd name="T8" fmla="*/ 30 w 60"/>
                <a:gd name="T9" fmla="*/ 0 h 189"/>
                <a:gd name="T10" fmla="*/ 30 w 60"/>
                <a:gd name="T11" fmla="*/ 0 h 189"/>
                <a:gd name="T12" fmla="*/ 60 w 60"/>
                <a:gd name="T13" fmla="*/ 30 h 189"/>
                <a:gd name="T14" fmla="*/ 60 w 60"/>
                <a:gd name="T15" fmla="*/ 159 h 189"/>
                <a:gd name="T16" fmla="*/ 30 w 60"/>
                <a:gd name="T17" fmla="*/ 189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0" h="189">
                  <a:moveTo>
                    <a:pt x="30" y="189"/>
                  </a:moveTo>
                  <a:cubicBezTo>
                    <a:pt x="30" y="189"/>
                    <a:pt x="30" y="189"/>
                    <a:pt x="30" y="189"/>
                  </a:cubicBezTo>
                  <a:cubicBezTo>
                    <a:pt x="14" y="189"/>
                    <a:pt x="0" y="175"/>
                    <a:pt x="0" y="159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14"/>
                    <a:pt x="14" y="0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47" y="0"/>
                    <a:pt x="60" y="14"/>
                    <a:pt x="60" y="30"/>
                  </a:cubicBezTo>
                  <a:cubicBezTo>
                    <a:pt x="60" y="159"/>
                    <a:pt x="60" y="159"/>
                    <a:pt x="60" y="159"/>
                  </a:cubicBezTo>
                  <a:cubicBezTo>
                    <a:pt x="60" y="175"/>
                    <a:pt x="47" y="189"/>
                    <a:pt x="30" y="189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26" name="Freeform: Shape 41"/>
            <p:cNvSpPr/>
            <p:nvPr/>
          </p:nvSpPr>
          <p:spPr bwMode="auto">
            <a:xfrm>
              <a:off x="5033581" y="1816891"/>
              <a:ext cx="239006" cy="234293"/>
            </a:xfrm>
            <a:custGeom>
              <a:avLst/>
              <a:gdLst>
                <a:gd name="T0" fmla="*/ 33 w 150"/>
                <a:gd name="T1" fmla="*/ 147 h 147"/>
                <a:gd name="T2" fmla="*/ 11 w 150"/>
                <a:gd name="T3" fmla="*/ 139 h 147"/>
                <a:gd name="T4" fmla="*/ 11 w 150"/>
                <a:gd name="T5" fmla="*/ 96 h 147"/>
                <a:gd name="T6" fmla="*/ 96 w 150"/>
                <a:gd name="T7" fmla="*/ 11 h 147"/>
                <a:gd name="T8" fmla="*/ 139 w 150"/>
                <a:gd name="T9" fmla="*/ 11 h 147"/>
                <a:gd name="T10" fmla="*/ 139 w 150"/>
                <a:gd name="T11" fmla="*/ 54 h 147"/>
                <a:gd name="T12" fmla="*/ 54 w 150"/>
                <a:gd name="T13" fmla="*/ 139 h 147"/>
                <a:gd name="T14" fmla="*/ 33 w 150"/>
                <a:gd name="T15" fmla="*/ 147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0" h="147">
                  <a:moveTo>
                    <a:pt x="33" y="147"/>
                  </a:moveTo>
                  <a:cubicBezTo>
                    <a:pt x="25" y="147"/>
                    <a:pt x="17" y="145"/>
                    <a:pt x="11" y="139"/>
                  </a:cubicBezTo>
                  <a:cubicBezTo>
                    <a:pt x="0" y="127"/>
                    <a:pt x="0" y="108"/>
                    <a:pt x="11" y="96"/>
                  </a:cubicBezTo>
                  <a:cubicBezTo>
                    <a:pt x="96" y="11"/>
                    <a:pt x="96" y="11"/>
                    <a:pt x="96" y="11"/>
                  </a:cubicBezTo>
                  <a:cubicBezTo>
                    <a:pt x="108" y="0"/>
                    <a:pt x="127" y="0"/>
                    <a:pt x="139" y="11"/>
                  </a:cubicBezTo>
                  <a:cubicBezTo>
                    <a:pt x="150" y="23"/>
                    <a:pt x="150" y="42"/>
                    <a:pt x="139" y="54"/>
                  </a:cubicBezTo>
                  <a:cubicBezTo>
                    <a:pt x="54" y="139"/>
                    <a:pt x="54" y="139"/>
                    <a:pt x="54" y="139"/>
                  </a:cubicBezTo>
                  <a:cubicBezTo>
                    <a:pt x="48" y="145"/>
                    <a:pt x="40" y="147"/>
                    <a:pt x="33" y="147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27" name="Freeform: Shape 42"/>
            <p:cNvSpPr/>
            <p:nvPr/>
          </p:nvSpPr>
          <p:spPr bwMode="auto">
            <a:xfrm>
              <a:off x="3707942" y="1877484"/>
              <a:ext cx="240352" cy="235639"/>
            </a:xfrm>
            <a:custGeom>
              <a:avLst/>
              <a:gdLst>
                <a:gd name="T0" fmla="*/ 118 w 151"/>
                <a:gd name="T1" fmla="*/ 148 h 148"/>
                <a:gd name="T2" fmla="*/ 97 w 151"/>
                <a:gd name="T3" fmla="*/ 139 h 148"/>
                <a:gd name="T4" fmla="*/ 12 w 151"/>
                <a:gd name="T5" fmla="*/ 54 h 148"/>
                <a:gd name="T6" fmla="*/ 12 w 151"/>
                <a:gd name="T7" fmla="*/ 12 h 148"/>
                <a:gd name="T8" fmla="*/ 54 w 151"/>
                <a:gd name="T9" fmla="*/ 12 h 148"/>
                <a:gd name="T10" fmla="*/ 139 w 151"/>
                <a:gd name="T11" fmla="*/ 97 h 148"/>
                <a:gd name="T12" fmla="*/ 139 w 151"/>
                <a:gd name="T13" fmla="*/ 139 h 148"/>
                <a:gd name="T14" fmla="*/ 118 w 151"/>
                <a:gd name="T15" fmla="*/ 148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1" h="148">
                  <a:moveTo>
                    <a:pt x="118" y="148"/>
                  </a:moveTo>
                  <a:cubicBezTo>
                    <a:pt x="110" y="148"/>
                    <a:pt x="102" y="145"/>
                    <a:pt x="97" y="139"/>
                  </a:cubicBezTo>
                  <a:cubicBezTo>
                    <a:pt x="12" y="54"/>
                    <a:pt x="12" y="54"/>
                    <a:pt x="12" y="54"/>
                  </a:cubicBezTo>
                  <a:cubicBezTo>
                    <a:pt x="0" y="43"/>
                    <a:pt x="0" y="24"/>
                    <a:pt x="12" y="12"/>
                  </a:cubicBezTo>
                  <a:cubicBezTo>
                    <a:pt x="24" y="0"/>
                    <a:pt x="43" y="0"/>
                    <a:pt x="54" y="12"/>
                  </a:cubicBezTo>
                  <a:cubicBezTo>
                    <a:pt x="139" y="97"/>
                    <a:pt x="139" y="97"/>
                    <a:pt x="139" y="97"/>
                  </a:cubicBezTo>
                  <a:cubicBezTo>
                    <a:pt x="151" y="108"/>
                    <a:pt x="151" y="127"/>
                    <a:pt x="139" y="139"/>
                  </a:cubicBezTo>
                  <a:cubicBezTo>
                    <a:pt x="133" y="145"/>
                    <a:pt x="126" y="148"/>
                    <a:pt x="118" y="148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28" name="Freeform: Shape 43"/>
            <p:cNvSpPr/>
            <p:nvPr/>
          </p:nvSpPr>
          <p:spPr bwMode="auto">
            <a:xfrm>
              <a:off x="1394638" y="3108194"/>
              <a:ext cx="2028518" cy="1673039"/>
            </a:xfrm>
            <a:custGeom>
              <a:avLst/>
              <a:gdLst>
                <a:gd name="T0" fmla="*/ 720 w 1274"/>
                <a:gd name="T1" fmla="*/ 1045 h 1051"/>
                <a:gd name="T2" fmla="*/ 537 w 1274"/>
                <a:gd name="T3" fmla="*/ 802 h 1051"/>
                <a:gd name="T4" fmla="*/ 273 w 1274"/>
                <a:gd name="T5" fmla="*/ 701 h 1051"/>
                <a:gd name="T6" fmla="*/ 45 w 1274"/>
                <a:gd name="T7" fmla="*/ 596 h 1051"/>
                <a:gd name="T8" fmla="*/ 176 w 1274"/>
                <a:gd name="T9" fmla="*/ 247 h 1051"/>
                <a:gd name="T10" fmla="*/ 407 w 1274"/>
                <a:gd name="T11" fmla="*/ 36 h 1051"/>
                <a:gd name="T12" fmla="*/ 474 w 1274"/>
                <a:gd name="T13" fmla="*/ 46 h 1051"/>
                <a:gd name="T14" fmla="*/ 663 w 1274"/>
                <a:gd name="T15" fmla="*/ 5 h 1051"/>
                <a:gd name="T16" fmla="*/ 919 w 1274"/>
                <a:gd name="T17" fmla="*/ 61 h 1051"/>
                <a:gd name="T18" fmla="*/ 1248 w 1274"/>
                <a:gd name="T19" fmla="*/ 543 h 1051"/>
                <a:gd name="T20" fmla="*/ 1225 w 1274"/>
                <a:gd name="T21" fmla="*/ 811 h 1051"/>
                <a:gd name="T22" fmla="*/ 997 w 1274"/>
                <a:gd name="T23" fmla="*/ 994 h 1051"/>
                <a:gd name="T24" fmla="*/ 932 w 1274"/>
                <a:gd name="T25" fmla="*/ 984 h 1051"/>
                <a:gd name="T26" fmla="*/ 578 w 1274"/>
                <a:gd name="T27" fmla="*/ 721 h 1051"/>
                <a:gd name="T28" fmla="*/ 607 w 1274"/>
                <a:gd name="T29" fmla="*/ 761 h 1051"/>
                <a:gd name="T30" fmla="*/ 624 w 1274"/>
                <a:gd name="T31" fmla="*/ 911 h 1051"/>
                <a:gd name="T32" fmla="*/ 770 w 1274"/>
                <a:gd name="T33" fmla="*/ 991 h 1051"/>
                <a:gd name="T34" fmla="*/ 934 w 1274"/>
                <a:gd name="T35" fmla="*/ 922 h 1051"/>
                <a:gd name="T36" fmla="*/ 997 w 1274"/>
                <a:gd name="T37" fmla="*/ 934 h 1051"/>
                <a:gd name="T38" fmla="*/ 1136 w 1274"/>
                <a:gd name="T39" fmla="*/ 658 h 1051"/>
                <a:gd name="T40" fmla="*/ 1190 w 1274"/>
                <a:gd name="T41" fmla="*/ 530 h 1051"/>
                <a:gd name="T42" fmla="*/ 1041 w 1274"/>
                <a:gd name="T43" fmla="*/ 295 h 1051"/>
                <a:gd name="T44" fmla="*/ 788 w 1274"/>
                <a:gd name="T45" fmla="*/ 136 h 1051"/>
                <a:gd name="T46" fmla="*/ 651 w 1274"/>
                <a:gd name="T47" fmla="*/ 64 h 1051"/>
                <a:gd name="T48" fmla="*/ 500 w 1274"/>
                <a:gd name="T49" fmla="*/ 102 h 1051"/>
                <a:gd name="T50" fmla="*/ 444 w 1274"/>
                <a:gd name="T51" fmla="*/ 100 h 1051"/>
                <a:gd name="T52" fmla="*/ 239 w 1274"/>
                <a:gd name="T53" fmla="*/ 231 h 1051"/>
                <a:gd name="T54" fmla="*/ 210 w 1274"/>
                <a:gd name="T55" fmla="*/ 300 h 1051"/>
                <a:gd name="T56" fmla="*/ 95 w 1274"/>
                <a:gd name="T57" fmla="*/ 563 h 1051"/>
                <a:gd name="T58" fmla="*/ 281 w 1274"/>
                <a:gd name="T59" fmla="*/ 638 h 1051"/>
                <a:gd name="T60" fmla="*/ 434 w 1274"/>
                <a:gd name="T61" fmla="*/ 748 h 1051"/>
                <a:gd name="T62" fmla="*/ 562 w 1274"/>
                <a:gd name="T63" fmla="*/ 726 h 10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274" h="1051">
                  <a:moveTo>
                    <a:pt x="770" y="1051"/>
                  </a:moveTo>
                  <a:cubicBezTo>
                    <a:pt x="753" y="1051"/>
                    <a:pt x="736" y="1049"/>
                    <a:pt x="720" y="1045"/>
                  </a:cubicBezTo>
                  <a:cubicBezTo>
                    <a:pt x="659" y="1032"/>
                    <a:pt x="607" y="995"/>
                    <a:pt x="574" y="943"/>
                  </a:cubicBezTo>
                  <a:cubicBezTo>
                    <a:pt x="547" y="901"/>
                    <a:pt x="534" y="852"/>
                    <a:pt x="537" y="802"/>
                  </a:cubicBezTo>
                  <a:cubicBezTo>
                    <a:pt x="500" y="814"/>
                    <a:pt x="460" y="815"/>
                    <a:pt x="421" y="807"/>
                  </a:cubicBezTo>
                  <a:cubicBezTo>
                    <a:pt x="359" y="793"/>
                    <a:pt x="306" y="755"/>
                    <a:pt x="273" y="701"/>
                  </a:cubicBezTo>
                  <a:cubicBezTo>
                    <a:pt x="246" y="705"/>
                    <a:pt x="218" y="703"/>
                    <a:pt x="191" y="698"/>
                  </a:cubicBezTo>
                  <a:cubicBezTo>
                    <a:pt x="130" y="684"/>
                    <a:pt x="78" y="648"/>
                    <a:pt x="45" y="596"/>
                  </a:cubicBezTo>
                  <a:cubicBezTo>
                    <a:pt x="11" y="543"/>
                    <a:pt x="0" y="481"/>
                    <a:pt x="14" y="420"/>
                  </a:cubicBezTo>
                  <a:cubicBezTo>
                    <a:pt x="32" y="336"/>
                    <a:pt x="94" y="270"/>
                    <a:pt x="176" y="247"/>
                  </a:cubicBezTo>
                  <a:cubicBezTo>
                    <a:pt x="176" y="237"/>
                    <a:pt x="178" y="228"/>
                    <a:pt x="180" y="219"/>
                  </a:cubicBezTo>
                  <a:cubicBezTo>
                    <a:pt x="203" y="113"/>
                    <a:pt x="299" y="36"/>
                    <a:pt x="407" y="36"/>
                  </a:cubicBezTo>
                  <a:cubicBezTo>
                    <a:pt x="424" y="36"/>
                    <a:pt x="441" y="38"/>
                    <a:pt x="457" y="41"/>
                  </a:cubicBezTo>
                  <a:cubicBezTo>
                    <a:pt x="463" y="43"/>
                    <a:pt x="469" y="44"/>
                    <a:pt x="474" y="46"/>
                  </a:cubicBezTo>
                  <a:cubicBezTo>
                    <a:pt x="514" y="16"/>
                    <a:pt x="563" y="0"/>
                    <a:pt x="613" y="0"/>
                  </a:cubicBezTo>
                  <a:cubicBezTo>
                    <a:pt x="630" y="0"/>
                    <a:pt x="647" y="2"/>
                    <a:pt x="663" y="5"/>
                  </a:cubicBezTo>
                  <a:cubicBezTo>
                    <a:pt x="709" y="15"/>
                    <a:pt x="751" y="39"/>
                    <a:pt x="782" y="73"/>
                  </a:cubicBezTo>
                  <a:cubicBezTo>
                    <a:pt x="825" y="55"/>
                    <a:pt x="873" y="51"/>
                    <a:pt x="919" y="61"/>
                  </a:cubicBezTo>
                  <a:cubicBezTo>
                    <a:pt x="1021" y="84"/>
                    <a:pt x="1095" y="172"/>
                    <a:pt x="1101" y="274"/>
                  </a:cubicBezTo>
                  <a:cubicBezTo>
                    <a:pt x="1210" y="314"/>
                    <a:pt x="1274" y="427"/>
                    <a:pt x="1248" y="543"/>
                  </a:cubicBezTo>
                  <a:cubicBezTo>
                    <a:pt x="1240" y="580"/>
                    <a:pt x="1223" y="615"/>
                    <a:pt x="1198" y="644"/>
                  </a:cubicBezTo>
                  <a:cubicBezTo>
                    <a:pt x="1228" y="694"/>
                    <a:pt x="1237" y="754"/>
                    <a:pt x="1225" y="811"/>
                  </a:cubicBezTo>
                  <a:cubicBezTo>
                    <a:pt x="1201" y="917"/>
                    <a:pt x="1106" y="994"/>
                    <a:pt x="997" y="994"/>
                  </a:cubicBezTo>
                  <a:cubicBezTo>
                    <a:pt x="997" y="994"/>
                    <a:pt x="997" y="994"/>
                    <a:pt x="997" y="994"/>
                  </a:cubicBezTo>
                  <a:cubicBezTo>
                    <a:pt x="981" y="994"/>
                    <a:pt x="964" y="992"/>
                    <a:pt x="947" y="988"/>
                  </a:cubicBezTo>
                  <a:cubicBezTo>
                    <a:pt x="942" y="987"/>
                    <a:pt x="937" y="986"/>
                    <a:pt x="932" y="984"/>
                  </a:cubicBezTo>
                  <a:cubicBezTo>
                    <a:pt x="889" y="1027"/>
                    <a:pt x="831" y="1051"/>
                    <a:pt x="770" y="1051"/>
                  </a:cubicBezTo>
                  <a:moveTo>
                    <a:pt x="578" y="721"/>
                  </a:moveTo>
                  <a:cubicBezTo>
                    <a:pt x="585" y="721"/>
                    <a:pt x="591" y="724"/>
                    <a:pt x="597" y="728"/>
                  </a:cubicBezTo>
                  <a:cubicBezTo>
                    <a:pt x="607" y="736"/>
                    <a:pt x="611" y="749"/>
                    <a:pt x="607" y="761"/>
                  </a:cubicBezTo>
                  <a:cubicBezTo>
                    <a:pt x="604" y="768"/>
                    <a:pt x="602" y="774"/>
                    <a:pt x="601" y="781"/>
                  </a:cubicBezTo>
                  <a:cubicBezTo>
                    <a:pt x="591" y="826"/>
                    <a:pt x="599" y="872"/>
                    <a:pt x="624" y="911"/>
                  </a:cubicBezTo>
                  <a:cubicBezTo>
                    <a:pt x="649" y="950"/>
                    <a:pt x="688" y="976"/>
                    <a:pt x="733" y="986"/>
                  </a:cubicBezTo>
                  <a:cubicBezTo>
                    <a:pt x="745" y="989"/>
                    <a:pt x="757" y="991"/>
                    <a:pt x="770" y="991"/>
                  </a:cubicBezTo>
                  <a:cubicBezTo>
                    <a:pt x="820" y="991"/>
                    <a:pt x="868" y="969"/>
                    <a:pt x="901" y="930"/>
                  </a:cubicBezTo>
                  <a:cubicBezTo>
                    <a:pt x="909" y="921"/>
                    <a:pt x="923" y="917"/>
                    <a:pt x="934" y="922"/>
                  </a:cubicBezTo>
                  <a:cubicBezTo>
                    <a:pt x="943" y="925"/>
                    <a:pt x="951" y="928"/>
                    <a:pt x="960" y="930"/>
                  </a:cubicBezTo>
                  <a:cubicBezTo>
                    <a:pt x="972" y="932"/>
                    <a:pt x="985" y="934"/>
                    <a:pt x="997" y="934"/>
                  </a:cubicBezTo>
                  <a:cubicBezTo>
                    <a:pt x="1078" y="934"/>
                    <a:pt x="1149" y="877"/>
                    <a:pt x="1166" y="798"/>
                  </a:cubicBezTo>
                  <a:cubicBezTo>
                    <a:pt x="1177" y="749"/>
                    <a:pt x="1166" y="698"/>
                    <a:pt x="1136" y="658"/>
                  </a:cubicBezTo>
                  <a:cubicBezTo>
                    <a:pt x="1127" y="646"/>
                    <a:pt x="1128" y="629"/>
                    <a:pt x="1140" y="618"/>
                  </a:cubicBezTo>
                  <a:cubicBezTo>
                    <a:pt x="1165" y="595"/>
                    <a:pt x="1182" y="564"/>
                    <a:pt x="1190" y="530"/>
                  </a:cubicBezTo>
                  <a:cubicBezTo>
                    <a:pt x="1210" y="439"/>
                    <a:pt x="1155" y="349"/>
                    <a:pt x="1064" y="326"/>
                  </a:cubicBezTo>
                  <a:cubicBezTo>
                    <a:pt x="1050" y="322"/>
                    <a:pt x="1041" y="309"/>
                    <a:pt x="1041" y="295"/>
                  </a:cubicBezTo>
                  <a:cubicBezTo>
                    <a:pt x="1045" y="212"/>
                    <a:pt x="988" y="138"/>
                    <a:pt x="906" y="120"/>
                  </a:cubicBezTo>
                  <a:cubicBezTo>
                    <a:pt x="866" y="111"/>
                    <a:pt x="824" y="117"/>
                    <a:pt x="788" y="136"/>
                  </a:cubicBezTo>
                  <a:cubicBezTo>
                    <a:pt x="775" y="143"/>
                    <a:pt x="759" y="139"/>
                    <a:pt x="750" y="128"/>
                  </a:cubicBezTo>
                  <a:cubicBezTo>
                    <a:pt x="726" y="95"/>
                    <a:pt x="690" y="73"/>
                    <a:pt x="651" y="64"/>
                  </a:cubicBezTo>
                  <a:cubicBezTo>
                    <a:pt x="638" y="61"/>
                    <a:pt x="626" y="60"/>
                    <a:pt x="613" y="60"/>
                  </a:cubicBezTo>
                  <a:cubicBezTo>
                    <a:pt x="572" y="60"/>
                    <a:pt x="531" y="75"/>
                    <a:pt x="500" y="102"/>
                  </a:cubicBezTo>
                  <a:cubicBezTo>
                    <a:pt x="492" y="109"/>
                    <a:pt x="480" y="111"/>
                    <a:pt x="470" y="107"/>
                  </a:cubicBezTo>
                  <a:cubicBezTo>
                    <a:pt x="461" y="104"/>
                    <a:pt x="453" y="102"/>
                    <a:pt x="444" y="100"/>
                  </a:cubicBezTo>
                  <a:cubicBezTo>
                    <a:pt x="432" y="97"/>
                    <a:pt x="420" y="96"/>
                    <a:pt x="407" y="96"/>
                  </a:cubicBezTo>
                  <a:cubicBezTo>
                    <a:pt x="327" y="96"/>
                    <a:pt x="256" y="153"/>
                    <a:pt x="239" y="231"/>
                  </a:cubicBezTo>
                  <a:cubicBezTo>
                    <a:pt x="236" y="244"/>
                    <a:pt x="234" y="257"/>
                    <a:pt x="235" y="270"/>
                  </a:cubicBezTo>
                  <a:cubicBezTo>
                    <a:pt x="235" y="285"/>
                    <a:pt x="224" y="298"/>
                    <a:pt x="210" y="300"/>
                  </a:cubicBezTo>
                  <a:cubicBezTo>
                    <a:pt x="141" y="313"/>
                    <a:pt x="87" y="365"/>
                    <a:pt x="72" y="433"/>
                  </a:cubicBezTo>
                  <a:cubicBezTo>
                    <a:pt x="62" y="478"/>
                    <a:pt x="70" y="524"/>
                    <a:pt x="95" y="563"/>
                  </a:cubicBezTo>
                  <a:cubicBezTo>
                    <a:pt x="120" y="602"/>
                    <a:pt x="159" y="629"/>
                    <a:pt x="204" y="639"/>
                  </a:cubicBezTo>
                  <a:cubicBezTo>
                    <a:pt x="229" y="645"/>
                    <a:pt x="256" y="644"/>
                    <a:pt x="281" y="638"/>
                  </a:cubicBezTo>
                  <a:cubicBezTo>
                    <a:pt x="295" y="635"/>
                    <a:pt x="309" y="642"/>
                    <a:pt x="316" y="654"/>
                  </a:cubicBezTo>
                  <a:cubicBezTo>
                    <a:pt x="339" y="702"/>
                    <a:pt x="382" y="737"/>
                    <a:pt x="434" y="748"/>
                  </a:cubicBezTo>
                  <a:cubicBezTo>
                    <a:pt x="446" y="751"/>
                    <a:pt x="459" y="752"/>
                    <a:pt x="471" y="752"/>
                  </a:cubicBezTo>
                  <a:cubicBezTo>
                    <a:pt x="503" y="752"/>
                    <a:pt x="535" y="743"/>
                    <a:pt x="562" y="726"/>
                  </a:cubicBezTo>
                  <a:cubicBezTo>
                    <a:pt x="567" y="723"/>
                    <a:pt x="573" y="721"/>
                    <a:pt x="578" y="721"/>
                  </a:cubicBezTo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29" name="Freeform: Shape 44"/>
            <p:cNvSpPr/>
            <p:nvPr/>
          </p:nvSpPr>
          <p:spPr bwMode="auto">
            <a:xfrm>
              <a:off x="1730592" y="2748676"/>
              <a:ext cx="253144" cy="337301"/>
            </a:xfrm>
            <a:custGeom>
              <a:avLst/>
              <a:gdLst>
                <a:gd name="T0" fmla="*/ 125 w 159"/>
                <a:gd name="T1" fmla="*/ 212 h 212"/>
                <a:gd name="T2" fmla="*/ 99 w 159"/>
                <a:gd name="T3" fmla="*/ 198 h 212"/>
                <a:gd name="T4" fmla="*/ 9 w 159"/>
                <a:gd name="T5" fmla="*/ 50 h 212"/>
                <a:gd name="T6" fmla="*/ 19 w 159"/>
                <a:gd name="T7" fmla="*/ 8 h 212"/>
                <a:gd name="T8" fmla="*/ 60 w 159"/>
                <a:gd name="T9" fmla="*/ 18 h 212"/>
                <a:gd name="T10" fmla="*/ 151 w 159"/>
                <a:gd name="T11" fmla="*/ 166 h 212"/>
                <a:gd name="T12" fmla="*/ 141 w 159"/>
                <a:gd name="T13" fmla="*/ 208 h 212"/>
                <a:gd name="T14" fmla="*/ 125 w 159"/>
                <a:gd name="T15" fmla="*/ 212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9" h="212">
                  <a:moveTo>
                    <a:pt x="125" y="212"/>
                  </a:moveTo>
                  <a:cubicBezTo>
                    <a:pt x="115" y="212"/>
                    <a:pt x="105" y="207"/>
                    <a:pt x="99" y="198"/>
                  </a:cubicBezTo>
                  <a:cubicBezTo>
                    <a:pt x="9" y="50"/>
                    <a:pt x="9" y="50"/>
                    <a:pt x="9" y="50"/>
                  </a:cubicBezTo>
                  <a:cubicBezTo>
                    <a:pt x="0" y="35"/>
                    <a:pt x="5" y="17"/>
                    <a:pt x="19" y="8"/>
                  </a:cubicBezTo>
                  <a:cubicBezTo>
                    <a:pt x="33" y="0"/>
                    <a:pt x="52" y="4"/>
                    <a:pt x="60" y="18"/>
                  </a:cubicBezTo>
                  <a:cubicBezTo>
                    <a:pt x="151" y="166"/>
                    <a:pt x="151" y="166"/>
                    <a:pt x="151" y="166"/>
                  </a:cubicBezTo>
                  <a:cubicBezTo>
                    <a:pt x="159" y="181"/>
                    <a:pt x="155" y="199"/>
                    <a:pt x="141" y="208"/>
                  </a:cubicBezTo>
                  <a:cubicBezTo>
                    <a:pt x="136" y="211"/>
                    <a:pt x="130" y="212"/>
                    <a:pt x="125" y="212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30" name="Freeform: Shape 45"/>
            <p:cNvSpPr/>
            <p:nvPr/>
          </p:nvSpPr>
          <p:spPr bwMode="auto">
            <a:xfrm>
              <a:off x="2550898" y="2670578"/>
              <a:ext cx="150809" cy="372310"/>
            </a:xfrm>
            <a:custGeom>
              <a:avLst/>
              <a:gdLst>
                <a:gd name="T0" fmla="*/ 32 w 95"/>
                <a:gd name="T1" fmla="*/ 234 h 234"/>
                <a:gd name="T2" fmla="*/ 27 w 95"/>
                <a:gd name="T3" fmla="*/ 234 h 234"/>
                <a:gd name="T4" fmla="*/ 2 w 95"/>
                <a:gd name="T5" fmla="*/ 199 h 234"/>
                <a:gd name="T6" fmla="*/ 33 w 95"/>
                <a:gd name="T7" fmla="*/ 27 h 234"/>
                <a:gd name="T8" fmla="*/ 67 w 95"/>
                <a:gd name="T9" fmla="*/ 2 h 234"/>
                <a:gd name="T10" fmla="*/ 92 w 95"/>
                <a:gd name="T11" fmla="*/ 37 h 234"/>
                <a:gd name="T12" fmla="*/ 62 w 95"/>
                <a:gd name="T13" fmla="*/ 209 h 234"/>
                <a:gd name="T14" fmla="*/ 32 w 95"/>
                <a:gd name="T15" fmla="*/ 234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5" h="234">
                  <a:moveTo>
                    <a:pt x="32" y="234"/>
                  </a:moveTo>
                  <a:cubicBezTo>
                    <a:pt x="30" y="234"/>
                    <a:pt x="29" y="234"/>
                    <a:pt x="27" y="234"/>
                  </a:cubicBezTo>
                  <a:cubicBezTo>
                    <a:pt x="11" y="231"/>
                    <a:pt x="0" y="215"/>
                    <a:pt x="2" y="199"/>
                  </a:cubicBezTo>
                  <a:cubicBezTo>
                    <a:pt x="33" y="27"/>
                    <a:pt x="33" y="27"/>
                    <a:pt x="33" y="27"/>
                  </a:cubicBezTo>
                  <a:cubicBezTo>
                    <a:pt x="36" y="10"/>
                    <a:pt x="51" y="0"/>
                    <a:pt x="67" y="2"/>
                  </a:cubicBezTo>
                  <a:cubicBezTo>
                    <a:pt x="84" y="5"/>
                    <a:pt x="95" y="21"/>
                    <a:pt x="92" y="37"/>
                  </a:cubicBezTo>
                  <a:cubicBezTo>
                    <a:pt x="62" y="209"/>
                    <a:pt x="62" y="209"/>
                    <a:pt x="62" y="209"/>
                  </a:cubicBezTo>
                  <a:cubicBezTo>
                    <a:pt x="59" y="224"/>
                    <a:pt x="46" y="234"/>
                    <a:pt x="32" y="234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31" name="Freeform: Shape 46"/>
            <p:cNvSpPr/>
            <p:nvPr/>
          </p:nvSpPr>
          <p:spPr bwMode="auto">
            <a:xfrm>
              <a:off x="3080468" y="2947286"/>
              <a:ext cx="297579" cy="304311"/>
            </a:xfrm>
            <a:custGeom>
              <a:avLst/>
              <a:gdLst>
                <a:gd name="T0" fmla="*/ 97 w 187"/>
                <a:gd name="T1" fmla="*/ 138 h 191"/>
                <a:gd name="T2" fmla="*/ 55 w 187"/>
                <a:gd name="T3" fmla="*/ 182 h 191"/>
                <a:gd name="T4" fmla="*/ 33 w 187"/>
                <a:gd name="T5" fmla="*/ 191 h 191"/>
                <a:gd name="T6" fmla="*/ 13 w 187"/>
                <a:gd name="T7" fmla="*/ 183 h 191"/>
                <a:gd name="T8" fmla="*/ 11 w 187"/>
                <a:gd name="T9" fmla="*/ 141 h 191"/>
                <a:gd name="T10" fmla="*/ 132 w 187"/>
                <a:gd name="T11" fmla="*/ 13 h 191"/>
                <a:gd name="T12" fmla="*/ 174 w 187"/>
                <a:gd name="T13" fmla="*/ 11 h 191"/>
                <a:gd name="T14" fmla="*/ 175 w 187"/>
                <a:gd name="T15" fmla="*/ 54 h 191"/>
                <a:gd name="T16" fmla="*/ 97 w 187"/>
                <a:gd name="T17" fmla="*/ 138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7" h="191">
                  <a:moveTo>
                    <a:pt x="97" y="138"/>
                  </a:moveTo>
                  <a:cubicBezTo>
                    <a:pt x="55" y="182"/>
                    <a:pt x="55" y="182"/>
                    <a:pt x="55" y="182"/>
                  </a:cubicBezTo>
                  <a:cubicBezTo>
                    <a:pt x="49" y="188"/>
                    <a:pt x="41" y="191"/>
                    <a:pt x="33" y="191"/>
                  </a:cubicBezTo>
                  <a:cubicBezTo>
                    <a:pt x="26" y="191"/>
                    <a:pt x="18" y="189"/>
                    <a:pt x="13" y="183"/>
                  </a:cubicBezTo>
                  <a:cubicBezTo>
                    <a:pt x="0" y="172"/>
                    <a:pt x="0" y="153"/>
                    <a:pt x="11" y="141"/>
                  </a:cubicBezTo>
                  <a:cubicBezTo>
                    <a:pt x="132" y="13"/>
                    <a:pt x="132" y="13"/>
                    <a:pt x="132" y="13"/>
                  </a:cubicBezTo>
                  <a:cubicBezTo>
                    <a:pt x="143" y="1"/>
                    <a:pt x="162" y="0"/>
                    <a:pt x="174" y="11"/>
                  </a:cubicBezTo>
                  <a:cubicBezTo>
                    <a:pt x="186" y="23"/>
                    <a:pt x="187" y="42"/>
                    <a:pt x="175" y="54"/>
                  </a:cubicBezTo>
                  <a:cubicBezTo>
                    <a:pt x="97" y="138"/>
                    <a:pt x="97" y="138"/>
                    <a:pt x="97" y="138"/>
                  </a:cubicBezTo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32" name="Freeform: Shape 47"/>
            <p:cNvSpPr/>
            <p:nvPr/>
          </p:nvSpPr>
          <p:spPr bwMode="auto">
            <a:xfrm>
              <a:off x="3411710" y="3613135"/>
              <a:ext cx="370964" cy="123879"/>
            </a:xfrm>
            <a:custGeom>
              <a:avLst/>
              <a:gdLst>
                <a:gd name="T0" fmla="*/ 31 w 233"/>
                <a:gd name="T1" fmla="*/ 78 h 78"/>
                <a:gd name="T2" fmla="*/ 1 w 233"/>
                <a:gd name="T3" fmla="*/ 51 h 78"/>
                <a:gd name="T4" fmla="*/ 28 w 233"/>
                <a:gd name="T5" fmla="*/ 19 h 78"/>
                <a:gd name="T6" fmla="*/ 199 w 233"/>
                <a:gd name="T7" fmla="*/ 2 h 78"/>
                <a:gd name="T8" fmla="*/ 232 w 233"/>
                <a:gd name="T9" fmla="*/ 29 h 78"/>
                <a:gd name="T10" fmla="*/ 205 w 233"/>
                <a:gd name="T11" fmla="*/ 62 h 78"/>
                <a:gd name="T12" fmla="*/ 34 w 233"/>
                <a:gd name="T13" fmla="*/ 78 h 78"/>
                <a:gd name="T14" fmla="*/ 31 w 233"/>
                <a:gd name="T15" fmla="*/ 78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33" h="78">
                  <a:moveTo>
                    <a:pt x="31" y="78"/>
                  </a:moveTo>
                  <a:cubicBezTo>
                    <a:pt x="16" y="78"/>
                    <a:pt x="3" y="67"/>
                    <a:pt x="1" y="51"/>
                  </a:cubicBezTo>
                  <a:cubicBezTo>
                    <a:pt x="0" y="35"/>
                    <a:pt x="12" y="20"/>
                    <a:pt x="28" y="19"/>
                  </a:cubicBezTo>
                  <a:cubicBezTo>
                    <a:pt x="199" y="2"/>
                    <a:pt x="199" y="2"/>
                    <a:pt x="199" y="2"/>
                  </a:cubicBezTo>
                  <a:cubicBezTo>
                    <a:pt x="215" y="0"/>
                    <a:pt x="230" y="12"/>
                    <a:pt x="232" y="29"/>
                  </a:cubicBezTo>
                  <a:cubicBezTo>
                    <a:pt x="233" y="45"/>
                    <a:pt x="221" y="60"/>
                    <a:pt x="205" y="62"/>
                  </a:cubicBezTo>
                  <a:cubicBezTo>
                    <a:pt x="34" y="78"/>
                    <a:pt x="34" y="78"/>
                    <a:pt x="34" y="78"/>
                  </a:cubicBezTo>
                  <a:cubicBezTo>
                    <a:pt x="33" y="78"/>
                    <a:pt x="32" y="78"/>
                    <a:pt x="31" y="78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33" name="Freeform: Shape 48"/>
            <p:cNvSpPr/>
            <p:nvPr/>
          </p:nvSpPr>
          <p:spPr bwMode="auto">
            <a:xfrm>
              <a:off x="1107831" y="3326329"/>
              <a:ext cx="325182" cy="208709"/>
            </a:xfrm>
            <a:custGeom>
              <a:avLst/>
              <a:gdLst>
                <a:gd name="T0" fmla="*/ 170 w 204"/>
                <a:gd name="T1" fmla="*/ 131 h 131"/>
                <a:gd name="T2" fmla="*/ 157 w 204"/>
                <a:gd name="T3" fmla="*/ 128 h 131"/>
                <a:gd name="T4" fmla="*/ 21 w 204"/>
                <a:gd name="T5" fmla="*/ 61 h 131"/>
                <a:gd name="T6" fmla="*/ 7 w 204"/>
                <a:gd name="T7" fmla="*/ 21 h 131"/>
                <a:gd name="T8" fmla="*/ 47 w 204"/>
                <a:gd name="T9" fmla="*/ 7 h 131"/>
                <a:gd name="T10" fmla="*/ 183 w 204"/>
                <a:gd name="T11" fmla="*/ 74 h 131"/>
                <a:gd name="T12" fmla="*/ 197 w 204"/>
                <a:gd name="T13" fmla="*/ 114 h 131"/>
                <a:gd name="T14" fmla="*/ 170 w 204"/>
                <a:gd name="T15" fmla="*/ 131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04" h="131">
                  <a:moveTo>
                    <a:pt x="170" y="131"/>
                  </a:moveTo>
                  <a:cubicBezTo>
                    <a:pt x="166" y="131"/>
                    <a:pt x="161" y="130"/>
                    <a:pt x="157" y="128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6" y="54"/>
                    <a:pt x="0" y="36"/>
                    <a:pt x="7" y="21"/>
                  </a:cubicBezTo>
                  <a:cubicBezTo>
                    <a:pt x="14" y="6"/>
                    <a:pt x="32" y="0"/>
                    <a:pt x="47" y="7"/>
                  </a:cubicBezTo>
                  <a:cubicBezTo>
                    <a:pt x="183" y="74"/>
                    <a:pt x="183" y="74"/>
                    <a:pt x="183" y="74"/>
                  </a:cubicBezTo>
                  <a:cubicBezTo>
                    <a:pt x="198" y="81"/>
                    <a:pt x="204" y="99"/>
                    <a:pt x="197" y="114"/>
                  </a:cubicBezTo>
                  <a:cubicBezTo>
                    <a:pt x="192" y="125"/>
                    <a:pt x="181" y="131"/>
                    <a:pt x="170" y="131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34" name="Freeform: Shape 49"/>
            <p:cNvSpPr/>
            <p:nvPr/>
          </p:nvSpPr>
          <p:spPr bwMode="auto">
            <a:xfrm>
              <a:off x="1135434" y="4206946"/>
              <a:ext cx="330568" cy="197264"/>
            </a:xfrm>
            <a:custGeom>
              <a:avLst/>
              <a:gdLst>
                <a:gd name="T0" fmla="*/ 34 w 208"/>
                <a:gd name="T1" fmla="*/ 124 h 124"/>
                <a:gd name="T2" fmla="*/ 7 w 208"/>
                <a:gd name="T3" fmla="*/ 105 h 124"/>
                <a:gd name="T4" fmla="*/ 22 w 208"/>
                <a:gd name="T5" fmla="*/ 66 h 124"/>
                <a:gd name="T6" fmla="*/ 162 w 208"/>
                <a:gd name="T7" fmla="*/ 6 h 124"/>
                <a:gd name="T8" fmla="*/ 201 w 208"/>
                <a:gd name="T9" fmla="*/ 22 h 124"/>
                <a:gd name="T10" fmla="*/ 185 w 208"/>
                <a:gd name="T11" fmla="*/ 61 h 124"/>
                <a:gd name="T12" fmla="*/ 46 w 208"/>
                <a:gd name="T13" fmla="*/ 121 h 124"/>
                <a:gd name="T14" fmla="*/ 34 w 208"/>
                <a:gd name="T15" fmla="*/ 124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08" h="124">
                  <a:moveTo>
                    <a:pt x="34" y="124"/>
                  </a:moveTo>
                  <a:cubicBezTo>
                    <a:pt x="23" y="124"/>
                    <a:pt x="12" y="117"/>
                    <a:pt x="7" y="105"/>
                  </a:cubicBezTo>
                  <a:cubicBezTo>
                    <a:pt x="0" y="90"/>
                    <a:pt x="7" y="73"/>
                    <a:pt x="22" y="66"/>
                  </a:cubicBezTo>
                  <a:cubicBezTo>
                    <a:pt x="162" y="6"/>
                    <a:pt x="162" y="6"/>
                    <a:pt x="162" y="6"/>
                  </a:cubicBezTo>
                  <a:cubicBezTo>
                    <a:pt x="177" y="0"/>
                    <a:pt x="195" y="7"/>
                    <a:pt x="201" y="22"/>
                  </a:cubicBezTo>
                  <a:cubicBezTo>
                    <a:pt x="208" y="37"/>
                    <a:pt x="201" y="55"/>
                    <a:pt x="185" y="61"/>
                  </a:cubicBezTo>
                  <a:cubicBezTo>
                    <a:pt x="46" y="121"/>
                    <a:pt x="46" y="121"/>
                    <a:pt x="46" y="121"/>
                  </a:cubicBezTo>
                  <a:cubicBezTo>
                    <a:pt x="42" y="123"/>
                    <a:pt x="38" y="124"/>
                    <a:pt x="34" y="124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35" name="Freeform: Shape 50"/>
            <p:cNvSpPr/>
            <p:nvPr/>
          </p:nvSpPr>
          <p:spPr bwMode="auto">
            <a:xfrm>
              <a:off x="2731722" y="3357972"/>
              <a:ext cx="224867" cy="224867"/>
            </a:xfrm>
            <a:custGeom>
              <a:avLst/>
              <a:gdLst>
                <a:gd name="T0" fmla="*/ 71 w 141"/>
                <a:gd name="T1" fmla="*/ 116 h 141"/>
                <a:gd name="T2" fmla="*/ 26 w 141"/>
                <a:gd name="T3" fmla="*/ 71 h 141"/>
                <a:gd name="T4" fmla="*/ 71 w 141"/>
                <a:gd name="T5" fmla="*/ 26 h 141"/>
                <a:gd name="T6" fmla="*/ 116 w 141"/>
                <a:gd name="T7" fmla="*/ 71 h 141"/>
                <a:gd name="T8" fmla="*/ 71 w 141"/>
                <a:gd name="T9" fmla="*/ 116 h 141"/>
                <a:gd name="T10" fmla="*/ 82 w 141"/>
                <a:gd name="T11" fmla="*/ 0 h 141"/>
                <a:gd name="T12" fmla="*/ 71 w 141"/>
                <a:gd name="T13" fmla="*/ 0 h 141"/>
                <a:gd name="T14" fmla="*/ 60 w 141"/>
                <a:gd name="T15" fmla="*/ 0 h 141"/>
                <a:gd name="T16" fmla="*/ 60 w 141"/>
                <a:gd name="T17" fmla="*/ 11 h 141"/>
                <a:gd name="T18" fmla="*/ 36 w 141"/>
                <a:gd name="T19" fmla="*/ 21 h 141"/>
                <a:gd name="T20" fmla="*/ 29 w 141"/>
                <a:gd name="T21" fmla="*/ 13 h 141"/>
                <a:gd name="T22" fmla="*/ 13 w 141"/>
                <a:gd name="T23" fmla="*/ 29 h 141"/>
                <a:gd name="T24" fmla="*/ 21 w 141"/>
                <a:gd name="T25" fmla="*/ 36 h 141"/>
                <a:gd name="T26" fmla="*/ 11 w 141"/>
                <a:gd name="T27" fmla="*/ 60 h 141"/>
                <a:gd name="T28" fmla="*/ 0 w 141"/>
                <a:gd name="T29" fmla="*/ 60 h 141"/>
                <a:gd name="T30" fmla="*/ 0 w 141"/>
                <a:gd name="T31" fmla="*/ 82 h 141"/>
                <a:gd name="T32" fmla="*/ 11 w 141"/>
                <a:gd name="T33" fmla="*/ 82 h 141"/>
                <a:gd name="T34" fmla="*/ 21 w 141"/>
                <a:gd name="T35" fmla="*/ 105 h 141"/>
                <a:gd name="T36" fmla="*/ 13 w 141"/>
                <a:gd name="T37" fmla="*/ 113 h 141"/>
                <a:gd name="T38" fmla="*/ 29 w 141"/>
                <a:gd name="T39" fmla="*/ 128 h 141"/>
                <a:gd name="T40" fmla="*/ 36 w 141"/>
                <a:gd name="T41" fmla="*/ 121 h 141"/>
                <a:gd name="T42" fmla="*/ 60 w 141"/>
                <a:gd name="T43" fmla="*/ 131 h 141"/>
                <a:gd name="T44" fmla="*/ 60 w 141"/>
                <a:gd name="T45" fmla="*/ 141 h 141"/>
                <a:gd name="T46" fmla="*/ 71 w 141"/>
                <a:gd name="T47" fmla="*/ 141 h 141"/>
                <a:gd name="T48" fmla="*/ 82 w 141"/>
                <a:gd name="T49" fmla="*/ 141 h 141"/>
                <a:gd name="T50" fmla="*/ 82 w 141"/>
                <a:gd name="T51" fmla="*/ 131 h 141"/>
                <a:gd name="T52" fmla="*/ 105 w 141"/>
                <a:gd name="T53" fmla="*/ 121 h 141"/>
                <a:gd name="T54" fmla="*/ 113 w 141"/>
                <a:gd name="T55" fmla="*/ 128 h 141"/>
                <a:gd name="T56" fmla="*/ 128 w 141"/>
                <a:gd name="T57" fmla="*/ 113 h 141"/>
                <a:gd name="T58" fmla="*/ 121 w 141"/>
                <a:gd name="T59" fmla="*/ 105 h 141"/>
                <a:gd name="T60" fmla="*/ 131 w 141"/>
                <a:gd name="T61" fmla="*/ 82 h 141"/>
                <a:gd name="T62" fmla="*/ 141 w 141"/>
                <a:gd name="T63" fmla="*/ 82 h 141"/>
                <a:gd name="T64" fmla="*/ 141 w 141"/>
                <a:gd name="T65" fmla="*/ 60 h 141"/>
                <a:gd name="T66" fmla="*/ 131 w 141"/>
                <a:gd name="T67" fmla="*/ 60 h 141"/>
                <a:gd name="T68" fmla="*/ 121 w 141"/>
                <a:gd name="T69" fmla="*/ 36 h 141"/>
                <a:gd name="T70" fmla="*/ 128 w 141"/>
                <a:gd name="T71" fmla="*/ 29 h 141"/>
                <a:gd name="T72" fmla="*/ 113 w 141"/>
                <a:gd name="T73" fmla="*/ 13 h 141"/>
                <a:gd name="T74" fmla="*/ 105 w 141"/>
                <a:gd name="T75" fmla="*/ 21 h 141"/>
                <a:gd name="T76" fmla="*/ 82 w 141"/>
                <a:gd name="T77" fmla="*/ 11 h 141"/>
                <a:gd name="T78" fmla="*/ 82 w 141"/>
                <a:gd name="T79" fmla="*/ 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41" h="141">
                  <a:moveTo>
                    <a:pt x="71" y="116"/>
                  </a:moveTo>
                  <a:cubicBezTo>
                    <a:pt x="46" y="116"/>
                    <a:pt x="26" y="96"/>
                    <a:pt x="26" y="71"/>
                  </a:cubicBezTo>
                  <a:cubicBezTo>
                    <a:pt x="26" y="46"/>
                    <a:pt x="46" y="26"/>
                    <a:pt x="71" y="26"/>
                  </a:cubicBezTo>
                  <a:cubicBezTo>
                    <a:pt x="96" y="26"/>
                    <a:pt x="116" y="46"/>
                    <a:pt x="116" y="71"/>
                  </a:cubicBezTo>
                  <a:cubicBezTo>
                    <a:pt x="116" y="96"/>
                    <a:pt x="96" y="116"/>
                    <a:pt x="71" y="116"/>
                  </a:cubicBezTo>
                  <a:moveTo>
                    <a:pt x="82" y="0"/>
                  </a:moveTo>
                  <a:cubicBezTo>
                    <a:pt x="71" y="0"/>
                    <a:pt x="71" y="0"/>
                    <a:pt x="71" y="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60" y="11"/>
                    <a:pt x="60" y="11"/>
                    <a:pt x="60" y="11"/>
                  </a:cubicBezTo>
                  <a:cubicBezTo>
                    <a:pt x="51" y="13"/>
                    <a:pt x="43" y="16"/>
                    <a:pt x="36" y="21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21" y="36"/>
                    <a:pt x="21" y="36"/>
                    <a:pt x="21" y="36"/>
                  </a:cubicBezTo>
                  <a:cubicBezTo>
                    <a:pt x="16" y="43"/>
                    <a:pt x="12" y="51"/>
                    <a:pt x="11" y="60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82"/>
                    <a:pt x="0" y="82"/>
                    <a:pt x="0" y="82"/>
                  </a:cubicBezTo>
                  <a:cubicBezTo>
                    <a:pt x="11" y="82"/>
                    <a:pt x="11" y="82"/>
                    <a:pt x="11" y="82"/>
                  </a:cubicBezTo>
                  <a:cubicBezTo>
                    <a:pt x="12" y="90"/>
                    <a:pt x="16" y="98"/>
                    <a:pt x="21" y="105"/>
                  </a:cubicBezTo>
                  <a:cubicBezTo>
                    <a:pt x="13" y="113"/>
                    <a:pt x="13" y="113"/>
                    <a:pt x="13" y="113"/>
                  </a:cubicBezTo>
                  <a:cubicBezTo>
                    <a:pt x="29" y="128"/>
                    <a:pt x="29" y="128"/>
                    <a:pt x="29" y="128"/>
                  </a:cubicBezTo>
                  <a:cubicBezTo>
                    <a:pt x="36" y="121"/>
                    <a:pt x="36" y="121"/>
                    <a:pt x="36" y="121"/>
                  </a:cubicBezTo>
                  <a:cubicBezTo>
                    <a:pt x="43" y="126"/>
                    <a:pt x="51" y="129"/>
                    <a:pt x="60" y="131"/>
                  </a:cubicBezTo>
                  <a:cubicBezTo>
                    <a:pt x="60" y="141"/>
                    <a:pt x="60" y="141"/>
                    <a:pt x="60" y="141"/>
                  </a:cubicBezTo>
                  <a:cubicBezTo>
                    <a:pt x="71" y="141"/>
                    <a:pt x="71" y="141"/>
                    <a:pt x="71" y="141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31"/>
                    <a:pt x="82" y="131"/>
                    <a:pt x="82" y="131"/>
                  </a:cubicBezTo>
                  <a:cubicBezTo>
                    <a:pt x="90" y="129"/>
                    <a:pt x="98" y="126"/>
                    <a:pt x="105" y="121"/>
                  </a:cubicBezTo>
                  <a:cubicBezTo>
                    <a:pt x="113" y="128"/>
                    <a:pt x="113" y="128"/>
                    <a:pt x="113" y="128"/>
                  </a:cubicBezTo>
                  <a:cubicBezTo>
                    <a:pt x="128" y="113"/>
                    <a:pt x="128" y="113"/>
                    <a:pt x="128" y="113"/>
                  </a:cubicBezTo>
                  <a:cubicBezTo>
                    <a:pt x="121" y="105"/>
                    <a:pt x="121" y="105"/>
                    <a:pt x="121" y="105"/>
                  </a:cubicBezTo>
                  <a:cubicBezTo>
                    <a:pt x="126" y="98"/>
                    <a:pt x="129" y="90"/>
                    <a:pt x="131" y="82"/>
                  </a:cubicBezTo>
                  <a:cubicBezTo>
                    <a:pt x="141" y="82"/>
                    <a:pt x="141" y="82"/>
                    <a:pt x="141" y="82"/>
                  </a:cubicBezTo>
                  <a:cubicBezTo>
                    <a:pt x="141" y="60"/>
                    <a:pt x="141" y="60"/>
                    <a:pt x="141" y="60"/>
                  </a:cubicBezTo>
                  <a:cubicBezTo>
                    <a:pt x="131" y="60"/>
                    <a:pt x="131" y="60"/>
                    <a:pt x="131" y="60"/>
                  </a:cubicBezTo>
                  <a:cubicBezTo>
                    <a:pt x="129" y="51"/>
                    <a:pt x="126" y="43"/>
                    <a:pt x="121" y="36"/>
                  </a:cubicBezTo>
                  <a:cubicBezTo>
                    <a:pt x="128" y="29"/>
                    <a:pt x="128" y="29"/>
                    <a:pt x="128" y="29"/>
                  </a:cubicBezTo>
                  <a:cubicBezTo>
                    <a:pt x="113" y="13"/>
                    <a:pt x="113" y="13"/>
                    <a:pt x="113" y="13"/>
                  </a:cubicBezTo>
                  <a:cubicBezTo>
                    <a:pt x="105" y="21"/>
                    <a:pt x="105" y="21"/>
                    <a:pt x="105" y="21"/>
                  </a:cubicBezTo>
                  <a:cubicBezTo>
                    <a:pt x="98" y="16"/>
                    <a:pt x="90" y="13"/>
                    <a:pt x="82" y="11"/>
                  </a:cubicBezTo>
                  <a:cubicBezTo>
                    <a:pt x="82" y="0"/>
                    <a:pt x="82" y="0"/>
                    <a:pt x="82" y="0"/>
                  </a:cubicBezTo>
                </a:path>
              </a:pathLst>
            </a:custGeom>
            <a:solidFill>
              <a:srgbClr val="00A9C0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36" name="Freeform: Shape 51"/>
            <p:cNvSpPr/>
            <p:nvPr/>
          </p:nvSpPr>
          <p:spPr bwMode="auto">
            <a:xfrm>
              <a:off x="1877362" y="3899269"/>
              <a:ext cx="220828" cy="221501"/>
            </a:xfrm>
            <a:custGeom>
              <a:avLst/>
              <a:gdLst>
                <a:gd name="T0" fmla="*/ 69 w 139"/>
                <a:gd name="T1" fmla="*/ 114 h 139"/>
                <a:gd name="T2" fmla="*/ 54 w 139"/>
                <a:gd name="T3" fmla="*/ 112 h 139"/>
                <a:gd name="T4" fmla="*/ 27 w 139"/>
                <a:gd name="T5" fmla="*/ 55 h 139"/>
                <a:gd name="T6" fmla="*/ 69 w 139"/>
                <a:gd name="T7" fmla="*/ 25 h 139"/>
                <a:gd name="T8" fmla="*/ 84 w 139"/>
                <a:gd name="T9" fmla="*/ 28 h 139"/>
                <a:gd name="T10" fmla="*/ 111 w 139"/>
                <a:gd name="T11" fmla="*/ 85 h 139"/>
                <a:gd name="T12" fmla="*/ 69 w 139"/>
                <a:gd name="T13" fmla="*/ 114 h 139"/>
                <a:gd name="T14" fmla="*/ 83 w 139"/>
                <a:gd name="T15" fmla="*/ 0 h 139"/>
                <a:gd name="T16" fmla="*/ 79 w 139"/>
                <a:gd name="T17" fmla="*/ 10 h 139"/>
                <a:gd name="T18" fmla="*/ 69 w 139"/>
                <a:gd name="T19" fmla="*/ 9 h 139"/>
                <a:gd name="T20" fmla="*/ 54 w 139"/>
                <a:gd name="T21" fmla="*/ 11 h 139"/>
                <a:gd name="T22" fmla="*/ 50 w 139"/>
                <a:gd name="T23" fmla="*/ 2 h 139"/>
                <a:gd name="T24" fmla="*/ 30 w 139"/>
                <a:gd name="T25" fmla="*/ 11 h 139"/>
                <a:gd name="T26" fmla="*/ 34 w 139"/>
                <a:gd name="T27" fmla="*/ 21 h 139"/>
                <a:gd name="T28" fmla="*/ 17 w 139"/>
                <a:gd name="T29" fmla="*/ 39 h 139"/>
                <a:gd name="T30" fmla="*/ 7 w 139"/>
                <a:gd name="T31" fmla="*/ 36 h 139"/>
                <a:gd name="T32" fmla="*/ 0 w 139"/>
                <a:gd name="T33" fmla="*/ 56 h 139"/>
                <a:gd name="T34" fmla="*/ 10 w 139"/>
                <a:gd name="T35" fmla="*/ 60 h 139"/>
                <a:gd name="T36" fmla="*/ 11 w 139"/>
                <a:gd name="T37" fmla="*/ 85 h 139"/>
                <a:gd name="T38" fmla="*/ 1 w 139"/>
                <a:gd name="T39" fmla="*/ 89 h 139"/>
                <a:gd name="T40" fmla="*/ 11 w 139"/>
                <a:gd name="T41" fmla="*/ 109 h 139"/>
                <a:gd name="T42" fmla="*/ 20 w 139"/>
                <a:gd name="T43" fmla="*/ 105 h 139"/>
                <a:gd name="T44" fmla="*/ 39 w 139"/>
                <a:gd name="T45" fmla="*/ 122 h 139"/>
                <a:gd name="T46" fmla="*/ 35 w 139"/>
                <a:gd name="T47" fmla="*/ 132 h 139"/>
                <a:gd name="T48" fmla="*/ 45 w 139"/>
                <a:gd name="T49" fmla="*/ 135 h 139"/>
                <a:gd name="T50" fmla="*/ 56 w 139"/>
                <a:gd name="T51" fmla="*/ 139 h 139"/>
                <a:gd name="T52" fmla="*/ 59 w 139"/>
                <a:gd name="T53" fmla="*/ 129 h 139"/>
                <a:gd name="T54" fmla="*/ 69 w 139"/>
                <a:gd name="T55" fmla="*/ 130 h 139"/>
                <a:gd name="T56" fmla="*/ 84 w 139"/>
                <a:gd name="T57" fmla="*/ 128 h 139"/>
                <a:gd name="T58" fmla="*/ 89 w 139"/>
                <a:gd name="T59" fmla="*/ 138 h 139"/>
                <a:gd name="T60" fmla="*/ 109 w 139"/>
                <a:gd name="T61" fmla="*/ 128 h 139"/>
                <a:gd name="T62" fmla="*/ 104 w 139"/>
                <a:gd name="T63" fmla="*/ 119 h 139"/>
                <a:gd name="T64" fmla="*/ 121 w 139"/>
                <a:gd name="T65" fmla="*/ 100 h 139"/>
                <a:gd name="T66" fmla="*/ 131 w 139"/>
                <a:gd name="T67" fmla="*/ 104 h 139"/>
                <a:gd name="T68" fmla="*/ 139 w 139"/>
                <a:gd name="T69" fmla="*/ 83 h 139"/>
                <a:gd name="T70" fmla="*/ 129 w 139"/>
                <a:gd name="T71" fmla="*/ 80 h 139"/>
                <a:gd name="T72" fmla="*/ 128 w 139"/>
                <a:gd name="T73" fmla="*/ 55 h 139"/>
                <a:gd name="T74" fmla="*/ 137 w 139"/>
                <a:gd name="T75" fmla="*/ 50 h 139"/>
                <a:gd name="T76" fmla="*/ 128 w 139"/>
                <a:gd name="T77" fmla="*/ 30 h 139"/>
                <a:gd name="T78" fmla="*/ 118 w 139"/>
                <a:gd name="T79" fmla="*/ 35 h 139"/>
                <a:gd name="T80" fmla="*/ 100 w 139"/>
                <a:gd name="T81" fmla="*/ 18 h 139"/>
                <a:gd name="T82" fmla="*/ 103 w 139"/>
                <a:gd name="T83" fmla="*/ 8 h 139"/>
                <a:gd name="T84" fmla="*/ 93 w 139"/>
                <a:gd name="T85" fmla="*/ 4 h 139"/>
                <a:gd name="T86" fmla="*/ 83 w 139"/>
                <a:gd name="T87" fmla="*/ 0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9" h="139">
                  <a:moveTo>
                    <a:pt x="69" y="114"/>
                  </a:moveTo>
                  <a:cubicBezTo>
                    <a:pt x="64" y="114"/>
                    <a:pt x="59" y="114"/>
                    <a:pt x="54" y="112"/>
                  </a:cubicBezTo>
                  <a:cubicBezTo>
                    <a:pt x="31" y="103"/>
                    <a:pt x="19" y="78"/>
                    <a:pt x="27" y="55"/>
                  </a:cubicBezTo>
                  <a:cubicBezTo>
                    <a:pt x="34" y="36"/>
                    <a:pt x="51" y="25"/>
                    <a:pt x="69" y="25"/>
                  </a:cubicBezTo>
                  <a:cubicBezTo>
                    <a:pt x="74" y="25"/>
                    <a:pt x="79" y="26"/>
                    <a:pt x="84" y="28"/>
                  </a:cubicBezTo>
                  <a:cubicBezTo>
                    <a:pt x="108" y="36"/>
                    <a:pt x="120" y="62"/>
                    <a:pt x="111" y="85"/>
                  </a:cubicBezTo>
                  <a:cubicBezTo>
                    <a:pt x="105" y="103"/>
                    <a:pt x="87" y="114"/>
                    <a:pt x="69" y="114"/>
                  </a:cubicBezTo>
                  <a:moveTo>
                    <a:pt x="83" y="0"/>
                  </a:moveTo>
                  <a:cubicBezTo>
                    <a:pt x="79" y="10"/>
                    <a:pt x="79" y="10"/>
                    <a:pt x="79" y="10"/>
                  </a:cubicBezTo>
                  <a:cubicBezTo>
                    <a:pt x="76" y="10"/>
                    <a:pt x="72" y="9"/>
                    <a:pt x="69" y="9"/>
                  </a:cubicBezTo>
                  <a:cubicBezTo>
                    <a:pt x="64" y="9"/>
                    <a:pt x="59" y="10"/>
                    <a:pt x="54" y="11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30" y="11"/>
                    <a:pt x="30" y="11"/>
                    <a:pt x="30" y="11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27" y="25"/>
                    <a:pt x="22" y="32"/>
                    <a:pt x="17" y="39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10" y="60"/>
                    <a:pt x="10" y="60"/>
                    <a:pt x="10" y="60"/>
                  </a:cubicBezTo>
                  <a:cubicBezTo>
                    <a:pt x="8" y="68"/>
                    <a:pt x="9" y="77"/>
                    <a:pt x="11" y="85"/>
                  </a:cubicBezTo>
                  <a:cubicBezTo>
                    <a:pt x="1" y="89"/>
                    <a:pt x="1" y="89"/>
                    <a:pt x="1" y="89"/>
                  </a:cubicBezTo>
                  <a:cubicBezTo>
                    <a:pt x="11" y="109"/>
                    <a:pt x="11" y="109"/>
                    <a:pt x="11" y="109"/>
                  </a:cubicBezTo>
                  <a:cubicBezTo>
                    <a:pt x="20" y="105"/>
                    <a:pt x="20" y="105"/>
                    <a:pt x="20" y="105"/>
                  </a:cubicBezTo>
                  <a:cubicBezTo>
                    <a:pt x="25" y="112"/>
                    <a:pt x="31" y="117"/>
                    <a:pt x="39" y="122"/>
                  </a:cubicBezTo>
                  <a:cubicBezTo>
                    <a:pt x="35" y="132"/>
                    <a:pt x="35" y="132"/>
                    <a:pt x="35" y="132"/>
                  </a:cubicBezTo>
                  <a:cubicBezTo>
                    <a:pt x="45" y="135"/>
                    <a:pt x="45" y="135"/>
                    <a:pt x="45" y="135"/>
                  </a:cubicBezTo>
                  <a:cubicBezTo>
                    <a:pt x="56" y="139"/>
                    <a:pt x="56" y="139"/>
                    <a:pt x="56" y="139"/>
                  </a:cubicBezTo>
                  <a:cubicBezTo>
                    <a:pt x="59" y="129"/>
                    <a:pt x="59" y="129"/>
                    <a:pt x="59" y="129"/>
                  </a:cubicBezTo>
                  <a:cubicBezTo>
                    <a:pt x="63" y="130"/>
                    <a:pt x="66" y="130"/>
                    <a:pt x="69" y="130"/>
                  </a:cubicBezTo>
                  <a:cubicBezTo>
                    <a:pt x="74" y="130"/>
                    <a:pt x="79" y="130"/>
                    <a:pt x="84" y="128"/>
                  </a:cubicBezTo>
                  <a:cubicBezTo>
                    <a:pt x="89" y="138"/>
                    <a:pt x="89" y="138"/>
                    <a:pt x="89" y="138"/>
                  </a:cubicBezTo>
                  <a:cubicBezTo>
                    <a:pt x="109" y="128"/>
                    <a:pt x="109" y="128"/>
                    <a:pt x="109" y="128"/>
                  </a:cubicBezTo>
                  <a:cubicBezTo>
                    <a:pt x="104" y="119"/>
                    <a:pt x="104" y="119"/>
                    <a:pt x="104" y="119"/>
                  </a:cubicBezTo>
                  <a:cubicBezTo>
                    <a:pt x="111" y="114"/>
                    <a:pt x="117" y="108"/>
                    <a:pt x="121" y="100"/>
                  </a:cubicBezTo>
                  <a:cubicBezTo>
                    <a:pt x="131" y="104"/>
                    <a:pt x="131" y="104"/>
                    <a:pt x="131" y="104"/>
                  </a:cubicBezTo>
                  <a:cubicBezTo>
                    <a:pt x="139" y="83"/>
                    <a:pt x="139" y="83"/>
                    <a:pt x="139" y="83"/>
                  </a:cubicBezTo>
                  <a:cubicBezTo>
                    <a:pt x="129" y="80"/>
                    <a:pt x="129" y="80"/>
                    <a:pt x="129" y="80"/>
                  </a:cubicBezTo>
                  <a:cubicBezTo>
                    <a:pt x="130" y="71"/>
                    <a:pt x="130" y="63"/>
                    <a:pt x="128" y="55"/>
                  </a:cubicBezTo>
                  <a:cubicBezTo>
                    <a:pt x="137" y="50"/>
                    <a:pt x="137" y="50"/>
                    <a:pt x="137" y="50"/>
                  </a:cubicBezTo>
                  <a:cubicBezTo>
                    <a:pt x="128" y="30"/>
                    <a:pt x="128" y="30"/>
                    <a:pt x="128" y="30"/>
                  </a:cubicBezTo>
                  <a:cubicBezTo>
                    <a:pt x="118" y="35"/>
                    <a:pt x="118" y="35"/>
                    <a:pt x="118" y="35"/>
                  </a:cubicBezTo>
                  <a:cubicBezTo>
                    <a:pt x="114" y="28"/>
                    <a:pt x="107" y="22"/>
                    <a:pt x="100" y="18"/>
                  </a:cubicBezTo>
                  <a:cubicBezTo>
                    <a:pt x="103" y="8"/>
                    <a:pt x="103" y="8"/>
                    <a:pt x="103" y="8"/>
                  </a:cubicBezTo>
                  <a:cubicBezTo>
                    <a:pt x="93" y="4"/>
                    <a:pt x="93" y="4"/>
                    <a:pt x="93" y="4"/>
                  </a:cubicBezTo>
                  <a:cubicBezTo>
                    <a:pt x="83" y="0"/>
                    <a:pt x="83" y="0"/>
                    <a:pt x="83" y="0"/>
                  </a:cubicBezTo>
                </a:path>
              </a:pathLst>
            </a:custGeom>
            <a:solidFill>
              <a:srgbClr val="00A9C0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37" name="Freeform: Shape 52"/>
            <p:cNvSpPr/>
            <p:nvPr/>
          </p:nvSpPr>
          <p:spPr bwMode="auto">
            <a:xfrm>
              <a:off x="2128486" y="3789528"/>
              <a:ext cx="445695" cy="440982"/>
            </a:xfrm>
            <a:custGeom>
              <a:avLst/>
              <a:gdLst>
                <a:gd name="T0" fmla="*/ 140 w 280"/>
                <a:gd name="T1" fmla="*/ 195 h 277"/>
                <a:gd name="T2" fmla="*/ 84 w 280"/>
                <a:gd name="T3" fmla="*/ 147 h 277"/>
                <a:gd name="T4" fmla="*/ 114 w 280"/>
                <a:gd name="T5" fmla="*/ 88 h 277"/>
                <a:gd name="T6" fmla="*/ 132 w 280"/>
                <a:gd name="T7" fmla="*/ 83 h 277"/>
                <a:gd name="T8" fmla="*/ 140 w 280"/>
                <a:gd name="T9" fmla="*/ 82 h 277"/>
                <a:gd name="T10" fmla="*/ 196 w 280"/>
                <a:gd name="T11" fmla="*/ 130 h 277"/>
                <a:gd name="T12" fmla="*/ 165 w 280"/>
                <a:gd name="T13" fmla="*/ 189 h 277"/>
                <a:gd name="T14" fmla="*/ 148 w 280"/>
                <a:gd name="T15" fmla="*/ 195 h 277"/>
                <a:gd name="T16" fmla="*/ 140 w 280"/>
                <a:gd name="T17" fmla="*/ 195 h 277"/>
                <a:gd name="T18" fmla="*/ 140 w 280"/>
                <a:gd name="T19" fmla="*/ 0 h 277"/>
                <a:gd name="T20" fmla="*/ 119 w 280"/>
                <a:gd name="T21" fmla="*/ 2 h 277"/>
                <a:gd name="T22" fmla="*/ 123 w 280"/>
                <a:gd name="T23" fmla="*/ 24 h 277"/>
                <a:gd name="T24" fmla="*/ 87 w 280"/>
                <a:gd name="T25" fmla="*/ 35 h 277"/>
                <a:gd name="T26" fmla="*/ 80 w 280"/>
                <a:gd name="T27" fmla="*/ 39 h 277"/>
                <a:gd name="T28" fmla="*/ 69 w 280"/>
                <a:gd name="T29" fmla="*/ 20 h 277"/>
                <a:gd name="T30" fmla="*/ 29 w 280"/>
                <a:gd name="T31" fmla="*/ 56 h 277"/>
                <a:gd name="T32" fmla="*/ 46 w 280"/>
                <a:gd name="T33" fmla="*/ 69 h 277"/>
                <a:gd name="T34" fmla="*/ 27 w 280"/>
                <a:gd name="T35" fmla="*/ 111 h 277"/>
                <a:gd name="T36" fmla="*/ 5 w 280"/>
                <a:gd name="T37" fmla="*/ 105 h 277"/>
                <a:gd name="T38" fmla="*/ 3 w 280"/>
                <a:gd name="T39" fmla="*/ 159 h 277"/>
                <a:gd name="T40" fmla="*/ 25 w 280"/>
                <a:gd name="T41" fmla="*/ 156 h 277"/>
                <a:gd name="T42" fmla="*/ 40 w 280"/>
                <a:gd name="T43" fmla="*/ 199 h 277"/>
                <a:gd name="T44" fmla="*/ 21 w 280"/>
                <a:gd name="T45" fmla="*/ 210 h 277"/>
                <a:gd name="T46" fmla="*/ 57 w 280"/>
                <a:gd name="T47" fmla="*/ 250 h 277"/>
                <a:gd name="T48" fmla="*/ 70 w 280"/>
                <a:gd name="T49" fmla="*/ 232 h 277"/>
                <a:gd name="T50" fmla="*/ 112 w 280"/>
                <a:gd name="T51" fmla="*/ 252 h 277"/>
                <a:gd name="T52" fmla="*/ 106 w 280"/>
                <a:gd name="T53" fmla="*/ 273 h 277"/>
                <a:gd name="T54" fmla="*/ 140 w 280"/>
                <a:gd name="T55" fmla="*/ 277 h 277"/>
                <a:gd name="T56" fmla="*/ 160 w 280"/>
                <a:gd name="T57" fmla="*/ 276 h 277"/>
                <a:gd name="T58" fmla="*/ 157 w 280"/>
                <a:gd name="T59" fmla="*/ 254 h 277"/>
                <a:gd name="T60" fmla="*/ 193 w 280"/>
                <a:gd name="T61" fmla="*/ 243 h 277"/>
                <a:gd name="T62" fmla="*/ 200 w 280"/>
                <a:gd name="T63" fmla="*/ 239 h 277"/>
                <a:gd name="T64" fmla="*/ 211 w 280"/>
                <a:gd name="T65" fmla="*/ 258 h 277"/>
                <a:gd name="T66" fmla="*/ 251 w 280"/>
                <a:gd name="T67" fmla="*/ 221 h 277"/>
                <a:gd name="T68" fmla="*/ 234 w 280"/>
                <a:gd name="T69" fmla="*/ 208 h 277"/>
                <a:gd name="T70" fmla="*/ 253 w 280"/>
                <a:gd name="T71" fmla="*/ 167 h 277"/>
                <a:gd name="T72" fmla="*/ 274 w 280"/>
                <a:gd name="T73" fmla="*/ 172 h 277"/>
                <a:gd name="T74" fmla="*/ 277 w 280"/>
                <a:gd name="T75" fmla="*/ 118 h 277"/>
                <a:gd name="T76" fmla="*/ 255 w 280"/>
                <a:gd name="T77" fmla="*/ 122 h 277"/>
                <a:gd name="T78" fmla="*/ 240 w 280"/>
                <a:gd name="T79" fmla="*/ 79 h 277"/>
                <a:gd name="T80" fmla="*/ 259 w 280"/>
                <a:gd name="T81" fmla="*/ 67 h 277"/>
                <a:gd name="T82" fmla="*/ 222 w 280"/>
                <a:gd name="T83" fmla="*/ 27 h 277"/>
                <a:gd name="T84" fmla="*/ 209 w 280"/>
                <a:gd name="T85" fmla="*/ 45 h 277"/>
                <a:gd name="T86" fmla="*/ 168 w 280"/>
                <a:gd name="T87" fmla="*/ 26 h 277"/>
                <a:gd name="T88" fmla="*/ 173 w 280"/>
                <a:gd name="T89" fmla="*/ 4 h 277"/>
                <a:gd name="T90" fmla="*/ 140 w 280"/>
                <a:gd name="T91" fmla="*/ 0 h 2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80" h="277">
                  <a:moveTo>
                    <a:pt x="140" y="195"/>
                  </a:moveTo>
                  <a:cubicBezTo>
                    <a:pt x="112" y="195"/>
                    <a:pt x="88" y="175"/>
                    <a:pt x="84" y="147"/>
                  </a:cubicBezTo>
                  <a:cubicBezTo>
                    <a:pt x="80" y="122"/>
                    <a:pt x="93" y="99"/>
                    <a:pt x="114" y="88"/>
                  </a:cubicBezTo>
                  <a:cubicBezTo>
                    <a:pt x="120" y="86"/>
                    <a:pt x="125" y="84"/>
                    <a:pt x="132" y="83"/>
                  </a:cubicBezTo>
                  <a:cubicBezTo>
                    <a:pt x="134" y="83"/>
                    <a:pt x="137" y="82"/>
                    <a:pt x="140" y="82"/>
                  </a:cubicBezTo>
                  <a:cubicBezTo>
                    <a:pt x="167" y="82"/>
                    <a:pt x="191" y="102"/>
                    <a:pt x="196" y="130"/>
                  </a:cubicBezTo>
                  <a:cubicBezTo>
                    <a:pt x="199" y="155"/>
                    <a:pt x="186" y="178"/>
                    <a:pt x="165" y="189"/>
                  </a:cubicBezTo>
                  <a:cubicBezTo>
                    <a:pt x="160" y="192"/>
                    <a:pt x="154" y="194"/>
                    <a:pt x="148" y="195"/>
                  </a:cubicBezTo>
                  <a:cubicBezTo>
                    <a:pt x="145" y="195"/>
                    <a:pt x="143" y="195"/>
                    <a:pt x="140" y="195"/>
                  </a:cubicBezTo>
                  <a:moveTo>
                    <a:pt x="140" y="0"/>
                  </a:moveTo>
                  <a:cubicBezTo>
                    <a:pt x="133" y="0"/>
                    <a:pt x="126" y="1"/>
                    <a:pt x="119" y="2"/>
                  </a:cubicBezTo>
                  <a:cubicBezTo>
                    <a:pt x="123" y="24"/>
                    <a:pt x="123" y="24"/>
                    <a:pt x="123" y="24"/>
                  </a:cubicBezTo>
                  <a:cubicBezTo>
                    <a:pt x="110" y="25"/>
                    <a:pt x="98" y="29"/>
                    <a:pt x="87" y="35"/>
                  </a:cubicBezTo>
                  <a:cubicBezTo>
                    <a:pt x="85" y="36"/>
                    <a:pt x="82" y="37"/>
                    <a:pt x="80" y="39"/>
                  </a:cubicBezTo>
                  <a:cubicBezTo>
                    <a:pt x="69" y="20"/>
                    <a:pt x="69" y="20"/>
                    <a:pt x="69" y="20"/>
                  </a:cubicBezTo>
                  <a:cubicBezTo>
                    <a:pt x="53" y="29"/>
                    <a:pt x="39" y="42"/>
                    <a:pt x="29" y="56"/>
                  </a:cubicBezTo>
                  <a:cubicBezTo>
                    <a:pt x="46" y="69"/>
                    <a:pt x="46" y="69"/>
                    <a:pt x="46" y="69"/>
                  </a:cubicBezTo>
                  <a:cubicBezTo>
                    <a:pt x="37" y="82"/>
                    <a:pt x="31" y="96"/>
                    <a:pt x="27" y="111"/>
                  </a:cubicBezTo>
                  <a:cubicBezTo>
                    <a:pt x="5" y="105"/>
                    <a:pt x="5" y="105"/>
                    <a:pt x="5" y="105"/>
                  </a:cubicBezTo>
                  <a:cubicBezTo>
                    <a:pt x="1" y="122"/>
                    <a:pt x="0" y="141"/>
                    <a:pt x="3" y="159"/>
                  </a:cubicBezTo>
                  <a:cubicBezTo>
                    <a:pt x="25" y="156"/>
                    <a:pt x="25" y="156"/>
                    <a:pt x="25" y="156"/>
                  </a:cubicBezTo>
                  <a:cubicBezTo>
                    <a:pt x="27" y="172"/>
                    <a:pt x="32" y="186"/>
                    <a:pt x="40" y="199"/>
                  </a:cubicBezTo>
                  <a:cubicBezTo>
                    <a:pt x="21" y="210"/>
                    <a:pt x="21" y="210"/>
                    <a:pt x="21" y="210"/>
                  </a:cubicBezTo>
                  <a:cubicBezTo>
                    <a:pt x="30" y="226"/>
                    <a:pt x="43" y="239"/>
                    <a:pt x="57" y="250"/>
                  </a:cubicBezTo>
                  <a:cubicBezTo>
                    <a:pt x="70" y="232"/>
                    <a:pt x="70" y="232"/>
                    <a:pt x="70" y="232"/>
                  </a:cubicBezTo>
                  <a:cubicBezTo>
                    <a:pt x="83" y="241"/>
                    <a:pt x="97" y="248"/>
                    <a:pt x="112" y="252"/>
                  </a:cubicBezTo>
                  <a:cubicBezTo>
                    <a:pt x="106" y="273"/>
                    <a:pt x="106" y="273"/>
                    <a:pt x="106" y="273"/>
                  </a:cubicBezTo>
                  <a:cubicBezTo>
                    <a:pt x="117" y="276"/>
                    <a:pt x="128" y="277"/>
                    <a:pt x="140" y="277"/>
                  </a:cubicBezTo>
                  <a:cubicBezTo>
                    <a:pt x="147" y="277"/>
                    <a:pt x="153" y="277"/>
                    <a:pt x="160" y="276"/>
                  </a:cubicBezTo>
                  <a:cubicBezTo>
                    <a:pt x="157" y="254"/>
                    <a:pt x="157" y="254"/>
                    <a:pt x="157" y="254"/>
                  </a:cubicBezTo>
                  <a:cubicBezTo>
                    <a:pt x="170" y="252"/>
                    <a:pt x="182" y="248"/>
                    <a:pt x="193" y="243"/>
                  </a:cubicBezTo>
                  <a:cubicBezTo>
                    <a:pt x="195" y="241"/>
                    <a:pt x="198" y="240"/>
                    <a:pt x="200" y="239"/>
                  </a:cubicBezTo>
                  <a:cubicBezTo>
                    <a:pt x="211" y="258"/>
                    <a:pt x="211" y="258"/>
                    <a:pt x="211" y="258"/>
                  </a:cubicBezTo>
                  <a:cubicBezTo>
                    <a:pt x="227" y="248"/>
                    <a:pt x="240" y="236"/>
                    <a:pt x="251" y="221"/>
                  </a:cubicBezTo>
                  <a:cubicBezTo>
                    <a:pt x="234" y="208"/>
                    <a:pt x="234" y="208"/>
                    <a:pt x="234" y="208"/>
                  </a:cubicBezTo>
                  <a:cubicBezTo>
                    <a:pt x="243" y="196"/>
                    <a:pt x="249" y="182"/>
                    <a:pt x="253" y="167"/>
                  </a:cubicBezTo>
                  <a:cubicBezTo>
                    <a:pt x="274" y="172"/>
                    <a:pt x="274" y="172"/>
                    <a:pt x="274" y="172"/>
                  </a:cubicBezTo>
                  <a:cubicBezTo>
                    <a:pt x="279" y="155"/>
                    <a:pt x="280" y="137"/>
                    <a:pt x="277" y="118"/>
                  </a:cubicBezTo>
                  <a:cubicBezTo>
                    <a:pt x="255" y="122"/>
                    <a:pt x="255" y="122"/>
                    <a:pt x="255" y="122"/>
                  </a:cubicBezTo>
                  <a:cubicBezTo>
                    <a:pt x="253" y="106"/>
                    <a:pt x="247" y="92"/>
                    <a:pt x="240" y="79"/>
                  </a:cubicBezTo>
                  <a:cubicBezTo>
                    <a:pt x="259" y="67"/>
                    <a:pt x="259" y="67"/>
                    <a:pt x="259" y="67"/>
                  </a:cubicBezTo>
                  <a:cubicBezTo>
                    <a:pt x="249" y="52"/>
                    <a:pt x="237" y="38"/>
                    <a:pt x="222" y="27"/>
                  </a:cubicBezTo>
                  <a:cubicBezTo>
                    <a:pt x="209" y="45"/>
                    <a:pt x="209" y="45"/>
                    <a:pt x="209" y="45"/>
                  </a:cubicBezTo>
                  <a:cubicBezTo>
                    <a:pt x="197" y="36"/>
                    <a:pt x="183" y="29"/>
                    <a:pt x="168" y="26"/>
                  </a:cubicBezTo>
                  <a:cubicBezTo>
                    <a:pt x="173" y="4"/>
                    <a:pt x="173" y="4"/>
                    <a:pt x="173" y="4"/>
                  </a:cubicBezTo>
                  <a:cubicBezTo>
                    <a:pt x="163" y="2"/>
                    <a:pt x="151" y="0"/>
                    <a:pt x="140" y="0"/>
                  </a:cubicBezTo>
                </a:path>
              </a:pathLst>
            </a:custGeom>
            <a:solidFill>
              <a:srgbClr val="00A9C0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38" name="Freeform: Shape 53"/>
            <p:cNvSpPr/>
            <p:nvPr/>
          </p:nvSpPr>
          <p:spPr bwMode="auto">
            <a:xfrm>
              <a:off x="2407213" y="4159145"/>
              <a:ext cx="459833" cy="459833"/>
            </a:xfrm>
            <a:custGeom>
              <a:avLst/>
              <a:gdLst>
                <a:gd name="T0" fmla="*/ 145 w 289"/>
                <a:gd name="T1" fmla="*/ 204 h 289"/>
                <a:gd name="T2" fmla="*/ 126 w 289"/>
                <a:gd name="T3" fmla="*/ 201 h 289"/>
                <a:gd name="T4" fmla="*/ 89 w 289"/>
                <a:gd name="T5" fmla="*/ 126 h 289"/>
                <a:gd name="T6" fmla="*/ 145 w 289"/>
                <a:gd name="T7" fmla="*/ 85 h 289"/>
                <a:gd name="T8" fmla="*/ 163 w 289"/>
                <a:gd name="T9" fmla="*/ 89 h 289"/>
                <a:gd name="T10" fmla="*/ 201 w 289"/>
                <a:gd name="T11" fmla="*/ 163 h 289"/>
                <a:gd name="T12" fmla="*/ 145 w 289"/>
                <a:gd name="T13" fmla="*/ 204 h 289"/>
                <a:gd name="T14" fmla="*/ 134 w 289"/>
                <a:gd name="T15" fmla="*/ 0 h 289"/>
                <a:gd name="T16" fmla="*/ 80 w 289"/>
                <a:gd name="T17" fmla="*/ 15 h 289"/>
                <a:gd name="T18" fmla="*/ 90 w 289"/>
                <a:gd name="T19" fmla="*/ 35 h 289"/>
                <a:gd name="T20" fmla="*/ 52 w 289"/>
                <a:gd name="T21" fmla="*/ 65 h 289"/>
                <a:gd name="T22" fmla="*/ 35 w 289"/>
                <a:gd name="T23" fmla="*/ 49 h 289"/>
                <a:gd name="T24" fmla="*/ 7 w 289"/>
                <a:gd name="T25" fmla="*/ 99 h 289"/>
                <a:gd name="T26" fmla="*/ 29 w 289"/>
                <a:gd name="T27" fmla="*/ 106 h 289"/>
                <a:gd name="T28" fmla="*/ 23 w 289"/>
                <a:gd name="T29" fmla="*/ 153 h 289"/>
                <a:gd name="T30" fmla="*/ 0 w 289"/>
                <a:gd name="T31" fmla="*/ 155 h 289"/>
                <a:gd name="T32" fmla="*/ 15 w 289"/>
                <a:gd name="T33" fmla="*/ 209 h 289"/>
                <a:gd name="T34" fmla="*/ 35 w 289"/>
                <a:gd name="T35" fmla="*/ 199 h 289"/>
                <a:gd name="T36" fmla="*/ 65 w 289"/>
                <a:gd name="T37" fmla="*/ 237 h 289"/>
                <a:gd name="T38" fmla="*/ 49 w 289"/>
                <a:gd name="T39" fmla="*/ 254 h 289"/>
                <a:gd name="T40" fmla="*/ 99 w 289"/>
                <a:gd name="T41" fmla="*/ 282 h 289"/>
                <a:gd name="T42" fmla="*/ 106 w 289"/>
                <a:gd name="T43" fmla="*/ 260 h 289"/>
                <a:gd name="T44" fmla="*/ 145 w 289"/>
                <a:gd name="T45" fmla="*/ 267 h 289"/>
                <a:gd name="T46" fmla="*/ 153 w 289"/>
                <a:gd name="T47" fmla="*/ 266 h 289"/>
                <a:gd name="T48" fmla="*/ 155 w 289"/>
                <a:gd name="T49" fmla="*/ 289 h 289"/>
                <a:gd name="T50" fmla="*/ 209 w 289"/>
                <a:gd name="T51" fmla="*/ 274 h 289"/>
                <a:gd name="T52" fmla="*/ 199 w 289"/>
                <a:gd name="T53" fmla="*/ 254 h 289"/>
                <a:gd name="T54" fmla="*/ 237 w 289"/>
                <a:gd name="T55" fmla="*/ 225 h 289"/>
                <a:gd name="T56" fmla="*/ 254 w 289"/>
                <a:gd name="T57" fmla="*/ 240 h 289"/>
                <a:gd name="T58" fmla="*/ 282 w 289"/>
                <a:gd name="T59" fmla="*/ 191 h 289"/>
                <a:gd name="T60" fmla="*/ 260 w 289"/>
                <a:gd name="T61" fmla="*/ 183 h 289"/>
                <a:gd name="T62" fmla="*/ 266 w 289"/>
                <a:gd name="T63" fmla="*/ 136 h 289"/>
                <a:gd name="T64" fmla="*/ 289 w 289"/>
                <a:gd name="T65" fmla="*/ 134 h 289"/>
                <a:gd name="T66" fmla="*/ 274 w 289"/>
                <a:gd name="T67" fmla="*/ 80 h 289"/>
                <a:gd name="T68" fmla="*/ 254 w 289"/>
                <a:gd name="T69" fmla="*/ 90 h 289"/>
                <a:gd name="T70" fmla="*/ 225 w 289"/>
                <a:gd name="T71" fmla="*/ 52 h 289"/>
                <a:gd name="T72" fmla="*/ 240 w 289"/>
                <a:gd name="T73" fmla="*/ 35 h 289"/>
                <a:gd name="T74" fmla="*/ 192 w 289"/>
                <a:gd name="T75" fmla="*/ 7 h 289"/>
                <a:gd name="T76" fmla="*/ 190 w 289"/>
                <a:gd name="T77" fmla="*/ 10 h 289"/>
                <a:gd name="T78" fmla="*/ 183 w 289"/>
                <a:gd name="T79" fmla="*/ 29 h 289"/>
                <a:gd name="T80" fmla="*/ 145 w 289"/>
                <a:gd name="T81" fmla="*/ 22 h 289"/>
                <a:gd name="T82" fmla="*/ 136 w 289"/>
                <a:gd name="T83" fmla="*/ 23 h 289"/>
                <a:gd name="T84" fmla="*/ 134 w 289"/>
                <a:gd name="T85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89" h="289">
                  <a:moveTo>
                    <a:pt x="145" y="204"/>
                  </a:moveTo>
                  <a:cubicBezTo>
                    <a:pt x="138" y="204"/>
                    <a:pt x="132" y="203"/>
                    <a:pt x="126" y="201"/>
                  </a:cubicBezTo>
                  <a:cubicBezTo>
                    <a:pt x="95" y="190"/>
                    <a:pt x="78" y="157"/>
                    <a:pt x="89" y="126"/>
                  </a:cubicBezTo>
                  <a:cubicBezTo>
                    <a:pt x="97" y="101"/>
                    <a:pt x="120" y="85"/>
                    <a:pt x="145" y="85"/>
                  </a:cubicBezTo>
                  <a:cubicBezTo>
                    <a:pt x="151" y="85"/>
                    <a:pt x="157" y="86"/>
                    <a:pt x="163" y="89"/>
                  </a:cubicBezTo>
                  <a:cubicBezTo>
                    <a:pt x="194" y="99"/>
                    <a:pt x="211" y="132"/>
                    <a:pt x="201" y="163"/>
                  </a:cubicBezTo>
                  <a:cubicBezTo>
                    <a:pt x="192" y="188"/>
                    <a:pt x="169" y="204"/>
                    <a:pt x="145" y="204"/>
                  </a:cubicBezTo>
                  <a:moveTo>
                    <a:pt x="134" y="0"/>
                  </a:moveTo>
                  <a:cubicBezTo>
                    <a:pt x="115" y="1"/>
                    <a:pt x="97" y="6"/>
                    <a:pt x="80" y="15"/>
                  </a:cubicBezTo>
                  <a:cubicBezTo>
                    <a:pt x="90" y="35"/>
                    <a:pt x="90" y="35"/>
                    <a:pt x="90" y="35"/>
                  </a:cubicBezTo>
                  <a:cubicBezTo>
                    <a:pt x="76" y="42"/>
                    <a:pt x="63" y="52"/>
                    <a:pt x="52" y="65"/>
                  </a:cubicBezTo>
                  <a:cubicBezTo>
                    <a:pt x="35" y="49"/>
                    <a:pt x="35" y="49"/>
                    <a:pt x="35" y="49"/>
                  </a:cubicBezTo>
                  <a:cubicBezTo>
                    <a:pt x="23" y="63"/>
                    <a:pt x="13" y="80"/>
                    <a:pt x="7" y="99"/>
                  </a:cubicBezTo>
                  <a:cubicBezTo>
                    <a:pt x="29" y="106"/>
                    <a:pt x="29" y="106"/>
                    <a:pt x="29" y="106"/>
                  </a:cubicBezTo>
                  <a:cubicBezTo>
                    <a:pt x="24" y="122"/>
                    <a:pt x="22" y="138"/>
                    <a:pt x="23" y="153"/>
                  </a:cubicBezTo>
                  <a:cubicBezTo>
                    <a:pt x="0" y="155"/>
                    <a:pt x="0" y="155"/>
                    <a:pt x="0" y="155"/>
                  </a:cubicBezTo>
                  <a:cubicBezTo>
                    <a:pt x="1" y="174"/>
                    <a:pt x="6" y="193"/>
                    <a:pt x="15" y="209"/>
                  </a:cubicBezTo>
                  <a:cubicBezTo>
                    <a:pt x="35" y="199"/>
                    <a:pt x="35" y="199"/>
                    <a:pt x="35" y="199"/>
                  </a:cubicBezTo>
                  <a:cubicBezTo>
                    <a:pt x="42" y="213"/>
                    <a:pt x="52" y="226"/>
                    <a:pt x="65" y="237"/>
                  </a:cubicBezTo>
                  <a:cubicBezTo>
                    <a:pt x="49" y="254"/>
                    <a:pt x="49" y="254"/>
                    <a:pt x="49" y="254"/>
                  </a:cubicBezTo>
                  <a:cubicBezTo>
                    <a:pt x="63" y="266"/>
                    <a:pt x="80" y="276"/>
                    <a:pt x="99" y="282"/>
                  </a:cubicBezTo>
                  <a:cubicBezTo>
                    <a:pt x="106" y="260"/>
                    <a:pt x="106" y="260"/>
                    <a:pt x="106" y="260"/>
                  </a:cubicBezTo>
                  <a:cubicBezTo>
                    <a:pt x="119" y="265"/>
                    <a:pt x="132" y="267"/>
                    <a:pt x="145" y="267"/>
                  </a:cubicBezTo>
                  <a:cubicBezTo>
                    <a:pt x="147" y="267"/>
                    <a:pt x="150" y="267"/>
                    <a:pt x="153" y="266"/>
                  </a:cubicBezTo>
                  <a:cubicBezTo>
                    <a:pt x="155" y="289"/>
                    <a:pt x="155" y="289"/>
                    <a:pt x="155" y="289"/>
                  </a:cubicBezTo>
                  <a:cubicBezTo>
                    <a:pt x="174" y="288"/>
                    <a:pt x="193" y="283"/>
                    <a:pt x="209" y="274"/>
                  </a:cubicBezTo>
                  <a:cubicBezTo>
                    <a:pt x="199" y="254"/>
                    <a:pt x="199" y="254"/>
                    <a:pt x="199" y="254"/>
                  </a:cubicBezTo>
                  <a:cubicBezTo>
                    <a:pt x="213" y="247"/>
                    <a:pt x="226" y="237"/>
                    <a:pt x="237" y="225"/>
                  </a:cubicBezTo>
                  <a:cubicBezTo>
                    <a:pt x="254" y="240"/>
                    <a:pt x="254" y="240"/>
                    <a:pt x="254" y="240"/>
                  </a:cubicBezTo>
                  <a:cubicBezTo>
                    <a:pt x="266" y="226"/>
                    <a:pt x="276" y="209"/>
                    <a:pt x="282" y="191"/>
                  </a:cubicBezTo>
                  <a:cubicBezTo>
                    <a:pt x="260" y="183"/>
                    <a:pt x="260" y="183"/>
                    <a:pt x="260" y="183"/>
                  </a:cubicBezTo>
                  <a:cubicBezTo>
                    <a:pt x="266" y="168"/>
                    <a:pt x="268" y="152"/>
                    <a:pt x="266" y="136"/>
                  </a:cubicBezTo>
                  <a:cubicBezTo>
                    <a:pt x="289" y="134"/>
                    <a:pt x="289" y="134"/>
                    <a:pt x="289" y="134"/>
                  </a:cubicBezTo>
                  <a:cubicBezTo>
                    <a:pt x="288" y="115"/>
                    <a:pt x="283" y="97"/>
                    <a:pt x="274" y="80"/>
                  </a:cubicBezTo>
                  <a:cubicBezTo>
                    <a:pt x="254" y="90"/>
                    <a:pt x="254" y="90"/>
                    <a:pt x="254" y="90"/>
                  </a:cubicBezTo>
                  <a:cubicBezTo>
                    <a:pt x="247" y="76"/>
                    <a:pt x="237" y="63"/>
                    <a:pt x="225" y="52"/>
                  </a:cubicBezTo>
                  <a:cubicBezTo>
                    <a:pt x="240" y="35"/>
                    <a:pt x="240" y="35"/>
                    <a:pt x="240" y="35"/>
                  </a:cubicBezTo>
                  <a:cubicBezTo>
                    <a:pt x="226" y="23"/>
                    <a:pt x="210" y="14"/>
                    <a:pt x="192" y="7"/>
                  </a:cubicBezTo>
                  <a:cubicBezTo>
                    <a:pt x="190" y="10"/>
                    <a:pt x="190" y="10"/>
                    <a:pt x="190" y="10"/>
                  </a:cubicBezTo>
                  <a:cubicBezTo>
                    <a:pt x="183" y="29"/>
                    <a:pt x="183" y="29"/>
                    <a:pt x="183" y="29"/>
                  </a:cubicBezTo>
                  <a:cubicBezTo>
                    <a:pt x="170" y="24"/>
                    <a:pt x="157" y="22"/>
                    <a:pt x="145" y="22"/>
                  </a:cubicBezTo>
                  <a:cubicBezTo>
                    <a:pt x="142" y="22"/>
                    <a:pt x="139" y="23"/>
                    <a:pt x="136" y="23"/>
                  </a:cubicBezTo>
                  <a:cubicBezTo>
                    <a:pt x="134" y="0"/>
                    <a:pt x="134" y="0"/>
                    <a:pt x="134" y="0"/>
                  </a:cubicBezTo>
                </a:path>
              </a:pathLst>
            </a:custGeom>
            <a:solidFill>
              <a:srgbClr val="00A9C0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39" name="Freeform: Shape 54"/>
            <p:cNvSpPr/>
            <p:nvPr/>
          </p:nvSpPr>
          <p:spPr bwMode="auto">
            <a:xfrm>
              <a:off x="2709505" y="4169917"/>
              <a:ext cx="3366" cy="4713"/>
            </a:xfrm>
            <a:custGeom>
              <a:avLst/>
              <a:gdLst>
                <a:gd name="T0" fmla="*/ 1 w 2"/>
                <a:gd name="T1" fmla="*/ 0 h 3"/>
                <a:gd name="T2" fmla="*/ 0 w 2"/>
                <a:gd name="T3" fmla="*/ 3 h 3"/>
                <a:gd name="T4" fmla="*/ 2 w 2"/>
                <a:gd name="T5" fmla="*/ 0 h 3"/>
                <a:gd name="T6" fmla="*/ 1 w 2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3">
                  <a:moveTo>
                    <a:pt x="1" y="0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AC27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40" name="Freeform: Shape 55"/>
            <p:cNvSpPr/>
            <p:nvPr/>
          </p:nvSpPr>
          <p:spPr bwMode="auto">
            <a:xfrm>
              <a:off x="2884551" y="4200214"/>
              <a:ext cx="323162" cy="321816"/>
            </a:xfrm>
            <a:custGeom>
              <a:avLst/>
              <a:gdLst>
                <a:gd name="T0" fmla="*/ 102 w 203"/>
                <a:gd name="T1" fmla="*/ 143 h 202"/>
                <a:gd name="T2" fmla="*/ 94 w 203"/>
                <a:gd name="T3" fmla="*/ 142 h 202"/>
                <a:gd name="T4" fmla="*/ 60 w 203"/>
                <a:gd name="T5" fmla="*/ 93 h 202"/>
                <a:gd name="T6" fmla="*/ 96 w 203"/>
                <a:gd name="T7" fmla="*/ 59 h 202"/>
                <a:gd name="T8" fmla="*/ 102 w 203"/>
                <a:gd name="T9" fmla="*/ 59 h 202"/>
                <a:gd name="T10" fmla="*/ 110 w 203"/>
                <a:gd name="T11" fmla="*/ 60 h 202"/>
                <a:gd name="T12" fmla="*/ 143 w 203"/>
                <a:gd name="T13" fmla="*/ 109 h 202"/>
                <a:gd name="T14" fmla="*/ 107 w 203"/>
                <a:gd name="T15" fmla="*/ 143 h 202"/>
                <a:gd name="T16" fmla="*/ 102 w 203"/>
                <a:gd name="T17" fmla="*/ 143 h 202"/>
                <a:gd name="T18" fmla="*/ 121 w 203"/>
                <a:gd name="T19" fmla="*/ 0 h 202"/>
                <a:gd name="T20" fmla="*/ 118 w 203"/>
                <a:gd name="T21" fmla="*/ 16 h 202"/>
                <a:gd name="T22" fmla="*/ 102 w 203"/>
                <a:gd name="T23" fmla="*/ 14 h 202"/>
                <a:gd name="T24" fmla="*/ 90 w 203"/>
                <a:gd name="T25" fmla="*/ 15 h 202"/>
                <a:gd name="T26" fmla="*/ 84 w 203"/>
                <a:gd name="T27" fmla="*/ 16 h 202"/>
                <a:gd name="T28" fmla="*/ 81 w 203"/>
                <a:gd name="T29" fmla="*/ 0 h 202"/>
                <a:gd name="T30" fmla="*/ 44 w 203"/>
                <a:gd name="T31" fmla="*/ 15 h 202"/>
                <a:gd name="T32" fmla="*/ 53 w 203"/>
                <a:gd name="T33" fmla="*/ 29 h 202"/>
                <a:gd name="T34" fmla="*/ 29 w 203"/>
                <a:gd name="T35" fmla="*/ 53 h 202"/>
                <a:gd name="T36" fmla="*/ 15 w 203"/>
                <a:gd name="T37" fmla="*/ 44 h 202"/>
                <a:gd name="T38" fmla="*/ 0 w 203"/>
                <a:gd name="T39" fmla="*/ 81 h 202"/>
                <a:gd name="T40" fmla="*/ 16 w 203"/>
                <a:gd name="T41" fmla="*/ 85 h 202"/>
                <a:gd name="T42" fmla="*/ 16 w 203"/>
                <a:gd name="T43" fmla="*/ 118 h 202"/>
                <a:gd name="T44" fmla="*/ 0 w 203"/>
                <a:gd name="T45" fmla="*/ 122 h 202"/>
                <a:gd name="T46" fmla="*/ 16 w 203"/>
                <a:gd name="T47" fmla="*/ 159 h 202"/>
                <a:gd name="T48" fmla="*/ 30 w 203"/>
                <a:gd name="T49" fmla="*/ 150 h 202"/>
                <a:gd name="T50" fmla="*/ 54 w 203"/>
                <a:gd name="T51" fmla="*/ 174 h 202"/>
                <a:gd name="T52" fmla="*/ 45 w 203"/>
                <a:gd name="T53" fmla="*/ 187 h 202"/>
                <a:gd name="T54" fmla="*/ 82 w 203"/>
                <a:gd name="T55" fmla="*/ 202 h 202"/>
                <a:gd name="T56" fmla="*/ 85 w 203"/>
                <a:gd name="T57" fmla="*/ 186 h 202"/>
                <a:gd name="T58" fmla="*/ 102 w 203"/>
                <a:gd name="T59" fmla="*/ 188 h 202"/>
                <a:gd name="T60" fmla="*/ 113 w 203"/>
                <a:gd name="T61" fmla="*/ 187 h 202"/>
                <a:gd name="T62" fmla="*/ 119 w 203"/>
                <a:gd name="T63" fmla="*/ 186 h 202"/>
                <a:gd name="T64" fmla="*/ 122 w 203"/>
                <a:gd name="T65" fmla="*/ 202 h 202"/>
                <a:gd name="T66" fmla="*/ 159 w 203"/>
                <a:gd name="T67" fmla="*/ 187 h 202"/>
                <a:gd name="T68" fmla="*/ 150 w 203"/>
                <a:gd name="T69" fmla="*/ 173 h 202"/>
                <a:gd name="T70" fmla="*/ 174 w 203"/>
                <a:gd name="T71" fmla="*/ 149 h 202"/>
                <a:gd name="T72" fmla="*/ 188 w 203"/>
                <a:gd name="T73" fmla="*/ 158 h 202"/>
                <a:gd name="T74" fmla="*/ 203 w 203"/>
                <a:gd name="T75" fmla="*/ 121 h 202"/>
                <a:gd name="T76" fmla="*/ 187 w 203"/>
                <a:gd name="T77" fmla="*/ 117 h 202"/>
                <a:gd name="T78" fmla="*/ 187 w 203"/>
                <a:gd name="T79" fmla="*/ 84 h 202"/>
                <a:gd name="T80" fmla="*/ 203 w 203"/>
                <a:gd name="T81" fmla="*/ 80 h 202"/>
                <a:gd name="T82" fmla="*/ 187 w 203"/>
                <a:gd name="T83" fmla="*/ 43 h 202"/>
                <a:gd name="T84" fmla="*/ 174 w 203"/>
                <a:gd name="T85" fmla="*/ 52 h 202"/>
                <a:gd name="T86" fmla="*/ 149 w 203"/>
                <a:gd name="T87" fmla="*/ 28 h 202"/>
                <a:gd name="T88" fmla="*/ 159 w 203"/>
                <a:gd name="T89" fmla="*/ 15 h 202"/>
                <a:gd name="T90" fmla="*/ 121 w 203"/>
                <a:gd name="T91" fmla="*/ 0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03" h="202">
                  <a:moveTo>
                    <a:pt x="102" y="143"/>
                  </a:moveTo>
                  <a:cubicBezTo>
                    <a:pt x="99" y="143"/>
                    <a:pt x="96" y="143"/>
                    <a:pt x="94" y="142"/>
                  </a:cubicBezTo>
                  <a:cubicBezTo>
                    <a:pt x="71" y="138"/>
                    <a:pt x="56" y="116"/>
                    <a:pt x="60" y="93"/>
                  </a:cubicBezTo>
                  <a:cubicBezTo>
                    <a:pt x="64" y="75"/>
                    <a:pt x="79" y="62"/>
                    <a:pt x="96" y="59"/>
                  </a:cubicBezTo>
                  <a:cubicBezTo>
                    <a:pt x="98" y="59"/>
                    <a:pt x="100" y="59"/>
                    <a:pt x="102" y="59"/>
                  </a:cubicBezTo>
                  <a:cubicBezTo>
                    <a:pt x="104" y="59"/>
                    <a:pt x="107" y="59"/>
                    <a:pt x="110" y="60"/>
                  </a:cubicBezTo>
                  <a:cubicBezTo>
                    <a:pt x="132" y="64"/>
                    <a:pt x="147" y="86"/>
                    <a:pt x="143" y="109"/>
                  </a:cubicBezTo>
                  <a:cubicBezTo>
                    <a:pt x="139" y="127"/>
                    <a:pt x="125" y="140"/>
                    <a:pt x="107" y="143"/>
                  </a:cubicBezTo>
                  <a:cubicBezTo>
                    <a:pt x="105" y="143"/>
                    <a:pt x="103" y="143"/>
                    <a:pt x="102" y="143"/>
                  </a:cubicBezTo>
                  <a:moveTo>
                    <a:pt x="121" y="0"/>
                  </a:moveTo>
                  <a:cubicBezTo>
                    <a:pt x="118" y="16"/>
                    <a:pt x="118" y="16"/>
                    <a:pt x="118" y="16"/>
                  </a:cubicBezTo>
                  <a:cubicBezTo>
                    <a:pt x="113" y="15"/>
                    <a:pt x="107" y="14"/>
                    <a:pt x="102" y="14"/>
                  </a:cubicBezTo>
                  <a:cubicBezTo>
                    <a:pt x="98" y="14"/>
                    <a:pt x="94" y="14"/>
                    <a:pt x="90" y="15"/>
                  </a:cubicBezTo>
                  <a:cubicBezTo>
                    <a:pt x="88" y="15"/>
                    <a:pt x="86" y="15"/>
                    <a:pt x="84" y="16"/>
                  </a:cubicBezTo>
                  <a:cubicBezTo>
                    <a:pt x="81" y="0"/>
                    <a:pt x="81" y="0"/>
                    <a:pt x="81" y="0"/>
                  </a:cubicBezTo>
                  <a:cubicBezTo>
                    <a:pt x="67" y="3"/>
                    <a:pt x="55" y="8"/>
                    <a:pt x="44" y="15"/>
                  </a:cubicBezTo>
                  <a:cubicBezTo>
                    <a:pt x="53" y="29"/>
                    <a:pt x="53" y="29"/>
                    <a:pt x="53" y="29"/>
                  </a:cubicBezTo>
                  <a:cubicBezTo>
                    <a:pt x="44" y="35"/>
                    <a:pt x="35" y="44"/>
                    <a:pt x="29" y="53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8" y="55"/>
                    <a:pt x="3" y="68"/>
                    <a:pt x="0" y="81"/>
                  </a:cubicBezTo>
                  <a:cubicBezTo>
                    <a:pt x="16" y="85"/>
                    <a:pt x="16" y="85"/>
                    <a:pt x="16" y="85"/>
                  </a:cubicBezTo>
                  <a:cubicBezTo>
                    <a:pt x="14" y="96"/>
                    <a:pt x="14" y="108"/>
                    <a:pt x="16" y="118"/>
                  </a:cubicBezTo>
                  <a:cubicBezTo>
                    <a:pt x="0" y="122"/>
                    <a:pt x="0" y="122"/>
                    <a:pt x="0" y="122"/>
                  </a:cubicBezTo>
                  <a:cubicBezTo>
                    <a:pt x="3" y="135"/>
                    <a:pt x="8" y="148"/>
                    <a:pt x="16" y="159"/>
                  </a:cubicBezTo>
                  <a:cubicBezTo>
                    <a:pt x="30" y="150"/>
                    <a:pt x="30" y="150"/>
                    <a:pt x="30" y="150"/>
                  </a:cubicBezTo>
                  <a:cubicBezTo>
                    <a:pt x="36" y="159"/>
                    <a:pt x="44" y="167"/>
                    <a:pt x="54" y="174"/>
                  </a:cubicBezTo>
                  <a:cubicBezTo>
                    <a:pt x="45" y="187"/>
                    <a:pt x="45" y="187"/>
                    <a:pt x="45" y="187"/>
                  </a:cubicBezTo>
                  <a:cubicBezTo>
                    <a:pt x="56" y="194"/>
                    <a:pt x="68" y="200"/>
                    <a:pt x="82" y="202"/>
                  </a:cubicBezTo>
                  <a:cubicBezTo>
                    <a:pt x="85" y="186"/>
                    <a:pt x="85" y="186"/>
                    <a:pt x="85" y="186"/>
                  </a:cubicBezTo>
                  <a:cubicBezTo>
                    <a:pt x="91" y="187"/>
                    <a:pt x="96" y="188"/>
                    <a:pt x="102" y="188"/>
                  </a:cubicBezTo>
                  <a:cubicBezTo>
                    <a:pt x="105" y="188"/>
                    <a:pt x="109" y="188"/>
                    <a:pt x="113" y="187"/>
                  </a:cubicBezTo>
                  <a:cubicBezTo>
                    <a:pt x="115" y="187"/>
                    <a:pt x="117" y="187"/>
                    <a:pt x="119" y="186"/>
                  </a:cubicBezTo>
                  <a:cubicBezTo>
                    <a:pt x="122" y="202"/>
                    <a:pt x="122" y="202"/>
                    <a:pt x="122" y="202"/>
                  </a:cubicBezTo>
                  <a:cubicBezTo>
                    <a:pt x="136" y="199"/>
                    <a:pt x="148" y="194"/>
                    <a:pt x="159" y="187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60" y="167"/>
                    <a:pt x="168" y="158"/>
                    <a:pt x="174" y="149"/>
                  </a:cubicBezTo>
                  <a:cubicBezTo>
                    <a:pt x="188" y="158"/>
                    <a:pt x="188" y="158"/>
                    <a:pt x="188" y="158"/>
                  </a:cubicBezTo>
                  <a:cubicBezTo>
                    <a:pt x="195" y="147"/>
                    <a:pt x="200" y="134"/>
                    <a:pt x="203" y="121"/>
                  </a:cubicBezTo>
                  <a:cubicBezTo>
                    <a:pt x="187" y="117"/>
                    <a:pt x="187" y="117"/>
                    <a:pt x="187" y="117"/>
                  </a:cubicBezTo>
                  <a:cubicBezTo>
                    <a:pt x="189" y="106"/>
                    <a:pt x="189" y="94"/>
                    <a:pt x="187" y="84"/>
                  </a:cubicBezTo>
                  <a:cubicBezTo>
                    <a:pt x="203" y="80"/>
                    <a:pt x="203" y="80"/>
                    <a:pt x="203" y="80"/>
                  </a:cubicBezTo>
                  <a:cubicBezTo>
                    <a:pt x="200" y="67"/>
                    <a:pt x="195" y="54"/>
                    <a:pt x="187" y="43"/>
                  </a:cubicBezTo>
                  <a:cubicBezTo>
                    <a:pt x="174" y="52"/>
                    <a:pt x="174" y="52"/>
                    <a:pt x="174" y="52"/>
                  </a:cubicBezTo>
                  <a:cubicBezTo>
                    <a:pt x="167" y="43"/>
                    <a:pt x="159" y="35"/>
                    <a:pt x="149" y="28"/>
                  </a:cubicBezTo>
                  <a:cubicBezTo>
                    <a:pt x="159" y="15"/>
                    <a:pt x="159" y="15"/>
                    <a:pt x="159" y="15"/>
                  </a:cubicBezTo>
                  <a:cubicBezTo>
                    <a:pt x="148" y="7"/>
                    <a:pt x="135" y="2"/>
                    <a:pt x="121" y="0"/>
                  </a:cubicBezTo>
                </a:path>
              </a:pathLst>
            </a:custGeom>
            <a:solidFill>
              <a:srgbClr val="00A9C0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41" name="Freeform: Shape 56"/>
            <p:cNvSpPr/>
            <p:nvPr/>
          </p:nvSpPr>
          <p:spPr bwMode="auto">
            <a:xfrm>
              <a:off x="1554199" y="3676421"/>
              <a:ext cx="333935" cy="334608"/>
            </a:xfrm>
            <a:custGeom>
              <a:avLst/>
              <a:gdLst>
                <a:gd name="T0" fmla="*/ 105 w 210"/>
                <a:gd name="T1" fmla="*/ 143 h 210"/>
                <a:gd name="T2" fmla="*/ 93 w 210"/>
                <a:gd name="T3" fmla="*/ 141 h 210"/>
                <a:gd name="T4" fmla="*/ 68 w 210"/>
                <a:gd name="T5" fmla="*/ 93 h 210"/>
                <a:gd name="T6" fmla="*/ 105 w 210"/>
                <a:gd name="T7" fmla="*/ 67 h 210"/>
                <a:gd name="T8" fmla="*/ 117 w 210"/>
                <a:gd name="T9" fmla="*/ 68 h 210"/>
                <a:gd name="T10" fmla="*/ 141 w 210"/>
                <a:gd name="T11" fmla="*/ 117 h 210"/>
                <a:gd name="T12" fmla="*/ 105 w 210"/>
                <a:gd name="T13" fmla="*/ 143 h 210"/>
                <a:gd name="T14" fmla="*/ 97 w 210"/>
                <a:gd name="T15" fmla="*/ 0 h 210"/>
                <a:gd name="T16" fmla="*/ 58 w 210"/>
                <a:gd name="T17" fmla="*/ 11 h 210"/>
                <a:gd name="T18" fmla="*/ 65 w 210"/>
                <a:gd name="T19" fmla="*/ 26 h 210"/>
                <a:gd name="T20" fmla="*/ 38 w 210"/>
                <a:gd name="T21" fmla="*/ 47 h 210"/>
                <a:gd name="T22" fmla="*/ 25 w 210"/>
                <a:gd name="T23" fmla="*/ 36 h 210"/>
                <a:gd name="T24" fmla="*/ 5 w 210"/>
                <a:gd name="T25" fmla="*/ 72 h 210"/>
                <a:gd name="T26" fmla="*/ 21 w 210"/>
                <a:gd name="T27" fmla="*/ 77 h 210"/>
                <a:gd name="T28" fmla="*/ 17 w 210"/>
                <a:gd name="T29" fmla="*/ 111 h 210"/>
                <a:gd name="T30" fmla="*/ 0 w 210"/>
                <a:gd name="T31" fmla="*/ 112 h 210"/>
                <a:gd name="T32" fmla="*/ 11 w 210"/>
                <a:gd name="T33" fmla="*/ 152 h 210"/>
                <a:gd name="T34" fmla="*/ 26 w 210"/>
                <a:gd name="T35" fmla="*/ 144 h 210"/>
                <a:gd name="T36" fmla="*/ 47 w 210"/>
                <a:gd name="T37" fmla="*/ 172 h 210"/>
                <a:gd name="T38" fmla="*/ 36 w 210"/>
                <a:gd name="T39" fmla="*/ 184 h 210"/>
                <a:gd name="T40" fmla="*/ 71 w 210"/>
                <a:gd name="T41" fmla="*/ 205 h 210"/>
                <a:gd name="T42" fmla="*/ 77 w 210"/>
                <a:gd name="T43" fmla="*/ 189 h 210"/>
                <a:gd name="T44" fmla="*/ 105 w 210"/>
                <a:gd name="T45" fmla="*/ 193 h 210"/>
                <a:gd name="T46" fmla="*/ 111 w 210"/>
                <a:gd name="T47" fmla="*/ 193 h 210"/>
                <a:gd name="T48" fmla="*/ 112 w 210"/>
                <a:gd name="T49" fmla="*/ 210 h 210"/>
                <a:gd name="T50" fmla="*/ 152 w 210"/>
                <a:gd name="T51" fmla="*/ 199 h 210"/>
                <a:gd name="T52" fmla="*/ 144 w 210"/>
                <a:gd name="T53" fmla="*/ 184 h 210"/>
                <a:gd name="T54" fmla="*/ 171 w 210"/>
                <a:gd name="T55" fmla="*/ 163 h 210"/>
                <a:gd name="T56" fmla="*/ 184 w 210"/>
                <a:gd name="T57" fmla="*/ 174 h 210"/>
                <a:gd name="T58" fmla="*/ 204 w 210"/>
                <a:gd name="T59" fmla="*/ 138 h 210"/>
                <a:gd name="T60" fmla="*/ 189 w 210"/>
                <a:gd name="T61" fmla="*/ 133 h 210"/>
                <a:gd name="T62" fmla="*/ 193 w 210"/>
                <a:gd name="T63" fmla="*/ 99 h 210"/>
                <a:gd name="T64" fmla="*/ 210 w 210"/>
                <a:gd name="T65" fmla="*/ 98 h 210"/>
                <a:gd name="T66" fmla="*/ 199 w 210"/>
                <a:gd name="T67" fmla="*/ 58 h 210"/>
                <a:gd name="T68" fmla="*/ 184 w 210"/>
                <a:gd name="T69" fmla="*/ 65 h 210"/>
                <a:gd name="T70" fmla="*/ 163 w 210"/>
                <a:gd name="T71" fmla="*/ 38 h 210"/>
                <a:gd name="T72" fmla="*/ 174 w 210"/>
                <a:gd name="T73" fmla="*/ 26 h 210"/>
                <a:gd name="T74" fmla="*/ 138 w 210"/>
                <a:gd name="T75" fmla="*/ 5 h 210"/>
                <a:gd name="T76" fmla="*/ 133 w 210"/>
                <a:gd name="T77" fmla="*/ 21 h 210"/>
                <a:gd name="T78" fmla="*/ 105 w 210"/>
                <a:gd name="T79" fmla="*/ 17 h 210"/>
                <a:gd name="T80" fmla="*/ 98 w 210"/>
                <a:gd name="T81" fmla="*/ 17 h 210"/>
                <a:gd name="T82" fmla="*/ 97 w 210"/>
                <a:gd name="T83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0" h="210">
                  <a:moveTo>
                    <a:pt x="105" y="143"/>
                  </a:moveTo>
                  <a:cubicBezTo>
                    <a:pt x="101" y="143"/>
                    <a:pt x="97" y="143"/>
                    <a:pt x="93" y="141"/>
                  </a:cubicBezTo>
                  <a:cubicBezTo>
                    <a:pt x="72" y="135"/>
                    <a:pt x="62" y="113"/>
                    <a:pt x="68" y="93"/>
                  </a:cubicBezTo>
                  <a:cubicBezTo>
                    <a:pt x="74" y="77"/>
                    <a:pt x="89" y="67"/>
                    <a:pt x="105" y="67"/>
                  </a:cubicBezTo>
                  <a:cubicBezTo>
                    <a:pt x="109" y="67"/>
                    <a:pt x="113" y="67"/>
                    <a:pt x="117" y="68"/>
                  </a:cubicBezTo>
                  <a:cubicBezTo>
                    <a:pt x="137" y="75"/>
                    <a:pt x="148" y="97"/>
                    <a:pt x="141" y="117"/>
                  </a:cubicBezTo>
                  <a:cubicBezTo>
                    <a:pt x="136" y="133"/>
                    <a:pt x="121" y="143"/>
                    <a:pt x="105" y="143"/>
                  </a:cubicBezTo>
                  <a:moveTo>
                    <a:pt x="97" y="0"/>
                  </a:moveTo>
                  <a:cubicBezTo>
                    <a:pt x="83" y="1"/>
                    <a:pt x="70" y="5"/>
                    <a:pt x="58" y="11"/>
                  </a:cubicBezTo>
                  <a:cubicBezTo>
                    <a:pt x="65" y="26"/>
                    <a:pt x="65" y="26"/>
                    <a:pt x="65" y="26"/>
                  </a:cubicBezTo>
                  <a:cubicBezTo>
                    <a:pt x="55" y="31"/>
                    <a:pt x="46" y="38"/>
                    <a:pt x="38" y="47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17" y="46"/>
                    <a:pt x="10" y="58"/>
                    <a:pt x="5" y="72"/>
                  </a:cubicBezTo>
                  <a:cubicBezTo>
                    <a:pt x="21" y="77"/>
                    <a:pt x="21" y="77"/>
                    <a:pt x="21" y="77"/>
                  </a:cubicBezTo>
                  <a:cubicBezTo>
                    <a:pt x="17" y="88"/>
                    <a:pt x="16" y="100"/>
                    <a:pt x="17" y="111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1" y="126"/>
                    <a:pt x="5" y="140"/>
                    <a:pt x="11" y="152"/>
                  </a:cubicBezTo>
                  <a:cubicBezTo>
                    <a:pt x="26" y="144"/>
                    <a:pt x="26" y="144"/>
                    <a:pt x="26" y="144"/>
                  </a:cubicBezTo>
                  <a:cubicBezTo>
                    <a:pt x="31" y="155"/>
                    <a:pt x="38" y="164"/>
                    <a:pt x="47" y="172"/>
                  </a:cubicBezTo>
                  <a:cubicBezTo>
                    <a:pt x="36" y="184"/>
                    <a:pt x="36" y="184"/>
                    <a:pt x="36" y="184"/>
                  </a:cubicBezTo>
                  <a:cubicBezTo>
                    <a:pt x="46" y="193"/>
                    <a:pt x="58" y="200"/>
                    <a:pt x="71" y="205"/>
                  </a:cubicBezTo>
                  <a:cubicBezTo>
                    <a:pt x="77" y="189"/>
                    <a:pt x="77" y="189"/>
                    <a:pt x="77" y="189"/>
                  </a:cubicBezTo>
                  <a:cubicBezTo>
                    <a:pt x="86" y="192"/>
                    <a:pt x="95" y="193"/>
                    <a:pt x="105" y="193"/>
                  </a:cubicBezTo>
                  <a:cubicBezTo>
                    <a:pt x="107" y="193"/>
                    <a:pt x="109" y="193"/>
                    <a:pt x="111" y="193"/>
                  </a:cubicBezTo>
                  <a:cubicBezTo>
                    <a:pt x="112" y="210"/>
                    <a:pt x="112" y="210"/>
                    <a:pt x="112" y="210"/>
                  </a:cubicBezTo>
                  <a:cubicBezTo>
                    <a:pt x="126" y="209"/>
                    <a:pt x="139" y="205"/>
                    <a:pt x="152" y="199"/>
                  </a:cubicBezTo>
                  <a:cubicBezTo>
                    <a:pt x="144" y="184"/>
                    <a:pt x="144" y="184"/>
                    <a:pt x="144" y="184"/>
                  </a:cubicBezTo>
                  <a:cubicBezTo>
                    <a:pt x="154" y="179"/>
                    <a:pt x="164" y="172"/>
                    <a:pt x="171" y="163"/>
                  </a:cubicBezTo>
                  <a:cubicBezTo>
                    <a:pt x="184" y="174"/>
                    <a:pt x="184" y="174"/>
                    <a:pt x="184" y="174"/>
                  </a:cubicBezTo>
                  <a:cubicBezTo>
                    <a:pt x="193" y="164"/>
                    <a:pt x="200" y="152"/>
                    <a:pt x="204" y="138"/>
                  </a:cubicBezTo>
                  <a:cubicBezTo>
                    <a:pt x="189" y="133"/>
                    <a:pt x="189" y="133"/>
                    <a:pt x="189" y="133"/>
                  </a:cubicBezTo>
                  <a:cubicBezTo>
                    <a:pt x="192" y="122"/>
                    <a:pt x="194" y="110"/>
                    <a:pt x="193" y="99"/>
                  </a:cubicBezTo>
                  <a:cubicBezTo>
                    <a:pt x="210" y="98"/>
                    <a:pt x="210" y="98"/>
                    <a:pt x="210" y="98"/>
                  </a:cubicBezTo>
                  <a:cubicBezTo>
                    <a:pt x="209" y="84"/>
                    <a:pt x="205" y="70"/>
                    <a:pt x="199" y="58"/>
                  </a:cubicBezTo>
                  <a:cubicBezTo>
                    <a:pt x="184" y="65"/>
                    <a:pt x="184" y="65"/>
                    <a:pt x="184" y="65"/>
                  </a:cubicBezTo>
                  <a:cubicBezTo>
                    <a:pt x="179" y="55"/>
                    <a:pt x="171" y="46"/>
                    <a:pt x="163" y="38"/>
                  </a:cubicBezTo>
                  <a:cubicBezTo>
                    <a:pt x="174" y="26"/>
                    <a:pt x="174" y="26"/>
                    <a:pt x="174" y="26"/>
                  </a:cubicBezTo>
                  <a:cubicBezTo>
                    <a:pt x="163" y="17"/>
                    <a:pt x="152" y="10"/>
                    <a:pt x="138" y="5"/>
                  </a:cubicBezTo>
                  <a:cubicBezTo>
                    <a:pt x="133" y="21"/>
                    <a:pt x="133" y="21"/>
                    <a:pt x="133" y="21"/>
                  </a:cubicBezTo>
                  <a:cubicBezTo>
                    <a:pt x="123" y="18"/>
                    <a:pt x="114" y="17"/>
                    <a:pt x="105" y="17"/>
                  </a:cubicBezTo>
                  <a:cubicBezTo>
                    <a:pt x="103" y="17"/>
                    <a:pt x="101" y="17"/>
                    <a:pt x="98" y="17"/>
                  </a:cubicBezTo>
                  <a:cubicBezTo>
                    <a:pt x="97" y="0"/>
                    <a:pt x="97" y="0"/>
                    <a:pt x="97" y="0"/>
                  </a:cubicBezTo>
                </a:path>
              </a:pathLst>
            </a:custGeom>
            <a:solidFill>
              <a:srgbClr val="00A9C0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42" name="Freeform: Shape 57"/>
            <p:cNvSpPr/>
            <p:nvPr/>
          </p:nvSpPr>
          <p:spPr bwMode="auto">
            <a:xfrm>
              <a:off x="2333828" y="3345853"/>
              <a:ext cx="383755" cy="383082"/>
            </a:xfrm>
            <a:custGeom>
              <a:avLst/>
              <a:gdLst>
                <a:gd name="T0" fmla="*/ 121 w 241"/>
                <a:gd name="T1" fmla="*/ 170 h 241"/>
                <a:gd name="T2" fmla="*/ 109 w 241"/>
                <a:gd name="T3" fmla="*/ 168 h 241"/>
                <a:gd name="T4" fmla="*/ 73 w 241"/>
                <a:gd name="T5" fmla="*/ 108 h 241"/>
                <a:gd name="T6" fmla="*/ 117 w 241"/>
                <a:gd name="T7" fmla="*/ 71 h 241"/>
                <a:gd name="T8" fmla="*/ 121 w 241"/>
                <a:gd name="T9" fmla="*/ 71 h 241"/>
                <a:gd name="T10" fmla="*/ 132 w 241"/>
                <a:gd name="T11" fmla="*/ 72 h 241"/>
                <a:gd name="T12" fmla="*/ 169 w 241"/>
                <a:gd name="T13" fmla="*/ 132 h 241"/>
                <a:gd name="T14" fmla="*/ 125 w 241"/>
                <a:gd name="T15" fmla="*/ 170 h 241"/>
                <a:gd name="T16" fmla="*/ 121 w 241"/>
                <a:gd name="T17" fmla="*/ 170 h 241"/>
                <a:gd name="T18" fmla="*/ 102 w 241"/>
                <a:gd name="T19" fmla="*/ 0 h 241"/>
                <a:gd name="T20" fmla="*/ 57 w 241"/>
                <a:gd name="T21" fmla="*/ 16 h 241"/>
                <a:gd name="T22" fmla="*/ 67 w 241"/>
                <a:gd name="T23" fmla="*/ 33 h 241"/>
                <a:gd name="T24" fmla="*/ 38 w 241"/>
                <a:gd name="T25" fmla="*/ 60 h 241"/>
                <a:gd name="T26" fmla="*/ 22 w 241"/>
                <a:gd name="T27" fmla="*/ 48 h 241"/>
                <a:gd name="T28" fmla="*/ 2 w 241"/>
                <a:gd name="T29" fmla="*/ 91 h 241"/>
                <a:gd name="T30" fmla="*/ 21 w 241"/>
                <a:gd name="T31" fmla="*/ 96 h 241"/>
                <a:gd name="T32" fmla="*/ 19 w 241"/>
                <a:gd name="T33" fmla="*/ 136 h 241"/>
                <a:gd name="T34" fmla="*/ 0 w 241"/>
                <a:gd name="T35" fmla="*/ 139 h 241"/>
                <a:gd name="T36" fmla="*/ 17 w 241"/>
                <a:gd name="T37" fmla="*/ 184 h 241"/>
                <a:gd name="T38" fmla="*/ 33 w 241"/>
                <a:gd name="T39" fmla="*/ 173 h 241"/>
                <a:gd name="T40" fmla="*/ 60 w 241"/>
                <a:gd name="T41" fmla="*/ 203 h 241"/>
                <a:gd name="T42" fmla="*/ 49 w 241"/>
                <a:gd name="T43" fmla="*/ 219 h 241"/>
                <a:gd name="T44" fmla="*/ 92 w 241"/>
                <a:gd name="T45" fmla="*/ 239 h 241"/>
                <a:gd name="T46" fmla="*/ 96 w 241"/>
                <a:gd name="T47" fmla="*/ 220 h 241"/>
                <a:gd name="T48" fmla="*/ 121 w 241"/>
                <a:gd name="T49" fmla="*/ 223 h 241"/>
                <a:gd name="T50" fmla="*/ 129 w 241"/>
                <a:gd name="T51" fmla="*/ 222 h 241"/>
                <a:gd name="T52" fmla="*/ 136 w 241"/>
                <a:gd name="T53" fmla="*/ 222 h 241"/>
                <a:gd name="T54" fmla="*/ 139 w 241"/>
                <a:gd name="T55" fmla="*/ 241 h 241"/>
                <a:gd name="T56" fmla="*/ 184 w 241"/>
                <a:gd name="T57" fmla="*/ 224 h 241"/>
                <a:gd name="T58" fmla="*/ 174 w 241"/>
                <a:gd name="T59" fmla="*/ 208 h 241"/>
                <a:gd name="T60" fmla="*/ 203 w 241"/>
                <a:gd name="T61" fmla="*/ 181 h 241"/>
                <a:gd name="T62" fmla="*/ 219 w 241"/>
                <a:gd name="T63" fmla="*/ 192 h 241"/>
                <a:gd name="T64" fmla="*/ 239 w 241"/>
                <a:gd name="T65" fmla="*/ 149 h 241"/>
                <a:gd name="T66" fmla="*/ 220 w 241"/>
                <a:gd name="T67" fmla="*/ 144 h 241"/>
                <a:gd name="T68" fmla="*/ 222 w 241"/>
                <a:gd name="T69" fmla="*/ 104 h 241"/>
                <a:gd name="T70" fmla="*/ 241 w 241"/>
                <a:gd name="T71" fmla="*/ 102 h 241"/>
                <a:gd name="T72" fmla="*/ 225 w 241"/>
                <a:gd name="T73" fmla="*/ 57 h 241"/>
                <a:gd name="T74" fmla="*/ 208 w 241"/>
                <a:gd name="T75" fmla="*/ 67 h 241"/>
                <a:gd name="T76" fmla="*/ 181 w 241"/>
                <a:gd name="T77" fmla="*/ 37 h 241"/>
                <a:gd name="T78" fmla="*/ 193 w 241"/>
                <a:gd name="T79" fmla="*/ 22 h 241"/>
                <a:gd name="T80" fmla="*/ 150 w 241"/>
                <a:gd name="T81" fmla="*/ 2 h 241"/>
                <a:gd name="T82" fmla="*/ 145 w 241"/>
                <a:gd name="T83" fmla="*/ 21 h 241"/>
                <a:gd name="T84" fmla="*/ 121 w 241"/>
                <a:gd name="T85" fmla="*/ 18 h 241"/>
                <a:gd name="T86" fmla="*/ 112 w 241"/>
                <a:gd name="T87" fmla="*/ 18 h 241"/>
                <a:gd name="T88" fmla="*/ 105 w 241"/>
                <a:gd name="T89" fmla="*/ 19 h 241"/>
                <a:gd name="T90" fmla="*/ 102 w 241"/>
                <a:gd name="T91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41" h="241">
                  <a:moveTo>
                    <a:pt x="121" y="170"/>
                  </a:moveTo>
                  <a:cubicBezTo>
                    <a:pt x="117" y="170"/>
                    <a:pt x="113" y="169"/>
                    <a:pt x="109" y="168"/>
                  </a:cubicBezTo>
                  <a:cubicBezTo>
                    <a:pt x="82" y="162"/>
                    <a:pt x="66" y="135"/>
                    <a:pt x="73" y="108"/>
                  </a:cubicBezTo>
                  <a:cubicBezTo>
                    <a:pt x="78" y="87"/>
                    <a:pt x="96" y="73"/>
                    <a:pt x="117" y="71"/>
                  </a:cubicBezTo>
                  <a:cubicBezTo>
                    <a:pt x="118" y="71"/>
                    <a:pt x="119" y="71"/>
                    <a:pt x="121" y="71"/>
                  </a:cubicBezTo>
                  <a:cubicBezTo>
                    <a:pt x="125" y="71"/>
                    <a:pt x="129" y="71"/>
                    <a:pt x="132" y="72"/>
                  </a:cubicBezTo>
                  <a:cubicBezTo>
                    <a:pt x="159" y="79"/>
                    <a:pt x="175" y="105"/>
                    <a:pt x="169" y="132"/>
                  </a:cubicBezTo>
                  <a:cubicBezTo>
                    <a:pt x="164" y="153"/>
                    <a:pt x="146" y="168"/>
                    <a:pt x="125" y="170"/>
                  </a:cubicBezTo>
                  <a:cubicBezTo>
                    <a:pt x="123" y="170"/>
                    <a:pt x="122" y="170"/>
                    <a:pt x="121" y="170"/>
                  </a:cubicBezTo>
                  <a:moveTo>
                    <a:pt x="102" y="0"/>
                  </a:moveTo>
                  <a:cubicBezTo>
                    <a:pt x="86" y="2"/>
                    <a:pt x="71" y="8"/>
                    <a:pt x="57" y="16"/>
                  </a:cubicBezTo>
                  <a:cubicBezTo>
                    <a:pt x="67" y="33"/>
                    <a:pt x="67" y="33"/>
                    <a:pt x="67" y="33"/>
                  </a:cubicBezTo>
                  <a:cubicBezTo>
                    <a:pt x="56" y="40"/>
                    <a:pt x="46" y="49"/>
                    <a:pt x="38" y="60"/>
                  </a:cubicBezTo>
                  <a:cubicBezTo>
                    <a:pt x="22" y="48"/>
                    <a:pt x="22" y="48"/>
                    <a:pt x="22" y="48"/>
                  </a:cubicBezTo>
                  <a:cubicBezTo>
                    <a:pt x="13" y="61"/>
                    <a:pt x="6" y="75"/>
                    <a:pt x="2" y="91"/>
                  </a:cubicBezTo>
                  <a:cubicBezTo>
                    <a:pt x="21" y="96"/>
                    <a:pt x="21" y="96"/>
                    <a:pt x="21" y="96"/>
                  </a:cubicBezTo>
                  <a:cubicBezTo>
                    <a:pt x="18" y="110"/>
                    <a:pt x="17" y="123"/>
                    <a:pt x="19" y="136"/>
                  </a:cubicBezTo>
                  <a:cubicBezTo>
                    <a:pt x="0" y="139"/>
                    <a:pt x="0" y="139"/>
                    <a:pt x="0" y="139"/>
                  </a:cubicBezTo>
                  <a:cubicBezTo>
                    <a:pt x="3" y="155"/>
                    <a:pt x="8" y="170"/>
                    <a:pt x="17" y="184"/>
                  </a:cubicBezTo>
                  <a:cubicBezTo>
                    <a:pt x="33" y="173"/>
                    <a:pt x="33" y="173"/>
                    <a:pt x="33" y="173"/>
                  </a:cubicBezTo>
                  <a:cubicBezTo>
                    <a:pt x="40" y="185"/>
                    <a:pt x="49" y="195"/>
                    <a:pt x="60" y="203"/>
                  </a:cubicBezTo>
                  <a:cubicBezTo>
                    <a:pt x="49" y="219"/>
                    <a:pt x="49" y="219"/>
                    <a:pt x="49" y="219"/>
                  </a:cubicBezTo>
                  <a:cubicBezTo>
                    <a:pt x="61" y="228"/>
                    <a:pt x="76" y="235"/>
                    <a:pt x="92" y="239"/>
                  </a:cubicBezTo>
                  <a:cubicBezTo>
                    <a:pt x="96" y="220"/>
                    <a:pt x="96" y="220"/>
                    <a:pt x="96" y="220"/>
                  </a:cubicBezTo>
                  <a:cubicBezTo>
                    <a:pt x="105" y="222"/>
                    <a:pt x="113" y="223"/>
                    <a:pt x="121" y="223"/>
                  </a:cubicBezTo>
                  <a:cubicBezTo>
                    <a:pt x="124" y="223"/>
                    <a:pt x="126" y="223"/>
                    <a:pt x="129" y="222"/>
                  </a:cubicBezTo>
                  <a:cubicBezTo>
                    <a:pt x="132" y="222"/>
                    <a:pt x="134" y="222"/>
                    <a:pt x="136" y="222"/>
                  </a:cubicBezTo>
                  <a:cubicBezTo>
                    <a:pt x="139" y="241"/>
                    <a:pt x="139" y="241"/>
                    <a:pt x="139" y="241"/>
                  </a:cubicBezTo>
                  <a:cubicBezTo>
                    <a:pt x="155" y="238"/>
                    <a:pt x="170" y="233"/>
                    <a:pt x="184" y="224"/>
                  </a:cubicBezTo>
                  <a:cubicBezTo>
                    <a:pt x="174" y="208"/>
                    <a:pt x="174" y="208"/>
                    <a:pt x="174" y="208"/>
                  </a:cubicBezTo>
                  <a:cubicBezTo>
                    <a:pt x="185" y="201"/>
                    <a:pt x="195" y="192"/>
                    <a:pt x="203" y="181"/>
                  </a:cubicBezTo>
                  <a:cubicBezTo>
                    <a:pt x="219" y="192"/>
                    <a:pt x="219" y="192"/>
                    <a:pt x="219" y="192"/>
                  </a:cubicBezTo>
                  <a:cubicBezTo>
                    <a:pt x="228" y="180"/>
                    <a:pt x="235" y="165"/>
                    <a:pt x="239" y="149"/>
                  </a:cubicBezTo>
                  <a:cubicBezTo>
                    <a:pt x="220" y="144"/>
                    <a:pt x="220" y="144"/>
                    <a:pt x="220" y="144"/>
                  </a:cubicBezTo>
                  <a:cubicBezTo>
                    <a:pt x="224" y="131"/>
                    <a:pt x="224" y="117"/>
                    <a:pt x="222" y="104"/>
                  </a:cubicBezTo>
                  <a:cubicBezTo>
                    <a:pt x="241" y="102"/>
                    <a:pt x="241" y="102"/>
                    <a:pt x="241" y="102"/>
                  </a:cubicBezTo>
                  <a:cubicBezTo>
                    <a:pt x="239" y="86"/>
                    <a:pt x="233" y="70"/>
                    <a:pt x="225" y="57"/>
                  </a:cubicBezTo>
                  <a:cubicBezTo>
                    <a:pt x="208" y="67"/>
                    <a:pt x="208" y="67"/>
                    <a:pt x="208" y="67"/>
                  </a:cubicBezTo>
                  <a:cubicBezTo>
                    <a:pt x="201" y="56"/>
                    <a:pt x="192" y="46"/>
                    <a:pt x="181" y="37"/>
                  </a:cubicBezTo>
                  <a:cubicBezTo>
                    <a:pt x="193" y="22"/>
                    <a:pt x="193" y="22"/>
                    <a:pt x="193" y="22"/>
                  </a:cubicBezTo>
                  <a:cubicBezTo>
                    <a:pt x="180" y="13"/>
                    <a:pt x="166" y="6"/>
                    <a:pt x="150" y="2"/>
                  </a:cubicBezTo>
                  <a:cubicBezTo>
                    <a:pt x="145" y="21"/>
                    <a:pt x="145" y="21"/>
                    <a:pt x="145" y="21"/>
                  </a:cubicBezTo>
                  <a:cubicBezTo>
                    <a:pt x="137" y="19"/>
                    <a:pt x="129" y="18"/>
                    <a:pt x="121" y="18"/>
                  </a:cubicBezTo>
                  <a:cubicBezTo>
                    <a:pt x="118" y="18"/>
                    <a:pt x="115" y="18"/>
                    <a:pt x="112" y="18"/>
                  </a:cubicBezTo>
                  <a:cubicBezTo>
                    <a:pt x="110" y="18"/>
                    <a:pt x="107" y="19"/>
                    <a:pt x="105" y="19"/>
                  </a:cubicBezTo>
                  <a:cubicBezTo>
                    <a:pt x="102" y="0"/>
                    <a:pt x="102" y="0"/>
                    <a:pt x="102" y="0"/>
                  </a:cubicBezTo>
                </a:path>
              </a:pathLst>
            </a:custGeom>
            <a:solidFill>
              <a:srgbClr val="00A9C0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43" name="Freeform: Shape 58"/>
            <p:cNvSpPr/>
            <p:nvPr/>
          </p:nvSpPr>
          <p:spPr bwMode="auto">
            <a:xfrm>
              <a:off x="2238226" y="3242172"/>
              <a:ext cx="160908" cy="160908"/>
            </a:xfrm>
            <a:custGeom>
              <a:avLst/>
              <a:gdLst>
                <a:gd name="T0" fmla="*/ 50 w 101"/>
                <a:gd name="T1" fmla="*/ 71 h 101"/>
                <a:gd name="T2" fmla="*/ 44 w 101"/>
                <a:gd name="T3" fmla="*/ 70 h 101"/>
                <a:gd name="T4" fmla="*/ 31 w 101"/>
                <a:gd name="T5" fmla="*/ 44 h 101"/>
                <a:gd name="T6" fmla="*/ 50 w 101"/>
                <a:gd name="T7" fmla="*/ 30 h 101"/>
                <a:gd name="T8" fmla="*/ 57 w 101"/>
                <a:gd name="T9" fmla="*/ 31 h 101"/>
                <a:gd name="T10" fmla="*/ 70 w 101"/>
                <a:gd name="T11" fmla="*/ 57 h 101"/>
                <a:gd name="T12" fmla="*/ 50 w 101"/>
                <a:gd name="T13" fmla="*/ 71 h 101"/>
                <a:gd name="T14" fmla="*/ 47 w 101"/>
                <a:gd name="T15" fmla="*/ 0 h 101"/>
                <a:gd name="T16" fmla="*/ 28 w 101"/>
                <a:gd name="T17" fmla="*/ 6 h 101"/>
                <a:gd name="T18" fmla="*/ 31 w 101"/>
                <a:gd name="T19" fmla="*/ 13 h 101"/>
                <a:gd name="T20" fmla="*/ 18 w 101"/>
                <a:gd name="T21" fmla="*/ 23 h 101"/>
                <a:gd name="T22" fmla="*/ 12 w 101"/>
                <a:gd name="T23" fmla="*/ 18 h 101"/>
                <a:gd name="T24" fmla="*/ 2 w 101"/>
                <a:gd name="T25" fmla="*/ 35 h 101"/>
                <a:gd name="T26" fmla="*/ 10 w 101"/>
                <a:gd name="T27" fmla="*/ 37 h 101"/>
                <a:gd name="T28" fmla="*/ 8 w 101"/>
                <a:gd name="T29" fmla="*/ 54 h 101"/>
                <a:gd name="T30" fmla="*/ 0 w 101"/>
                <a:gd name="T31" fmla="*/ 54 h 101"/>
                <a:gd name="T32" fmla="*/ 5 w 101"/>
                <a:gd name="T33" fmla="*/ 73 h 101"/>
                <a:gd name="T34" fmla="*/ 12 w 101"/>
                <a:gd name="T35" fmla="*/ 70 h 101"/>
                <a:gd name="T36" fmla="*/ 23 w 101"/>
                <a:gd name="T37" fmla="*/ 83 h 101"/>
                <a:gd name="T38" fmla="*/ 17 w 101"/>
                <a:gd name="T39" fmla="*/ 89 h 101"/>
                <a:gd name="T40" fmla="*/ 34 w 101"/>
                <a:gd name="T41" fmla="*/ 99 h 101"/>
                <a:gd name="T42" fmla="*/ 37 w 101"/>
                <a:gd name="T43" fmla="*/ 91 h 101"/>
                <a:gd name="T44" fmla="*/ 50 w 101"/>
                <a:gd name="T45" fmla="*/ 93 h 101"/>
                <a:gd name="T46" fmla="*/ 53 w 101"/>
                <a:gd name="T47" fmla="*/ 93 h 101"/>
                <a:gd name="T48" fmla="*/ 54 w 101"/>
                <a:gd name="T49" fmla="*/ 101 h 101"/>
                <a:gd name="T50" fmla="*/ 73 w 101"/>
                <a:gd name="T51" fmla="*/ 96 h 101"/>
                <a:gd name="T52" fmla="*/ 69 w 101"/>
                <a:gd name="T53" fmla="*/ 89 h 101"/>
                <a:gd name="T54" fmla="*/ 83 w 101"/>
                <a:gd name="T55" fmla="*/ 79 h 101"/>
                <a:gd name="T56" fmla="*/ 89 w 101"/>
                <a:gd name="T57" fmla="*/ 84 h 101"/>
                <a:gd name="T58" fmla="*/ 98 w 101"/>
                <a:gd name="T59" fmla="*/ 67 h 101"/>
                <a:gd name="T60" fmla="*/ 91 w 101"/>
                <a:gd name="T61" fmla="*/ 64 h 101"/>
                <a:gd name="T62" fmla="*/ 93 w 101"/>
                <a:gd name="T63" fmla="*/ 48 h 101"/>
                <a:gd name="T64" fmla="*/ 101 w 101"/>
                <a:gd name="T65" fmla="*/ 47 h 101"/>
                <a:gd name="T66" fmla="*/ 96 w 101"/>
                <a:gd name="T67" fmla="*/ 28 h 101"/>
                <a:gd name="T68" fmla="*/ 88 w 101"/>
                <a:gd name="T69" fmla="*/ 32 h 101"/>
                <a:gd name="T70" fmla="*/ 78 w 101"/>
                <a:gd name="T71" fmla="*/ 19 h 101"/>
                <a:gd name="T72" fmla="*/ 84 w 101"/>
                <a:gd name="T73" fmla="*/ 13 h 101"/>
                <a:gd name="T74" fmla="*/ 66 w 101"/>
                <a:gd name="T75" fmla="*/ 3 h 101"/>
                <a:gd name="T76" fmla="*/ 64 w 101"/>
                <a:gd name="T77" fmla="*/ 10 h 101"/>
                <a:gd name="T78" fmla="*/ 50 w 101"/>
                <a:gd name="T79" fmla="*/ 8 h 101"/>
                <a:gd name="T80" fmla="*/ 47 w 101"/>
                <a:gd name="T81" fmla="*/ 8 h 101"/>
                <a:gd name="T82" fmla="*/ 47 w 101"/>
                <a:gd name="T83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01" h="101">
                  <a:moveTo>
                    <a:pt x="50" y="71"/>
                  </a:moveTo>
                  <a:cubicBezTo>
                    <a:pt x="48" y="71"/>
                    <a:pt x="46" y="71"/>
                    <a:pt x="44" y="70"/>
                  </a:cubicBezTo>
                  <a:cubicBezTo>
                    <a:pt x="33" y="67"/>
                    <a:pt x="27" y="55"/>
                    <a:pt x="31" y="44"/>
                  </a:cubicBezTo>
                  <a:cubicBezTo>
                    <a:pt x="34" y="36"/>
                    <a:pt x="42" y="30"/>
                    <a:pt x="50" y="30"/>
                  </a:cubicBezTo>
                  <a:cubicBezTo>
                    <a:pt x="53" y="30"/>
                    <a:pt x="55" y="31"/>
                    <a:pt x="57" y="31"/>
                  </a:cubicBezTo>
                  <a:cubicBezTo>
                    <a:pt x="68" y="35"/>
                    <a:pt x="74" y="47"/>
                    <a:pt x="70" y="57"/>
                  </a:cubicBezTo>
                  <a:cubicBezTo>
                    <a:pt x="67" y="66"/>
                    <a:pt x="59" y="71"/>
                    <a:pt x="50" y="71"/>
                  </a:cubicBezTo>
                  <a:moveTo>
                    <a:pt x="47" y="0"/>
                  </a:moveTo>
                  <a:cubicBezTo>
                    <a:pt x="40" y="1"/>
                    <a:pt x="34" y="3"/>
                    <a:pt x="28" y="6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26" y="15"/>
                    <a:pt x="22" y="19"/>
                    <a:pt x="18" y="23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8" y="22"/>
                    <a:pt x="5" y="28"/>
                    <a:pt x="2" y="35"/>
                  </a:cubicBezTo>
                  <a:cubicBezTo>
                    <a:pt x="10" y="37"/>
                    <a:pt x="10" y="37"/>
                    <a:pt x="10" y="37"/>
                  </a:cubicBezTo>
                  <a:cubicBezTo>
                    <a:pt x="8" y="43"/>
                    <a:pt x="8" y="48"/>
                    <a:pt x="8" y="54"/>
                  </a:cubicBezTo>
                  <a:cubicBezTo>
                    <a:pt x="0" y="54"/>
                    <a:pt x="0" y="54"/>
                    <a:pt x="0" y="54"/>
                  </a:cubicBezTo>
                  <a:cubicBezTo>
                    <a:pt x="0" y="61"/>
                    <a:pt x="2" y="67"/>
                    <a:pt x="5" y="73"/>
                  </a:cubicBezTo>
                  <a:cubicBezTo>
                    <a:pt x="12" y="70"/>
                    <a:pt x="12" y="70"/>
                    <a:pt x="12" y="70"/>
                  </a:cubicBezTo>
                  <a:cubicBezTo>
                    <a:pt x="15" y="75"/>
                    <a:pt x="18" y="79"/>
                    <a:pt x="23" y="83"/>
                  </a:cubicBezTo>
                  <a:cubicBezTo>
                    <a:pt x="17" y="89"/>
                    <a:pt x="17" y="89"/>
                    <a:pt x="17" y="89"/>
                  </a:cubicBezTo>
                  <a:cubicBezTo>
                    <a:pt x="22" y="93"/>
                    <a:pt x="28" y="97"/>
                    <a:pt x="34" y="99"/>
                  </a:cubicBezTo>
                  <a:cubicBezTo>
                    <a:pt x="37" y="91"/>
                    <a:pt x="37" y="91"/>
                    <a:pt x="37" y="91"/>
                  </a:cubicBezTo>
                  <a:cubicBezTo>
                    <a:pt x="41" y="93"/>
                    <a:pt x="46" y="93"/>
                    <a:pt x="50" y="93"/>
                  </a:cubicBezTo>
                  <a:cubicBezTo>
                    <a:pt x="51" y="93"/>
                    <a:pt x="52" y="93"/>
                    <a:pt x="53" y="93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1" y="101"/>
                    <a:pt x="67" y="99"/>
                    <a:pt x="73" y="96"/>
                  </a:cubicBezTo>
                  <a:cubicBezTo>
                    <a:pt x="69" y="89"/>
                    <a:pt x="69" y="89"/>
                    <a:pt x="69" y="89"/>
                  </a:cubicBezTo>
                  <a:cubicBezTo>
                    <a:pt x="74" y="86"/>
                    <a:pt x="79" y="83"/>
                    <a:pt x="83" y="79"/>
                  </a:cubicBezTo>
                  <a:cubicBezTo>
                    <a:pt x="89" y="84"/>
                    <a:pt x="89" y="84"/>
                    <a:pt x="89" y="84"/>
                  </a:cubicBezTo>
                  <a:cubicBezTo>
                    <a:pt x="93" y="79"/>
                    <a:pt x="96" y="73"/>
                    <a:pt x="98" y="67"/>
                  </a:cubicBezTo>
                  <a:cubicBezTo>
                    <a:pt x="91" y="64"/>
                    <a:pt x="91" y="64"/>
                    <a:pt x="91" y="64"/>
                  </a:cubicBezTo>
                  <a:cubicBezTo>
                    <a:pt x="93" y="59"/>
                    <a:pt x="93" y="53"/>
                    <a:pt x="93" y="48"/>
                  </a:cubicBezTo>
                  <a:cubicBezTo>
                    <a:pt x="101" y="47"/>
                    <a:pt x="101" y="47"/>
                    <a:pt x="101" y="47"/>
                  </a:cubicBezTo>
                  <a:cubicBezTo>
                    <a:pt x="100" y="41"/>
                    <a:pt x="99" y="34"/>
                    <a:pt x="96" y="28"/>
                  </a:cubicBezTo>
                  <a:cubicBezTo>
                    <a:pt x="88" y="32"/>
                    <a:pt x="88" y="32"/>
                    <a:pt x="88" y="32"/>
                  </a:cubicBezTo>
                  <a:cubicBezTo>
                    <a:pt x="86" y="27"/>
                    <a:pt x="83" y="22"/>
                    <a:pt x="78" y="19"/>
                  </a:cubicBezTo>
                  <a:cubicBezTo>
                    <a:pt x="84" y="13"/>
                    <a:pt x="84" y="13"/>
                    <a:pt x="84" y="13"/>
                  </a:cubicBezTo>
                  <a:cubicBezTo>
                    <a:pt x="79" y="8"/>
                    <a:pt x="73" y="5"/>
                    <a:pt x="66" y="3"/>
                  </a:cubicBezTo>
                  <a:cubicBezTo>
                    <a:pt x="64" y="10"/>
                    <a:pt x="64" y="10"/>
                    <a:pt x="64" y="10"/>
                  </a:cubicBezTo>
                  <a:cubicBezTo>
                    <a:pt x="59" y="9"/>
                    <a:pt x="55" y="8"/>
                    <a:pt x="50" y="8"/>
                  </a:cubicBezTo>
                  <a:cubicBezTo>
                    <a:pt x="49" y="8"/>
                    <a:pt x="48" y="8"/>
                    <a:pt x="47" y="8"/>
                  </a:cubicBezTo>
                  <a:cubicBezTo>
                    <a:pt x="47" y="0"/>
                    <a:pt x="47" y="0"/>
                    <a:pt x="47" y="0"/>
                  </a:cubicBezTo>
                </a:path>
              </a:pathLst>
            </a:custGeom>
            <a:solidFill>
              <a:srgbClr val="00A9C0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44" name="Freeform: Shape 59"/>
            <p:cNvSpPr/>
            <p:nvPr/>
          </p:nvSpPr>
          <p:spPr bwMode="auto">
            <a:xfrm>
              <a:off x="1810036" y="3340467"/>
              <a:ext cx="502922" cy="504941"/>
            </a:xfrm>
            <a:custGeom>
              <a:avLst/>
              <a:gdLst>
                <a:gd name="T0" fmla="*/ 158 w 316"/>
                <a:gd name="T1" fmla="*/ 259 h 317"/>
                <a:gd name="T2" fmla="*/ 57 w 316"/>
                <a:gd name="T3" fmla="*/ 160 h 317"/>
                <a:gd name="T4" fmla="*/ 156 w 316"/>
                <a:gd name="T5" fmla="*/ 58 h 317"/>
                <a:gd name="T6" fmla="*/ 156 w 316"/>
                <a:gd name="T7" fmla="*/ 58 h 317"/>
                <a:gd name="T8" fmla="*/ 158 w 316"/>
                <a:gd name="T9" fmla="*/ 58 h 317"/>
                <a:gd name="T10" fmla="*/ 258 w 316"/>
                <a:gd name="T11" fmla="*/ 157 h 317"/>
                <a:gd name="T12" fmla="*/ 159 w 316"/>
                <a:gd name="T13" fmla="*/ 259 h 317"/>
                <a:gd name="T14" fmla="*/ 159 w 316"/>
                <a:gd name="T15" fmla="*/ 259 h 317"/>
                <a:gd name="T16" fmla="*/ 158 w 316"/>
                <a:gd name="T17" fmla="*/ 259 h 317"/>
                <a:gd name="T18" fmla="*/ 181 w 316"/>
                <a:gd name="T19" fmla="*/ 0 h 317"/>
                <a:gd name="T20" fmla="*/ 156 w 316"/>
                <a:gd name="T21" fmla="*/ 1 h 317"/>
                <a:gd name="T22" fmla="*/ 131 w 316"/>
                <a:gd name="T23" fmla="*/ 1 h 317"/>
                <a:gd name="T24" fmla="*/ 131 w 316"/>
                <a:gd name="T25" fmla="*/ 25 h 317"/>
                <a:gd name="T26" fmla="*/ 79 w 316"/>
                <a:gd name="T27" fmla="*/ 47 h 317"/>
                <a:gd name="T28" fmla="*/ 62 w 316"/>
                <a:gd name="T29" fmla="*/ 31 h 317"/>
                <a:gd name="T30" fmla="*/ 27 w 316"/>
                <a:gd name="T31" fmla="*/ 66 h 317"/>
                <a:gd name="T32" fmla="*/ 44 w 316"/>
                <a:gd name="T33" fmla="*/ 83 h 317"/>
                <a:gd name="T34" fmla="*/ 23 w 316"/>
                <a:gd name="T35" fmla="*/ 135 h 317"/>
                <a:gd name="T36" fmla="*/ 0 w 316"/>
                <a:gd name="T37" fmla="*/ 136 h 317"/>
                <a:gd name="T38" fmla="*/ 0 w 316"/>
                <a:gd name="T39" fmla="*/ 186 h 317"/>
                <a:gd name="T40" fmla="*/ 24 w 316"/>
                <a:gd name="T41" fmla="*/ 185 h 317"/>
                <a:gd name="T42" fmla="*/ 46 w 316"/>
                <a:gd name="T43" fmla="*/ 237 h 317"/>
                <a:gd name="T44" fmla="*/ 30 w 316"/>
                <a:gd name="T45" fmla="*/ 254 h 317"/>
                <a:gd name="T46" fmla="*/ 65 w 316"/>
                <a:gd name="T47" fmla="*/ 289 h 317"/>
                <a:gd name="T48" fmla="*/ 82 w 316"/>
                <a:gd name="T49" fmla="*/ 272 h 317"/>
                <a:gd name="T50" fmla="*/ 135 w 316"/>
                <a:gd name="T51" fmla="*/ 293 h 317"/>
                <a:gd name="T52" fmla="*/ 135 w 316"/>
                <a:gd name="T53" fmla="*/ 317 h 317"/>
                <a:gd name="T54" fmla="*/ 160 w 316"/>
                <a:gd name="T55" fmla="*/ 316 h 317"/>
                <a:gd name="T56" fmla="*/ 185 w 316"/>
                <a:gd name="T57" fmla="*/ 316 h 317"/>
                <a:gd name="T58" fmla="*/ 184 w 316"/>
                <a:gd name="T59" fmla="*/ 292 h 317"/>
                <a:gd name="T60" fmla="*/ 236 w 316"/>
                <a:gd name="T61" fmla="*/ 270 h 317"/>
                <a:gd name="T62" fmla="*/ 253 w 316"/>
                <a:gd name="T63" fmla="*/ 287 h 317"/>
                <a:gd name="T64" fmla="*/ 288 w 316"/>
                <a:gd name="T65" fmla="*/ 251 h 317"/>
                <a:gd name="T66" fmla="*/ 271 w 316"/>
                <a:gd name="T67" fmla="*/ 234 h 317"/>
                <a:gd name="T68" fmla="*/ 292 w 316"/>
                <a:gd name="T69" fmla="*/ 182 h 317"/>
                <a:gd name="T70" fmla="*/ 316 w 316"/>
                <a:gd name="T71" fmla="*/ 181 h 317"/>
                <a:gd name="T72" fmla="*/ 315 w 316"/>
                <a:gd name="T73" fmla="*/ 132 h 317"/>
                <a:gd name="T74" fmla="*/ 292 w 316"/>
                <a:gd name="T75" fmla="*/ 132 h 317"/>
                <a:gd name="T76" fmla="*/ 269 w 316"/>
                <a:gd name="T77" fmla="*/ 80 h 317"/>
                <a:gd name="T78" fmla="*/ 286 w 316"/>
                <a:gd name="T79" fmla="*/ 63 h 317"/>
                <a:gd name="T80" fmla="*/ 250 w 316"/>
                <a:gd name="T81" fmla="*/ 28 h 317"/>
                <a:gd name="T82" fmla="*/ 234 w 316"/>
                <a:gd name="T83" fmla="*/ 45 h 317"/>
                <a:gd name="T84" fmla="*/ 181 w 316"/>
                <a:gd name="T85" fmla="*/ 24 h 317"/>
                <a:gd name="T86" fmla="*/ 181 w 316"/>
                <a:gd name="T87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16" h="317">
                  <a:moveTo>
                    <a:pt x="158" y="259"/>
                  </a:moveTo>
                  <a:cubicBezTo>
                    <a:pt x="103" y="259"/>
                    <a:pt x="58" y="215"/>
                    <a:pt x="57" y="160"/>
                  </a:cubicBezTo>
                  <a:cubicBezTo>
                    <a:pt x="56" y="104"/>
                    <a:pt x="101" y="59"/>
                    <a:pt x="156" y="58"/>
                  </a:cubicBezTo>
                  <a:cubicBezTo>
                    <a:pt x="156" y="58"/>
                    <a:pt x="156" y="58"/>
                    <a:pt x="156" y="58"/>
                  </a:cubicBezTo>
                  <a:cubicBezTo>
                    <a:pt x="157" y="58"/>
                    <a:pt x="157" y="58"/>
                    <a:pt x="158" y="58"/>
                  </a:cubicBezTo>
                  <a:cubicBezTo>
                    <a:pt x="213" y="58"/>
                    <a:pt x="258" y="102"/>
                    <a:pt x="258" y="157"/>
                  </a:cubicBezTo>
                  <a:cubicBezTo>
                    <a:pt x="259" y="213"/>
                    <a:pt x="215" y="259"/>
                    <a:pt x="159" y="259"/>
                  </a:cubicBezTo>
                  <a:cubicBezTo>
                    <a:pt x="159" y="259"/>
                    <a:pt x="159" y="259"/>
                    <a:pt x="159" y="259"/>
                  </a:cubicBezTo>
                  <a:cubicBezTo>
                    <a:pt x="159" y="259"/>
                    <a:pt x="158" y="259"/>
                    <a:pt x="158" y="259"/>
                  </a:cubicBezTo>
                  <a:moveTo>
                    <a:pt x="181" y="0"/>
                  </a:moveTo>
                  <a:cubicBezTo>
                    <a:pt x="156" y="1"/>
                    <a:pt x="156" y="1"/>
                    <a:pt x="156" y="1"/>
                  </a:cubicBezTo>
                  <a:cubicBezTo>
                    <a:pt x="131" y="1"/>
                    <a:pt x="131" y="1"/>
                    <a:pt x="131" y="1"/>
                  </a:cubicBezTo>
                  <a:cubicBezTo>
                    <a:pt x="131" y="25"/>
                    <a:pt x="131" y="25"/>
                    <a:pt x="131" y="25"/>
                  </a:cubicBezTo>
                  <a:cubicBezTo>
                    <a:pt x="112" y="29"/>
                    <a:pt x="94" y="36"/>
                    <a:pt x="79" y="47"/>
                  </a:cubicBezTo>
                  <a:cubicBezTo>
                    <a:pt x="62" y="31"/>
                    <a:pt x="62" y="31"/>
                    <a:pt x="62" y="31"/>
                  </a:cubicBezTo>
                  <a:cubicBezTo>
                    <a:pt x="27" y="66"/>
                    <a:pt x="27" y="66"/>
                    <a:pt x="27" y="66"/>
                  </a:cubicBezTo>
                  <a:cubicBezTo>
                    <a:pt x="44" y="83"/>
                    <a:pt x="44" y="83"/>
                    <a:pt x="44" y="83"/>
                  </a:cubicBezTo>
                  <a:cubicBezTo>
                    <a:pt x="34" y="98"/>
                    <a:pt x="27" y="116"/>
                    <a:pt x="23" y="135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8" y="204"/>
                    <a:pt x="35" y="222"/>
                    <a:pt x="46" y="237"/>
                  </a:cubicBezTo>
                  <a:cubicBezTo>
                    <a:pt x="30" y="254"/>
                    <a:pt x="30" y="254"/>
                    <a:pt x="30" y="254"/>
                  </a:cubicBezTo>
                  <a:cubicBezTo>
                    <a:pt x="65" y="289"/>
                    <a:pt x="65" y="289"/>
                    <a:pt x="65" y="289"/>
                  </a:cubicBezTo>
                  <a:cubicBezTo>
                    <a:pt x="82" y="272"/>
                    <a:pt x="82" y="272"/>
                    <a:pt x="82" y="272"/>
                  </a:cubicBezTo>
                  <a:cubicBezTo>
                    <a:pt x="98" y="283"/>
                    <a:pt x="115" y="290"/>
                    <a:pt x="135" y="293"/>
                  </a:cubicBezTo>
                  <a:cubicBezTo>
                    <a:pt x="135" y="317"/>
                    <a:pt x="135" y="317"/>
                    <a:pt x="135" y="317"/>
                  </a:cubicBezTo>
                  <a:cubicBezTo>
                    <a:pt x="160" y="316"/>
                    <a:pt x="160" y="316"/>
                    <a:pt x="160" y="316"/>
                  </a:cubicBezTo>
                  <a:cubicBezTo>
                    <a:pt x="185" y="316"/>
                    <a:pt x="185" y="316"/>
                    <a:pt x="185" y="316"/>
                  </a:cubicBezTo>
                  <a:cubicBezTo>
                    <a:pt x="184" y="292"/>
                    <a:pt x="184" y="292"/>
                    <a:pt x="184" y="292"/>
                  </a:cubicBezTo>
                  <a:cubicBezTo>
                    <a:pt x="203" y="289"/>
                    <a:pt x="221" y="281"/>
                    <a:pt x="236" y="270"/>
                  </a:cubicBezTo>
                  <a:cubicBezTo>
                    <a:pt x="253" y="287"/>
                    <a:pt x="253" y="287"/>
                    <a:pt x="253" y="287"/>
                  </a:cubicBezTo>
                  <a:cubicBezTo>
                    <a:pt x="288" y="251"/>
                    <a:pt x="288" y="251"/>
                    <a:pt x="288" y="251"/>
                  </a:cubicBezTo>
                  <a:cubicBezTo>
                    <a:pt x="271" y="234"/>
                    <a:pt x="271" y="234"/>
                    <a:pt x="271" y="234"/>
                  </a:cubicBezTo>
                  <a:cubicBezTo>
                    <a:pt x="282" y="219"/>
                    <a:pt x="289" y="201"/>
                    <a:pt x="292" y="182"/>
                  </a:cubicBezTo>
                  <a:cubicBezTo>
                    <a:pt x="316" y="181"/>
                    <a:pt x="316" y="181"/>
                    <a:pt x="316" y="181"/>
                  </a:cubicBezTo>
                  <a:cubicBezTo>
                    <a:pt x="315" y="132"/>
                    <a:pt x="315" y="132"/>
                    <a:pt x="315" y="132"/>
                  </a:cubicBezTo>
                  <a:cubicBezTo>
                    <a:pt x="292" y="132"/>
                    <a:pt x="292" y="132"/>
                    <a:pt x="292" y="132"/>
                  </a:cubicBezTo>
                  <a:cubicBezTo>
                    <a:pt x="288" y="113"/>
                    <a:pt x="280" y="95"/>
                    <a:pt x="269" y="80"/>
                  </a:cubicBezTo>
                  <a:cubicBezTo>
                    <a:pt x="286" y="63"/>
                    <a:pt x="286" y="63"/>
                    <a:pt x="286" y="63"/>
                  </a:cubicBezTo>
                  <a:cubicBezTo>
                    <a:pt x="250" y="28"/>
                    <a:pt x="250" y="28"/>
                    <a:pt x="250" y="28"/>
                  </a:cubicBezTo>
                  <a:cubicBezTo>
                    <a:pt x="234" y="45"/>
                    <a:pt x="234" y="45"/>
                    <a:pt x="234" y="45"/>
                  </a:cubicBezTo>
                  <a:cubicBezTo>
                    <a:pt x="218" y="35"/>
                    <a:pt x="200" y="27"/>
                    <a:pt x="181" y="24"/>
                  </a:cubicBezTo>
                  <a:cubicBezTo>
                    <a:pt x="181" y="0"/>
                    <a:pt x="181" y="0"/>
                    <a:pt x="181" y="0"/>
                  </a:cubicBezTo>
                </a:path>
              </a:pathLst>
            </a:custGeom>
            <a:solidFill>
              <a:srgbClr val="00A9C0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45" name="Freeform: Shape 60"/>
            <p:cNvSpPr/>
            <p:nvPr/>
          </p:nvSpPr>
          <p:spPr bwMode="auto">
            <a:xfrm>
              <a:off x="1953439" y="3485890"/>
              <a:ext cx="216788" cy="214768"/>
            </a:xfrm>
            <a:custGeom>
              <a:avLst/>
              <a:gdLst>
                <a:gd name="T0" fmla="*/ 68 w 136"/>
                <a:gd name="T1" fmla="*/ 0 h 135"/>
                <a:gd name="T2" fmla="*/ 67 w 136"/>
                <a:gd name="T3" fmla="*/ 0 h 135"/>
                <a:gd name="T4" fmla="*/ 67 w 136"/>
                <a:gd name="T5" fmla="*/ 0 h 135"/>
                <a:gd name="T6" fmla="*/ 0 w 136"/>
                <a:gd name="T7" fmla="*/ 68 h 135"/>
                <a:gd name="T8" fmla="*/ 68 w 136"/>
                <a:gd name="T9" fmla="*/ 135 h 135"/>
                <a:gd name="T10" fmla="*/ 69 w 136"/>
                <a:gd name="T11" fmla="*/ 135 h 135"/>
                <a:gd name="T12" fmla="*/ 69 w 136"/>
                <a:gd name="T13" fmla="*/ 135 h 135"/>
                <a:gd name="T14" fmla="*/ 135 w 136"/>
                <a:gd name="T15" fmla="*/ 67 h 135"/>
                <a:gd name="T16" fmla="*/ 68 w 136"/>
                <a:gd name="T17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6" h="135">
                  <a:moveTo>
                    <a:pt x="68" y="0"/>
                  </a:moveTo>
                  <a:cubicBezTo>
                    <a:pt x="67" y="0"/>
                    <a:pt x="67" y="0"/>
                    <a:pt x="67" y="0"/>
                  </a:cubicBezTo>
                  <a:cubicBezTo>
                    <a:pt x="67" y="0"/>
                    <a:pt x="67" y="0"/>
                    <a:pt x="67" y="0"/>
                  </a:cubicBezTo>
                  <a:cubicBezTo>
                    <a:pt x="29" y="0"/>
                    <a:pt x="0" y="31"/>
                    <a:pt x="0" y="68"/>
                  </a:cubicBezTo>
                  <a:cubicBezTo>
                    <a:pt x="1" y="106"/>
                    <a:pt x="31" y="135"/>
                    <a:pt x="68" y="135"/>
                  </a:cubicBezTo>
                  <a:cubicBezTo>
                    <a:pt x="68" y="135"/>
                    <a:pt x="68" y="135"/>
                    <a:pt x="69" y="135"/>
                  </a:cubicBezTo>
                  <a:cubicBezTo>
                    <a:pt x="69" y="135"/>
                    <a:pt x="69" y="135"/>
                    <a:pt x="69" y="135"/>
                  </a:cubicBezTo>
                  <a:cubicBezTo>
                    <a:pt x="106" y="135"/>
                    <a:pt x="136" y="104"/>
                    <a:pt x="135" y="67"/>
                  </a:cubicBezTo>
                  <a:cubicBezTo>
                    <a:pt x="135" y="30"/>
                    <a:pt x="105" y="0"/>
                    <a:pt x="68" y="0"/>
                  </a:cubicBezTo>
                </a:path>
              </a:pathLst>
            </a:custGeom>
            <a:solidFill>
              <a:srgbClr val="00A9C0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46" name="Freeform: Shape 61"/>
            <p:cNvSpPr/>
            <p:nvPr/>
          </p:nvSpPr>
          <p:spPr bwMode="auto">
            <a:xfrm>
              <a:off x="2581403" y="4342270"/>
              <a:ext cx="106374" cy="93582"/>
            </a:xfrm>
            <a:custGeom>
              <a:avLst/>
              <a:gdLst>
                <a:gd name="T0" fmla="*/ 34 w 67"/>
                <a:gd name="T1" fmla="*/ 0 h 59"/>
                <a:gd name="T2" fmla="*/ 5 w 67"/>
                <a:gd name="T3" fmla="*/ 20 h 59"/>
                <a:gd name="T4" fmla="*/ 24 w 67"/>
                <a:gd name="T5" fmla="*/ 58 h 59"/>
                <a:gd name="T6" fmla="*/ 34 w 67"/>
                <a:gd name="T7" fmla="*/ 59 h 59"/>
                <a:gd name="T8" fmla="*/ 62 w 67"/>
                <a:gd name="T9" fmla="*/ 39 h 59"/>
                <a:gd name="T10" fmla="*/ 43 w 67"/>
                <a:gd name="T11" fmla="*/ 1 h 59"/>
                <a:gd name="T12" fmla="*/ 34 w 67"/>
                <a:gd name="T13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7" h="59">
                  <a:moveTo>
                    <a:pt x="34" y="0"/>
                  </a:moveTo>
                  <a:cubicBezTo>
                    <a:pt x="21" y="0"/>
                    <a:pt x="10" y="8"/>
                    <a:pt x="5" y="20"/>
                  </a:cubicBezTo>
                  <a:cubicBezTo>
                    <a:pt x="0" y="36"/>
                    <a:pt x="9" y="53"/>
                    <a:pt x="24" y="58"/>
                  </a:cubicBezTo>
                  <a:cubicBezTo>
                    <a:pt x="27" y="59"/>
                    <a:pt x="30" y="59"/>
                    <a:pt x="34" y="59"/>
                  </a:cubicBezTo>
                  <a:cubicBezTo>
                    <a:pt x="46" y="59"/>
                    <a:pt x="58" y="51"/>
                    <a:pt x="62" y="39"/>
                  </a:cubicBezTo>
                  <a:cubicBezTo>
                    <a:pt x="67" y="23"/>
                    <a:pt x="59" y="7"/>
                    <a:pt x="43" y="1"/>
                  </a:cubicBezTo>
                  <a:cubicBezTo>
                    <a:pt x="40" y="0"/>
                    <a:pt x="37" y="0"/>
                    <a:pt x="34" y="0"/>
                  </a:cubicBezTo>
                </a:path>
              </a:pathLst>
            </a:custGeom>
            <a:solidFill>
              <a:srgbClr val="00A9C0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  <p:sp>
          <p:nvSpPr>
            <p:cNvPr id="47" name="Freeform: Shape 62"/>
            <p:cNvSpPr/>
            <p:nvPr/>
          </p:nvSpPr>
          <p:spPr bwMode="auto">
            <a:xfrm>
              <a:off x="2687802" y="3681807"/>
              <a:ext cx="445695" cy="440982"/>
            </a:xfrm>
            <a:custGeom>
              <a:avLst/>
              <a:gdLst>
                <a:gd name="T0" fmla="*/ 140 w 280"/>
                <a:gd name="T1" fmla="*/ 195 h 277"/>
                <a:gd name="T2" fmla="*/ 84 w 280"/>
                <a:gd name="T3" fmla="*/ 147 h 277"/>
                <a:gd name="T4" fmla="*/ 114 w 280"/>
                <a:gd name="T5" fmla="*/ 88 h 277"/>
                <a:gd name="T6" fmla="*/ 132 w 280"/>
                <a:gd name="T7" fmla="*/ 83 h 277"/>
                <a:gd name="T8" fmla="*/ 140 w 280"/>
                <a:gd name="T9" fmla="*/ 82 h 277"/>
                <a:gd name="T10" fmla="*/ 196 w 280"/>
                <a:gd name="T11" fmla="*/ 130 h 277"/>
                <a:gd name="T12" fmla="*/ 165 w 280"/>
                <a:gd name="T13" fmla="*/ 189 h 277"/>
                <a:gd name="T14" fmla="*/ 148 w 280"/>
                <a:gd name="T15" fmla="*/ 195 h 277"/>
                <a:gd name="T16" fmla="*/ 140 w 280"/>
                <a:gd name="T17" fmla="*/ 195 h 277"/>
                <a:gd name="T18" fmla="*/ 140 w 280"/>
                <a:gd name="T19" fmla="*/ 0 h 277"/>
                <a:gd name="T20" fmla="*/ 119 w 280"/>
                <a:gd name="T21" fmla="*/ 2 h 277"/>
                <a:gd name="T22" fmla="*/ 123 w 280"/>
                <a:gd name="T23" fmla="*/ 24 h 277"/>
                <a:gd name="T24" fmla="*/ 87 w 280"/>
                <a:gd name="T25" fmla="*/ 35 h 277"/>
                <a:gd name="T26" fmla="*/ 80 w 280"/>
                <a:gd name="T27" fmla="*/ 39 h 277"/>
                <a:gd name="T28" fmla="*/ 69 w 280"/>
                <a:gd name="T29" fmla="*/ 20 h 277"/>
                <a:gd name="T30" fmla="*/ 29 w 280"/>
                <a:gd name="T31" fmla="*/ 56 h 277"/>
                <a:gd name="T32" fmla="*/ 46 w 280"/>
                <a:gd name="T33" fmla="*/ 69 h 277"/>
                <a:gd name="T34" fmla="*/ 27 w 280"/>
                <a:gd name="T35" fmla="*/ 111 h 277"/>
                <a:gd name="T36" fmla="*/ 5 w 280"/>
                <a:gd name="T37" fmla="*/ 105 h 277"/>
                <a:gd name="T38" fmla="*/ 3 w 280"/>
                <a:gd name="T39" fmla="*/ 159 h 277"/>
                <a:gd name="T40" fmla="*/ 25 w 280"/>
                <a:gd name="T41" fmla="*/ 156 h 277"/>
                <a:gd name="T42" fmla="*/ 40 w 280"/>
                <a:gd name="T43" fmla="*/ 199 h 277"/>
                <a:gd name="T44" fmla="*/ 21 w 280"/>
                <a:gd name="T45" fmla="*/ 210 h 277"/>
                <a:gd name="T46" fmla="*/ 57 w 280"/>
                <a:gd name="T47" fmla="*/ 250 h 277"/>
                <a:gd name="T48" fmla="*/ 70 w 280"/>
                <a:gd name="T49" fmla="*/ 232 h 277"/>
                <a:gd name="T50" fmla="*/ 112 w 280"/>
                <a:gd name="T51" fmla="*/ 252 h 277"/>
                <a:gd name="T52" fmla="*/ 106 w 280"/>
                <a:gd name="T53" fmla="*/ 273 h 277"/>
                <a:gd name="T54" fmla="*/ 140 w 280"/>
                <a:gd name="T55" fmla="*/ 277 h 277"/>
                <a:gd name="T56" fmla="*/ 160 w 280"/>
                <a:gd name="T57" fmla="*/ 276 h 277"/>
                <a:gd name="T58" fmla="*/ 157 w 280"/>
                <a:gd name="T59" fmla="*/ 254 h 277"/>
                <a:gd name="T60" fmla="*/ 193 w 280"/>
                <a:gd name="T61" fmla="*/ 243 h 277"/>
                <a:gd name="T62" fmla="*/ 200 w 280"/>
                <a:gd name="T63" fmla="*/ 239 h 277"/>
                <a:gd name="T64" fmla="*/ 211 w 280"/>
                <a:gd name="T65" fmla="*/ 258 h 277"/>
                <a:gd name="T66" fmla="*/ 251 w 280"/>
                <a:gd name="T67" fmla="*/ 221 h 277"/>
                <a:gd name="T68" fmla="*/ 234 w 280"/>
                <a:gd name="T69" fmla="*/ 208 h 277"/>
                <a:gd name="T70" fmla="*/ 253 w 280"/>
                <a:gd name="T71" fmla="*/ 167 h 277"/>
                <a:gd name="T72" fmla="*/ 274 w 280"/>
                <a:gd name="T73" fmla="*/ 172 h 277"/>
                <a:gd name="T74" fmla="*/ 277 w 280"/>
                <a:gd name="T75" fmla="*/ 118 h 277"/>
                <a:gd name="T76" fmla="*/ 255 w 280"/>
                <a:gd name="T77" fmla="*/ 122 h 277"/>
                <a:gd name="T78" fmla="*/ 240 w 280"/>
                <a:gd name="T79" fmla="*/ 79 h 277"/>
                <a:gd name="T80" fmla="*/ 259 w 280"/>
                <a:gd name="T81" fmla="*/ 67 h 277"/>
                <a:gd name="T82" fmla="*/ 222 w 280"/>
                <a:gd name="T83" fmla="*/ 27 h 277"/>
                <a:gd name="T84" fmla="*/ 209 w 280"/>
                <a:gd name="T85" fmla="*/ 45 h 277"/>
                <a:gd name="T86" fmla="*/ 168 w 280"/>
                <a:gd name="T87" fmla="*/ 26 h 277"/>
                <a:gd name="T88" fmla="*/ 173 w 280"/>
                <a:gd name="T89" fmla="*/ 4 h 277"/>
                <a:gd name="T90" fmla="*/ 140 w 280"/>
                <a:gd name="T91" fmla="*/ 0 h 2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80" h="277">
                  <a:moveTo>
                    <a:pt x="140" y="195"/>
                  </a:moveTo>
                  <a:cubicBezTo>
                    <a:pt x="112" y="195"/>
                    <a:pt x="88" y="175"/>
                    <a:pt x="84" y="147"/>
                  </a:cubicBezTo>
                  <a:cubicBezTo>
                    <a:pt x="80" y="122"/>
                    <a:pt x="93" y="99"/>
                    <a:pt x="114" y="88"/>
                  </a:cubicBezTo>
                  <a:cubicBezTo>
                    <a:pt x="120" y="86"/>
                    <a:pt x="125" y="84"/>
                    <a:pt x="132" y="83"/>
                  </a:cubicBezTo>
                  <a:cubicBezTo>
                    <a:pt x="134" y="83"/>
                    <a:pt x="137" y="82"/>
                    <a:pt x="140" y="82"/>
                  </a:cubicBezTo>
                  <a:cubicBezTo>
                    <a:pt x="167" y="82"/>
                    <a:pt x="191" y="102"/>
                    <a:pt x="196" y="130"/>
                  </a:cubicBezTo>
                  <a:cubicBezTo>
                    <a:pt x="199" y="155"/>
                    <a:pt x="186" y="178"/>
                    <a:pt x="165" y="189"/>
                  </a:cubicBezTo>
                  <a:cubicBezTo>
                    <a:pt x="160" y="192"/>
                    <a:pt x="154" y="194"/>
                    <a:pt x="148" y="195"/>
                  </a:cubicBezTo>
                  <a:cubicBezTo>
                    <a:pt x="145" y="195"/>
                    <a:pt x="143" y="195"/>
                    <a:pt x="140" y="195"/>
                  </a:cubicBezTo>
                  <a:moveTo>
                    <a:pt x="140" y="0"/>
                  </a:moveTo>
                  <a:cubicBezTo>
                    <a:pt x="133" y="0"/>
                    <a:pt x="126" y="1"/>
                    <a:pt x="119" y="2"/>
                  </a:cubicBezTo>
                  <a:cubicBezTo>
                    <a:pt x="123" y="24"/>
                    <a:pt x="123" y="24"/>
                    <a:pt x="123" y="24"/>
                  </a:cubicBezTo>
                  <a:cubicBezTo>
                    <a:pt x="110" y="25"/>
                    <a:pt x="98" y="29"/>
                    <a:pt x="87" y="35"/>
                  </a:cubicBezTo>
                  <a:cubicBezTo>
                    <a:pt x="85" y="36"/>
                    <a:pt x="82" y="37"/>
                    <a:pt x="80" y="39"/>
                  </a:cubicBezTo>
                  <a:cubicBezTo>
                    <a:pt x="69" y="20"/>
                    <a:pt x="69" y="20"/>
                    <a:pt x="69" y="20"/>
                  </a:cubicBezTo>
                  <a:cubicBezTo>
                    <a:pt x="53" y="29"/>
                    <a:pt x="39" y="42"/>
                    <a:pt x="29" y="56"/>
                  </a:cubicBezTo>
                  <a:cubicBezTo>
                    <a:pt x="46" y="69"/>
                    <a:pt x="46" y="69"/>
                    <a:pt x="46" y="69"/>
                  </a:cubicBezTo>
                  <a:cubicBezTo>
                    <a:pt x="37" y="82"/>
                    <a:pt x="31" y="96"/>
                    <a:pt x="27" y="111"/>
                  </a:cubicBezTo>
                  <a:cubicBezTo>
                    <a:pt x="5" y="105"/>
                    <a:pt x="5" y="105"/>
                    <a:pt x="5" y="105"/>
                  </a:cubicBezTo>
                  <a:cubicBezTo>
                    <a:pt x="1" y="122"/>
                    <a:pt x="0" y="141"/>
                    <a:pt x="3" y="159"/>
                  </a:cubicBezTo>
                  <a:cubicBezTo>
                    <a:pt x="25" y="156"/>
                    <a:pt x="25" y="156"/>
                    <a:pt x="25" y="156"/>
                  </a:cubicBezTo>
                  <a:cubicBezTo>
                    <a:pt x="27" y="172"/>
                    <a:pt x="32" y="186"/>
                    <a:pt x="40" y="199"/>
                  </a:cubicBezTo>
                  <a:cubicBezTo>
                    <a:pt x="21" y="210"/>
                    <a:pt x="21" y="210"/>
                    <a:pt x="21" y="210"/>
                  </a:cubicBezTo>
                  <a:cubicBezTo>
                    <a:pt x="30" y="226"/>
                    <a:pt x="43" y="239"/>
                    <a:pt x="57" y="250"/>
                  </a:cubicBezTo>
                  <a:cubicBezTo>
                    <a:pt x="70" y="232"/>
                    <a:pt x="70" y="232"/>
                    <a:pt x="70" y="232"/>
                  </a:cubicBezTo>
                  <a:cubicBezTo>
                    <a:pt x="83" y="241"/>
                    <a:pt x="97" y="248"/>
                    <a:pt x="112" y="252"/>
                  </a:cubicBezTo>
                  <a:cubicBezTo>
                    <a:pt x="106" y="273"/>
                    <a:pt x="106" y="273"/>
                    <a:pt x="106" y="273"/>
                  </a:cubicBezTo>
                  <a:cubicBezTo>
                    <a:pt x="117" y="276"/>
                    <a:pt x="128" y="277"/>
                    <a:pt x="140" y="277"/>
                  </a:cubicBezTo>
                  <a:cubicBezTo>
                    <a:pt x="147" y="277"/>
                    <a:pt x="153" y="277"/>
                    <a:pt x="160" y="276"/>
                  </a:cubicBezTo>
                  <a:cubicBezTo>
                    <a:pt x="157" y="254"/>
                    <a:pt x="157" y="254"/>
                    <a:pt x="157" y="254"/>
                  </a:cubicBezTo>
                  <a:cubicBezTo>
                    <a:pt x="170" y="252"/>
                    <a:pt x="182" y="248"/>
                    <a:pt x="193" y="243"/>
                  </a:cubicBezTo>
                  <a:cubicBezTo>
                    <a:pt x="195" y="241"/>
                    <a:pt x="198" y="240"/>
                    <a:pt x="200" y="239"/>
                  </a:cubicBezTo>
                  <a:cubicBezTo>
                    <a:pt x="211" y="258"/>
                    <a:pt x="211" y="258"/>
                    <a:pt x="211" y="258"/>
                  </a:cubicBezTo>
                  <a:cubicBezTo>
                    <a:pt x="227" y="248"/>
                    <a:pt x="240" y="236"/>
                    <a:pt x="251" y="221"/>
                  </a:cubicBezTo>
                  <a:cubicBezTo>
                    <a:pt x="234" y="208"/>
                    <a:pt x="234" y="208"/>
                    <a:pt x="234" y="208"/>
                  </a:cubicBezTo>
                  <a:cubicBezTo>
                    <a:pt x="243" y="196"/>
                    <a:pt x="249" y="182"/>
                    <a:pt x="253" y="167"/>
                  </a:cubicBezTo>
                  <a:cubicBezTo>
                    <a:pt x="274" y="172"/>
                    <a:pt x="274" y="172"/>
                    <a:pt x="274" y="172"/>
                  </a:cubicBezTo>
                  <a:cubicBezTo>
                    <a:pt x="279" y="155"/>
                    <a:pt x="280" y="137"/>
                    <a:pt x="277" y="118"/>
                  </a:cubicBezTo>
                  <a:cubicBezTo>
                    <a:pt x="255" y="122"/>
                    <a:pt x="255" y="122"/>
                    <a:pt x="255" y="122"/>
                  </a:cubicBezTo>
                  <a:cubicBezTo>
                    <a:pt x="253" y="106"/>
                    <a:pt x="247" y="92"/>
                    <a:pt x="240" y="79"/>
                  </a:cubicBezTo>
                  <a:cubicBezTo>
                    <a:pt x="259" y="67"/>
                    <a:pt x="259" y="67"/>
                    <a:pt x="259" y="67"/>
                  </a:cubicBezTo>
                  <a:cubicBezTo>
                    <a:pt x="249" y="52"/>
                    <a:pt x="237" y="38"/>
                    <a:pt x="222" y="27"/>
                  </a:cubicBezTo>
                  <a:cubicBezTo>
                    <a:pt x="209" y="45"/>
                    <a:pt x="209" y="45"/>
                    <a:pt x="209" y="45"/>
                  </a:cubicBezTo>
                  <a:cubicBezTo>
                    <a:pt x="197" y="36"/>
                    <a:pt x="183" y="29"/>
                    <a:pt x="168" y="26"/>
                  </a:cubicBezTo>
                  <a:cubicBezTo>
                    <a:pt x="173" y="4"/>
                    <a:pt x="173" y="4"/>
                    <a:pt x="173" y="4"/>
                  </a:cubicBezTo>
                  <a:cubicBezTo>
                    <a:pt x="163" y="2"/>
                    <a:pt x="151" y="0"/>
                    <a:pt x="140" y="0"/>
                  </a:cubicBezTo>
                </a:path>
              </a:pathLst>
            </a:custGeom>
            <a:solidFill>
              <a:srgbClr val="00A9C0"/>
            </a:solidFill>
            <a:ln>
              <a:noFill/>
            </a:ln>
          </p:spPr>
          <p:txBody>
            <a:bodyPr anchor="ctr"/>
            <a:lstStyle/>
            <a:p>
              <a:pPr algn="ctr"/>
              <a:endParaRPr dirty="0">
                <a:solidFill>
                  <a:schemeClr val="bg2">
                    <a:lumMod val="2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endParaRPr>
            </a:p>
          </p:txBody>
        </p:sp>
      </p:grpSp>
      <p:grpSp>
        <p:nvGrpSpPr>
          <p:cNvPr id="65" name="그룹 64">
            <a:extLst>
              <a:ext uri="{FF2B5EF4-FFF2-40B4-BE49-F238E27FC236}">
                <a16:creationId xmlns:a16="http://schemas.microsoft.com/office/drawing/2014/main" id="{9567DCFF-8FFD-4416-B184-F0823AA6F8BD}"/>
              </a:ext>
            </a:extLst>
          </p:cNvPr>
          <p:cNvGrpSpPr/>
          <p:nvPr/>
        </p:nvGrpSpPr>
        <p:grpSpPr>
          <a:xfrm>
            <a:off x="5458628" y="1642153"/>
            <a:ext cx="5725293" cy="4634822"/>
            <a:chOff x="179512" y="294105"/>
            <a:chExt cx="8753475" cy="7192023"/>
          </a:xfrm>
        </p:grpSpPr>
        <p:pic>
          <p:nvPicPr>
            <p:cNvPr id="66" name="그림 65">
              <a:extLst>
                <a:ext uri="{FF2B5EF4-FFF2-40B4-BE49-F238E27FC236}">
                  <a16:creationId xmlns:a16="http://schemas.microsoft.com/office/drawing/2014/main" id="{A130D535-E353-488C-BFB9-8D551092445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71"/>
            <a:stretch/>
          </p:blipFill>
          <p:spPr>
            <a:xfrm>
              <a:off x="179512" y="1412775"/>
              <a:ext cx="8753475" cy="4894736"/>
            </a:xfrm>
            <a:prstGeom prst="rect">
              <a:avLst/>
            </a:prstGeom>
          </p:spPr>
        </p:pic>
        <p:grpSp>
          <p:nvGrpSpPr>
            <p:cNvPr id="67" name="그룹 1450">
              <a:extLst>
                <a:ext uri="{FF2B5EF4-FFF2-40B4-BE49-F238E27FC236}">
                  <a16:creationId xmlns:a16="http://schemas.microsoft.com/office/drawing/2014/main" id="{F62E2EE6-AF3E-4708-AE79-B9878114ADE0}"/>
                </a:ext>
              </a:extLst>
            </p:cNvPr>
            <p:cNvGrpSpPr/>
            <p:nvPr/>
          </p:nvGrpSpPr>
          <p:grpSpPr>
            <a:xfrm>
              <a:off x="3514725" y="1412775"/>
              <a:ext cx="1057275" cy="5111850"/>
              <a:chOff x="3779912" y="1412775"/>
              <a:chExt cx="792088" cy="5111850"/>
            </a:xfrm>
            <a:solidFill>
              <a:srgbClr val="015CA5"/>
            </a:solidFill>
          </p:grpSpPr>
          <p:sp>
            <p:nvSpPr>
              <p:cNvPr id="139" name="직사각형 138">
                <a:extLst>
                  <a:ext uri="{FF2B5EF4-FFF2-40B4-BE49-F238E27FC236}">
                    <a16:creationId xmlns:a16="http://schemas.microsoft.com/office/drawing/2014/main" id="{A8C47036-F683-4513-8E65-11ADC8C369A9}"/>
                  </a:ext>
                </a:extLst>
              </p:cNvPr>
              <p:cNvSpPr/>
              <p:nvPr/>
            </p:nvSpPr>
            <p:spPr>
              <a:xfrm>
                <a:off x="3948545" y="1412775"/>
                <a:ext cx="623455" cy="1416149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  <p:sp>
            <p:nvSpPr>
              <p:cNvPr id="140" name="직사각형 139">
                <a:extLst>
                  <a:ext uri="{FF2B5EF4-FFF2-40B4-BE49-F238E27FC236}">
                    <a16:creationId xmlns:a16="http://schemas.microsoft.com/office/drawing/2014/main" id="{B5A1AC44-067B-44FE-96F9-8066D17DAA75}"/>
                  </a:ext>
                </a:extLst>
              </p:cNvPr>
              <p:cNvSpPr/>
              <p:nvPr/>
            </p:nvSpPr>
            <p:spPr>
              <a:xfrm>
                <a:off x="3779912" y="3238500"/>
                <a:ext cx="792088" cy="120396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  <p:sp>
            <p:nvSpPr>
              <p:cNvPr id="141" name="직사각형 140">
                <a:extLst>
                  <a:ext uri="{FF2B5EF4-FFF2-40B4-BE49-F238E27FC236}">
                    <a16:creationId xmlns:a16="http://schemas.microsoft.com/office/drawing/2014/main" id="{2FC2F38C-693B-40D6-A645-CF2AAE2EA12C}"/>
                  </a:ext>
                </a:extLst>
              </p:cNvPr>
              <p:cNvSpPr/>
              <p:nvPr/>
            </p:nvSpPr>
            <p:spPr>
              <a:xfrm>
                <a:off x="3943350" y="5086350"/>
                <a:ext cx="628650" cy="1438275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  <p:sp>
            <p:nvSpPr>
              <p:cNvPr id="142" name="자유형 177">
                <a:extLst>
                  <a:ext uri="{FF2B5EF4-FFF2-40B4-BE49-F238E27FC236}">
                    <a16:creationId xmlns:a16="http://schemas.microsoft.com/office/drawing/2014/main" id="{F61C7BBB-1F78-42A0-8B24-A308042F0668}"/>
                  </a:ext>
                </a:extLst>
              </p:cNvPr>
              <p:cNvSpPr/>
              <p:nvPr/>
            </p:nvSpPr>
            <p:spPr>
              <a:xfrm>
                <a:off x="3782496" y="2798713"/>
                <a:ext cx="789504" cy="439786"/>
              </a:xfrm>
              <a:custGeom>
                <a:avLst/>
                <a:gdLst>
                  <a:gd name="connsiteX0" fmla="*/ 0 w 1333024"/>
                  <a:gd name="connsiteY0" fmla="*/ 438149 h 438149"/>
                  <a:gd name="connsiteX1" fmla="*/ 166689 w 1333024"/>
                  <a:gd name="connsiteY1" fmla="*/ 0 h 438149"/>
                  <a:gd name="connsiteX2" fmla="*/ 1333024 w 1333024"/>
                  <a:gd name="connsiteY2" fmla="*/ 0 h 438149"/>
                  <a:gd name="connsiteX3" fmla="*/ 1166335 w 1333024"/>
                  <a:gd name="connsiteY3" fmla="*/ 438149 h 438149"/>
                  <a:gd name="connsiteX4" fmla="*/ 0 w 1333024"/>
                  <a:gd name="connsiteY4" fmla="*/ 438149 h 438149"/>
                  <a:gd name="connsiteX0" fmla="*/ 0 w 1166335"/>
                  <a:gd name="connsiteY0" fmla="*/ 438149 h 438149"/>
                  <a:gd name="connsiteX1" fmla="*/ 166689 w 1166335"/>
                  <a:gd name="connsiteY1" fmla="*/ 0 h 438149"/>
                  <a:gd name="connsiteX2" fmla="*/ 790298 w 1166335"/>
                  <a:gd name="connsiteY2" fmla="*/ 372 h 438149"/>
                  <a:gd name="connsiteX3" fmla="*/ 1166335 w 1166335"/>
                  <a:gd name="connsiteY3" fmla="*/ 438149 h 438149"/>
                  <a:gd name="connsiteX4" fmla="*/ 0 w 1166335"/>
                  <a:gd name="connsiteY4" fmla="*/ 438149 h 438149"/>
                  <a:gd name="connsiteX0" fmla="*/ 0 w 790298"/>
                  <a:gd name="connsiteY0" fmla="*/ 438149 h 440530"/>
                  <a:gd name="connsiteX1" fmla="*/ 166689 w 790298"/>
                  <a:gd name="connsiteY1" fmla="*/ 0 h 440530"/>
                  <a:gd name="connsiteX2" fmla="*/ 790298 w 790298"/>
                  <a:gd name="connsiteY2" fmla="*/ 372 h 440530"/>
                  <a:gd name="connsiteX3" fmla="*/ 787716 w 790298"/>
                  <a:gd name="connsiteY3" fmla="*/ 440530 h 440530"/>
                  <a:gd name="connsiteX4" fmla="*/ 0 w 790298"/>
                  <a:gd name="connsiteY4" fmla="*/ 438149 h 440530"/>
                  <a:gd name="connsiteX0" fmla="*/ 0 w 790298"/>
                  <a:gd name="connsiteY0" fmla="*/ 438149 h 438149"/>
                  <a:gd name="connsiteX1" fmla="*/ 166689 w 790298"/>
                  <a:gd name="connsiteY1" fmla="*/ 0 h 438149"/>
                  <a:gd name="connsiteX2" fmla="*/ 790298 w 790298"/>
                  <a:gd name="connsiteY2" fmla="*/ 372 h 438149"/>
                  <a:gd name="connsiteX3" fmla="*/ 785335 w 790298"/>
                  <a:gd name="connsiteY3" fmla="*/ 388142 h 438149"/>
                  <a:gd name="connsiteX4" fmla="*/ 0 w 790298"/>
                  <a:gd name="connsiteY4" fmla="*/ 438149 h 438149"/>
                  <a:gd name="connsiteX0" fmla="*/ 0 w 790298"/>
                  <a:gd name="connsiteY0" fmla="*/ 438149 h 438149"/>
                  <a:gd name="connsiteX1" fmla="*/ 166689 w 790298"/>
                  <a:gd name="connsiteY1" fmla="*/ 0 h 438149"/>
                  <a:gd name="connsiteX2" fmla="*/ 790298 w 790298"/>
                  <a:gd name="connsiteY2" fmla="*/ 372 h 438149"/>
                  <a:gd name="connsiteX3" fmla="*/ 787716 w 790298"/>
                  <a:gd name="connsiteY3" fmla="*/ 438148 h 438149"/>
                  <a:gd name="connsiteX4" fmla="*/ 0 w 790298"/>
                  <a:gd name="connsiteY4" fmla="*/ 438149 h 438149"/>
                  <a:gd name="connsiteX0" fmla="*/ 0 w 789504"/>
                  <a:gd name="connsiteY0" fmla="*/ 439786 h 439786"/>
                  <a:gd name="connsiteX1" fmla="*/ 166689 w 789504"/>
                  <a:gd name="connsiteY1" fmla="*/ 1637 h 439786"/>
                  <a:gd name="connsiteX2" fmla="*/ 789504 w 789504"/>
                  <a:gd name="connsiteY2" fmla="*/ 0 h 439786"/>
                  <a:gd name="connsiteX3" fmla="*/ 787716 w 789504"/>
                  <a:gd name="connsiteY3" fmla="*/ 439785 h 439786"/>
                  <a:gd name="connsiteX4" fmla="*/ 0 w 789504"/>
                  <a:gd name="connsiteY4" fmla="*/ 439786 h 439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89504" h="439786">
                    <a:moveTo>
                      <a:pt x="0" y="439786"/>
                    </a:moveTo>
                    <a:lnTo>
                      <a:pt x="166689" y="1637"/>
                    </a:lnTo>
                    <a:lnTo>
                      <a:pt x="789504" y="0"/>
                    </a:lnTo>
                    <a:cubicBezTo>
                      <a:pt x="788643" y="146719"/>
                      <a:pt x="788577" y="293066"/>
                      <a:pt x="787716" y="439785"/>
                    </a:cubicBezTo>
                    <a:lnTo>
                      <a:pt x="0" y="43978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  <p:sp>
            <p:nvSpPr>
              <p:cNvPr id="143" name="자유형 178">
                <a:extLst>
                  <a:ext uri="{FF2B5EF4-FFF2-40B4-BE49-F238E27FC236}">
                    <a16:creationId xmlns:a16="http://schemas.microsoft.com/office/drawing/2014/main" id="{F5E321E5-21F9-4E2E-B8FA-10376E134223}"/>
                  </a:ext>
                </a:extLst>
              </p:cNvPr>
              <p:cNvSpPr/>
              <p:nvPr/>
            </p:nvSpPr>
            <p:spPr>
              <a:xfrm flipV="1">
                <a:off x="3782496" y="4443313"/>
                <a:ext cx="789504" cy="647799"/>
              </a:xfrm>
              <a:custGeom>
                <a:avLst/>
                <a:gdLst>
                  <a:gd name="connsiteX0" fmla="*/ 0 w 1333024"/>
                  <a:gd name="connsiteY0" fmla="*/ 438149 h 438149"/>
                  <a:gd name="connsiteX1" fmla="*/ 166689 w 1333024"/>
                  <a:gd name="connsiteY1" fmla="*/ 0 h 438149"/>
                  <a:gd name="connsiteX2" fmla="*/ 1333024 w 1333024"/>
                  <a:gd name="connsiteY2" fmla="*/ 0 h 438149"/>
                  <a:gd name="connsiteX3" fmla="*/ 1166335 w 1333024"/>
                  <a:gd name="connsiteY3" fmla="*/ 438149 h 438149"/>
                  <a:gd name="connsiteX4" fmla="*/ 0 w 1333024"/>
                  <a:gd name="connsiteY4" fmla="*/ 438149 h 438149"/>
                  <a:gd name="connsiteX0" fmla="*/ 0 w 1166335"/>
                  <a:gd name="connsiteY0" fmla="*/ 438149 h 438149"/>
                  <a:gd name="connsiteX1" fmla="*/ 166689 w 1166335"/>
                  <a:gd name="connsiteY1" fmla="*/ 0 h 438149"/>
                  <a:gd name="connsiteX2" fmla="*/ 790298 w 1166335"/>
                  <a:gd name="connsiteY2" fmla="*/ 372 h 438149"/>
                  <a:gd name="connsiteX3" fmla="*/ 1166335 w 1166335"/>
                  <a:gd name="connsiteY3" fmla="*/ 438149 h 438149"/>
                  <a:gd name="connsiteX4" fmla="*/ 0 w 1166335"/>
                  <a:gd name="connsiteY4" fmla="*/ 438149 h 438149"/>
                  <a:gd name="connsiteX0" fmla="*/ 0 w 790298"/>
                  <a:gd name="connsiteY0" fmla="*/ 438149 h 440530"/>
                  <a:gd name="connsiteX1" fmla="*/ 166689 w 790298"/>
                  <a:gd name="connsiteY1" fmla="*/ 0 h 440530"/>
                  <a:gd name="connsiteX2" fmla="*/ 790298 w 790298"/>
                  <a:gd name="connsiteY2" fmla="*/ 372 h 440530"/>
                  <a:gd name="connsiteX3" fmla="*/ 787716 w 790298"/>
                  <a:gd name="connsiteY3" fmla="*/ 440530 h 440530"/>
                  <a:gd name="connsiteX4" fmla="*/ 0 w 790298"/>
                  <a:gd name="connsiteY4" fmla="*/ 438149 h 440530"/>
                  <a:gd name="connsiteX0" fmla="*/ 0 w 790298"/>
                  <a:gd name="connsiteY0" fmla="*/ 438149 h 438149"/>
                  <a:gd name="connsiteX1" fmla="*/ 166689 w 790298"/>
                  <a:gd name="connsiteY1" fmla="*/ 0 h 438149"/>
                  <a:gd name="connsiteX2" fmla="*/ 790298 w 790298"/>
                  <a:gd name="connsiteY2" fmla="*/ 372 h 438149"/>
                  <a:gd name="connsiteX3" fmla="*/ 785335 w 790298"/>
                  <a:gd name="connsiteY3" fmla="*/ 388142 h 438149"/>
                  <a:gd name="connsiteX4" fmla="*/ 0 w 790298"/>
                  <a:gd name="connsiteY4" fmla="*/ 438149 h 438149"/>
                  <a:gd name="connsiteX0" fmla="*/ 0 w 790298"/>
                  <a:gd name="connsiteY0" fmla="*/ 438149 h 438149"/>
                  <a:gd name="connsiteX1" fmla="*/ 166689 w 790298"/>
                  <a:gd name="connsiteY1" fmla="*/ 0 h 438149"/>
                  <a:gd name="connsiteX2" fmla="*/ 790298 w 790298"/>
                  <a:gd name="connsiteY2" fmla="*/ 372 h 438149"/>
                  <a:gd name="connsiteX3" fmla="*/ 787716 w 790298"/>
                  <a:gd name="connsiteY3" fmla="*/ 438148 h 438149"/>
                  <a:gd name="connsiteX4" fmla="*/ 0 w 790298"/>
                  <a:gd name="connsiteY4" fmla="*/ 438149 h 438149"/>
                  <a:gd name="connsiteX0" fmla="*/ 0 w 789504"/>
                  <a:gd name="connsiteY0" fmla="*/ 439786 h 439786"/>
                  <a:gd name="connsiteX1" fmla="*/ 166689 w 789504"/>
                  <a:gd name="connsiteY1" fmla="*/ 1637 h 439786"/>
                  <a:gd name="connsiteX2" fmla="*/ 789504 w 789504"/>
                  <a:gd name="connsiteY2" fmla="*/ 0 h 439786"/>
                  <a:gd name="connsiteX3" fmla="*/ 787716 w 789504"/>
                  <a:gd name="connsiteY3" fmla="*/ 439785 h 439786"/>
                  <a:gd name="connsiteX4" fmla="*/ 0 w 789504"/>
                  <a:gd name="connsiteY4" fmla="*/ 439786 h 439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89504" h="439786">
                    <a:moveTo>
                      <a:pt x="0" y="439786"/>
                    </a:moveTo>
                    <a:lnTo>
                      <a:pt x="166689" y="1637"/>
                    </a:lnTo>
                    <a:lnTo>
                      <a:pt x="789504" y="0"/>
                    </a:lnTo>
                    <a:cubicBezTo>
                      <a:pt x="788643" y="146719"/>
                      <a:pt x="788577" y="293066"/>
                      <a:pt x="787716" y="439785"/>
                    </a:cubicBezTo>
                    <a:lnTo>
                      <a:pt x="0" y="43978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</p:grpSp>
        <p:grpSp>
          <p:nvGrpSpPr>
            <p:cNvPr id="68" name="그룹 1449">
              <a:extLst>
                <a:ext uri="{FF2B5EF4-FFF2-40B4-BE49-F238E27FC236}">
                  <a16:creationId xmlns:a16="http://schemas.microsoft.com/office/drawing/2014/main" id="{148308FA-CB13-411C-9A94-08292CDAAB2F}"/>
                </a:ext>
              </a:extLst>
            </p:cNvPr>
            <p:cNvGrpSpPr/>
            <p:nvPr/>
          </p:nvGrpSpPr>
          <p:grpSpPr>
            <a:xfrm>
              <a:off x="4571999" y="1412776"/>
              <a:ext cx="1057278" cy="5111849"/>
              <a:chOff x="4571998" y="1412776"/>
              <a:chExt cx="792090" cy="5111849"/>
            </a:xfrm>
            <a:solidFill>
              <a:srgbClr val="75BC2E"/>
            </a:solidFill>
          </p:grpSpPr>
          <p:sp>
            <p:nvSpPr>
              <p:cNvPr id="134" name="직사각형 133">
                <a:extLst>
                  <a:ext uri="{FF2B5EF4-FFF2-40B4-BE49-F238E27FC236}">
                    <a16:creationId xmlns:a16="http://schemas.microsoft.com/office/drawing/2014/main" id="{7FA75A02-5D78-4AE9-ABB3-339C7284A399}"/>
                  </a:ext>
                </a:extLst>
              </p:cNvPr>
              <p:cNvSpPr/>
              <p:nvPr/>
            </p:nvSpPr>
            <p:spPr>
              <a:xfrm flipH="1">
                <a:off x="4571998" y="1412776"/>
                <a:ext cx="623455" cy="140662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  <p:sp>
            <p:nvSpPr>
              <p:cNvPr id="135" name="직사각형 134">
                <a:extLst>
                  <a:ext uri="{FF2B5EF4-FFF2-40B4-BE49-F238E27FC236}">
                    <a16:creationId xmlns:a16="http://schemas.microsoft.com/office/drawing/2014/main" id="{89D14E24-2F3A-4B54-B3C5-E9F6F1BE1F0D}"/>
                  </a:ext>
                </a:extLst>
              </p:cNvPr>
              <p:cNvSpPr/>
              <p:nvPr/>
            </p:nvSpPr>
            <p:spPr>
              <a:xfrm flipH="1">
                <a:off x="4572000" y="5086350"/>
                <a:ext cx="628650" cy="1438275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  <p:sp>
            <p:nvSpPr>
              <p:cNvPr id="136" name="직사각형 135">
                <a:extLst>
                  <a:ext uri="{FF2B5EF4-FFF2-40B4-BE49-F238E27FC236}">
                    <a16:creationId xmlns:a16="http://schemas.microsoft.com/office/drawing/2014/main" id="{7A5F961D-5285-4F73-AB55-2AC326EECED7}"/>
                  </a:ext>
                </a:extLst>
              </p:cNvPr>
              <p:cNvSpPr/>
              <p:nvPr/>
            </p:nvSpPr>
            <p:spPr>
              <a:xfrm flipH="1">
                <a:off x="4572000" y="3238500"/>
                <a:ext cx="792088" cy="120396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  <p:sp>
            <p:nvSpPr>
              <p:cNvPr id="137" name="자유형 172">
                <a:extLst>
                  <a:ext uri="{FF2B5EF4-FFF2-40B4-BE49-F238E27FC236}">
                    <a16:creationId xmlns:a16="http://schemas.microsoft.com/office/drawing/2014/main" id="{145A14EA-20D8-47A7-BD43-43941E333F97}"/>
                  </a:ext>
                </a:extLst>
              </p:cNvPr>
              <p:cNvSpPr/>
              <p:nvPr/>
            </p:nvSpPr>
            <p:spPr>
              <a:xfrm flipH="1">
                <a:off x="4572000" y="2798713"/>
                <a:ext cx="789504" cy="439786"/>
              </a:xfrm>
              <a:custGeom>
                <a:avLst/>
                <a:gdLst>
                  <a:gd name="connsiteX0" fmla="*/ 0 w 1333024"/>
                  <a:gd name="connsiteY0" fmla="*/ 438149 h 438149"/>
                  <a:gd name="connsiteX1" fmla="*/ 166689 w 1333024"/>
                  <a:gd name="connsiteY1" fmla="*/ 0 h 438149"/>
                  <a:gd name="connsiteX2" fmla="*/ 1333024 w 1333024"/>
                  <a:gd name="connsiteY2" fmla="*/ 0 h 438149"/>
                  <a:gd name="connsiteX3" fmla="*/ 1166335 w 1333024"/>
                  <a:gd name="connsiteY3" fmla="*/ 438149 h 438149"/>
                  <a:gd name="connsiteX4" fmla="*/ 0 w 1333024"/>
                  <a:gd name="connsiteY4" fmla="*/ 438149 h 438149"/>
                  <a:gd name="connsiteX0" fmla="*/ 0 w 1166335"/>
                  <a:gd name="connsiteY0" fmla="*/ 438149 h 438149"/>
                  <a:gd name="connsiteX1" fmla="*/ 166689 w 1166335"/>
                  <a:gd name="connsiteY1" fmla="*/ 0 h 438149"/>
                  <a:gd name="connsiteX2" fmla="*/ 790298 w 1166335"/>
                  <a:gd name="connsiteY2" fmla="*/ 372 h 438149"/>
                  <a:gd name="connsiteX3" fmla="*/ 1166335 w 1166335"/>
                  <a:gd name="connsiteY3" fmla="*/ 438149 h 438149"/>
                  <a:gd name="connsiteX4" fmla="*/ 0 w 1166335"/>
                  <a:gd name="connsiteY4" fmla="*/ 438149 h 438149"/>
                  <a:gd name="connsiteX0" fmla="*/ 0 w 790298"/>
                  <a:gd name="connsiteY0" fmla="*/ 438149 h 440530"/>
                  <a:gd name="connsiteX1" fmla="*/ 166689 w 790298"/>
                  <a:gd name="connsiteY1" fmla="*/ 0 h 440530"/>
                  <a:gd name="connsiteX2" fmla="*/ 790298 w 790298"/>
                  <a:gd name="connsiteY2" fmla="*/ 372 h 440530"/>
                  <a:gd name="connsiteX3" fmla="*/ 787716 w 790298"/>
                  <a:gd name="connsiteY3" fmla="*/ 440530 h 440530"/>
                  <a:gd name="connsiteX4" fmla="*/ 0 w 790298"/>
                  <a:gd name="connsiteY4" fmla="*/ 438149 h 440530"/>
                  <a:gd name="connsiteX0" fmla="*/ 0 w 790298"/>
                  <a:gd name="connsiteY0" fmla="*/ 438149 h 438149"/>
                  <a:gd name="connsiteX1" fmla="*/ 166689 w 790298"/>
                  <a:gd name="connsiteY1" fmla="*/ 0 h 438149"/>
                  <a:gd name="connsiteX2" fmla="*/ 790298 w 790298"/>
                  <a:gd name="connsiteY2" fmla="*/ 372 h 438149"/>
                  <a:gd name="connsiteX3" fmla="*/ 785335 w 790298"/>
                  <a:gd name="connsiteY3" fmla="*/ 388142 h 438149"/>
                  <a:gd name="connsiteX4" fmla="*/ 0 w 790298"/>
                  <a:gd name="connsiteY4" fmla="*/ 438149 h 438149"/>
                  <a:gd name="connsiteX0" fmla="*/ 0 w 790298"/>
                  <a:gd name="connsiteY0" fmla="*/ 438149 h 438149"/>
                  <a:gd name="connsiteX1" fmla="*/ 166689 w 790298"/>
                  <a:gd name="connsiteY1" fmla="*/ 0 h 438149"/>
                  <a:gd name="connsiteX2" fmla="*/ 790298 w 790298"/>
                  <a:gd name="connsiteY2" fmla="*/ 372 h 438149"/>
                  <a:gd name="connsiteX3" fmla="*/ 787716 w 790298"/>
                  <a:gd name="connsiteY3" fmla="*/ 438148 h 438149"/>
                  <a:gd name="connsiteX4" fmla="*/ 0 w 790298"/>
                  <a:gd name="connsiteY4" fmla="*/ 438149 h 438149"/>
                  <a:gd name="connsiteX0" fmla="*/ 0 w 789504"/>
                  <a:gd name="connsiteY0" fmla="*/ 439786 h 439786"/>
                  <a:gd name="connsiteX1" fmla="*/ 166689 w 789504"/>
                  <a:gd name="connsiteY1" fmla="*/ 1637 h 439786"/>
                  <a:gd name="connsiteX2" fmla="*/ 789504 w 789504"/>
                  <a:gd name="connsiteY2" fmla="*/ 0 h 439786"/>
                  <a:gd name="connsiteX3" fmla="*/ 787716 w 789504"/>
                  <a:gd name="connsiteY3" fmla="*/ 439785 h 439786"/>
                  <a:gd name="connsiteX4" fmla="*/ 0 w 789504"/>
                  <a:gd name="connsiteY4" fmla="*/ 439786 h 439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89504" h="439786">
                    <a:moveTo>
                      <a:pt x="0" y="439786"/>
                    </a:moveTo>
                    <a:lnTo>
                      <a:pt x="166689" y="1637"/>
                    </a:lnTo>
                    <a:lnTo>
                      <a:pt x="789504" y="0"/>
                    </a:lnTo>
                    <a:cubicBezTo>
                      <a:pt x="788643" y="146719"/>
                      <a:pt x="788577" y="293066"/>
                      <a:pt x="787716" y="439785"/>
                    </a:cubicBezTo>
                    <a:lnTo>
                      <a:pt x="0" y="43978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  <p:sp>
            <p:nvSpPr>
              <p:cNvPr id="138" name="자유형 173">
                <a:extLst>
                  <a:ext uri="{FF2B5EF4-FFF2-40B4-BE49-F238E27FC236}">
                    <a16:creationId xmlns:a16="http://schemas.microsoft.com/office/drawing/2014/main" id="{6456E2AD-F31E-4CCC-B37D-8E55274958A8}"/>
                  </a:ext>
                </a:extLst>
              </p:cNvPr>
              <p:cNvSpPr/>
              <p:nvPr/>
            </p:nvSpPr>
            <p:spPr>
              <a:xfrm flipH="1" flipV="1">
                <a:off x="4572000" y="4443313"/>
                <a:ext cx="789504" cy="647799"/>
              </a:xfrm>
              <a:custGeom>
                <a:avLst/>
                <a:gdLst>
                  <a:gd name="connsiteX0" fmla="*/ 0 w 1333024"/>
                  <a:gd name="connsiteY0" fmla="*/ 438149 h 438149"/>
                  <a:gd name="connsiteX1" fmla="*/ 166689 w 1333024"/>
                  <a:gd name="connsiteY1" fmla="*/ 0 h 438149"/>
                  <a:gd name="connsiteX2" fmla="*/ 1333024 w 1333024"/>
                  <a:gd name="connsiteY2" fmla="*/ 0 h 438149"/>
                  <a:gd name="connsiteX3" fmla="*/ 1166335 w 1333024"/>
                  <a:gd name="connsiteY3" fmla="*/ 438149 h 438149"/>
                  <a:gd name="connsiteX4" fmla="*/ 0 w 1333024"/>
                  <a:gd name="connsiteY4" fmla="*/ 438149 h 438149"/>
                  <a:gd name="connsiteX0" fmla="*/ 0 w 1166335"/>
                  <a:gd name="connsiteY0" fmla="*/ 438149 h 438149"/>
                  <a:gd name="connsiteX1" fmla="*/ 166689 w 1166335"/>
                  <a:gd name="connsiteY1" fmla="*/ 0 h 438149"/>
                  <a:gd name="connsiteX2" fmla="*/ 790298 w 1166335"/>
                  <a:gd name="connsiteY2" fmla="*/ 372 h 438149"/>
                  <a:gd name="connsiteX3" fmla="*/ 1166335 w 1166335"/>
                  <a:gd name="connsiteY3" fmla="*/ 438149 h 438149"/>
                  <a:gd name="connsiteX4" fmla="*/ 0 w 1166335"/>
                  <a:gd name="connsiteY4" fmla="*/ 438149 h 438149"/>
                  <a:gd name="connsiteX0" fmla="*/ 0 w 790298"/>
                  <a:gd name="connsiteY0" fmla="*/ 438149 h 440530"/>
                  <a:gd name="connsiteX1" fmla="*/ 166689 w 790298"/>
                  <a:gd name="connsiteY1" fmla="*/ 0 h 440530"/>
                  <a:gd name="connsiteX2" fmla="*/ 790298 w 790298"/>
                  <a:gd name="connsiteY2" fmla="*/ 372 h 440530"/>
                  <a:gd name="connsiteX3" fmla="*/ 787716 w 790298"/>
                  <a:gd name="connsiteY3" fmla="*/ 440530 h 440530"/>
                  <a:gd name="connsiteX4" fmla="*/ 0 w 790298"/>
                  <a:gd name="connsiteY4" fmla="*/ 438149 h 440530"/>
                  <a:gd name="connsiteX0" fmla="*/ 0 w 790298"/>
                  <a:gd name="connsiteY0" fmla="*/ 438149 h 438149"/>
                  <a:gd name="connsiteX1" fmla="*/ 166689 w 790298"/>
                  <a:gd name="connsiteY1" fmla="*/ 0 h 438149"/>
                  <a:gd name="connsiteX2" fmla="*/ 790298 w 790298"/>
                  <a:gd name="connsiteY2" fmla="*/ 372 h 438149"/>
                  <a:gd name="connsiteX3" fmla="*/ 785335 w 790298"/>
                  <a:gd name="connsiteY3" fmla="*/ 388142 h 438149"/>
                  <a:gd name="connsiteX4" fmla="*/ 0 w 790298"/>
                  <a:gd name="connsiteY4" fmla="*/ 438149 h 438149"/>
                  <a:gd name="connsiteX0" fmla="*/ 0 w 790298"/>
                  <a:gd name="connsiteY0" fmla="*/ 438149 h 438149"/>
                  <a:gd name="connsiteX1" fmla="*/ 166689 w 790298"/>
                  <a:gd name="connsiteY1" fmla="*/ 0 h 438149"/>
                  <a:gd name="connsiteX2" fmla="*/ 790298 w 790298"/>
                  <a:gd name="connsiteY2" fmla="*/ 372 h 438149"/>
                  <a:gd name="connsiteX3" fmla="*/ 787716 w 790298"/>
                  <a:gd name="connsiteY3" fmla="*/ 438148 h 438149"/>
                  <a:gd name="connsiteX4" fmla="*/ 0 w 790298"/>
                  <a:gd name="connsiteY4" fmla="*/ 438149 h 438149"/>
                  <a:gd name="connsiteX0" fmla="*/ 0 w 789504"/>
                  <a:gd name="connsiteY0" fmla="*/ 439786 h 439786"/>
                  <a:gd name="connsiteX1" fmla="*/ 166689 w 789504"/>
                  <a:gd name="connsiteY1" fmla="*/ 1637 h 439786"/>
                  <a:gd name="connsiteX2" fmla="*/ 789504 w 789504"/>
                  <a:gd name="connsiteY2" fmla="*/ 0 h 439786"/>
                  <a:gd name="connsiteX3" fmla="*/ 787716 w 789504"/>
                  <a:gd name="connsiteY3" fmla="*/ 439785 h 439786"/>
                  <a:gd name="connsiteX4" fmla="*/ 0 w 789504"/>
                  <a:gd name="connsiteY4" fmla="*/ 439786 h 4397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89504" h="439786">
                    <a:moveTo>
                      <a:pt x="0" y="439786"/>
                    </a:moveTo>
                    <a:lnTo>
                      <a:pt x="166689" y="1637"/>
                    </a:lnTo>
                    <a:lnTo>
                      <a:pt x="789504" y="0"/>
                    </a:lnTo>
                    <a:cubicBezTo>
                      <a:pt x="788643" y="146719"/>
                      <a:pt x="788577" y="293066"/>
                      <a:pt x="787716" y="439785"/>
                    </a:cubicBezTo>
                    <a:lnTo>
                      <a:pt x="0" y="43978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</p:grpSp>
        <p:sp>
          <p:nvSpPr>
            <p:cNvPr id="69" name="자유형 77">
              <a:extLst>
                <a:ext uri="{FF2B5EF4-FFF2-40B4-BE49-F238E27FC236}">
                  <a16:creationId xmlns:a16="http://schemas.microsoft.com/office/drawing/2014/main" id="{29924636-58C0-401B-A60D-D98815024396}"/>
                </a:ext>
              </a:extLst>
            </p:cNvPr>
            <p:cNvSpPr/>
            <p:nvPr/>
          </p:nvSpPr>
          <p:spPr>
            <a:xfrm flipH="1">
              <a:off x="4572000" y="2798713"/>
              <a:ext cx="1053826" cy="439786"/>
            </a:xfrm>
            <a:custGeom>
              <a:avLst/>
              <a:gdLst>
                <a:gd name="connsiteX0" fmla="*/ 0 w 1333024"/>
                <a:gd name="connsiteY0" fmla="*/ 438149 h 438149"/>
                <a:gd name="connsiteX1" fmla="*/ 166689 w 1333024"/>
                <a:gd name="connsiteY1" fmla="*/ 0 h 438149"/>
                <a:gd name="connsiteX2" fmla="*/ 1333024 w 1333024"/>
                <a:gd name="connsiteY2" fmla="*/ 0 h 438149"/>
                <a:gd name="connsiteX3" fmla="*/ 1166335 w 1333024"/>
                <a:gd name="connsiteY3" fmla="*/ 438149 h 438149"/>
                <a:gd name="connsiteX4" fmla="*/ 0 w 1333024"/>
                <a:gd name="connsiteY4" fmla="*/ 438149 h 438149"/>
                <a:gd name="connsiteX0" fmla="*/ 0 w 1166335"/>
                <a:gd name="connsiteY0" fmla="*/ 438149 h 438149"/>
                <a:gd name="connsiteX1" fmla="*/ 166689 w 1166335"/>
                <a:gd name="connsiteY1" fmla="*/ 0 h 438149"/>
                <a:gd name="connsiteX2" fmla="*/ 790298 w 1166335"/>
                <a:gd name="connsiteY2" fmla="*/ 372 h 438149"/>
                <a:gd name="connsiteX3" fmla="*/ 1166335 w 1166335"/>
                <a:gd name="connsiteY3" fmla="*/ 438149 h 438149"/>
                <a:gd name="connsiteX4" fmla="*/ 0 w 1166335"/>
                <a:gd name="connsiteY4" fmla="*/ 438149 h 438149"/>
                <a:gd name="connsiteX0" fmla="*/ 0 w 790298"/>
                <a:gd name="connsiteY0" fmla="*/ 438149 h 440530"/>
                <a:gd name="connsiteX1" fmla="*/ 166689 w 790298"/>
                <a:gd name="connsiteY1" fmla="*/ 0 h 440530"/>
                <a:gd name="connsiteX2" fmla="*/ 790298 w 790298"/>
                <a:gd name="connsiteY2" fmla="*/ 372 h 440530"/>
                <a:gd name="connsiteX3" fmla="*/ 787716 w 790298"/>
                <a:gd name="connsiteY3" fmla="*/ 440530 h 440530"/>
                <a:gd name="connsiteX4" fmla="*/ 0 w 790298"/>
                <a:gd name="connsiteY4" fmla="*/ 438149 h 440530"/>
                <a:gd name="connsiteX0" fmla="*/ 0 w 790298"/>
                <a:gd name="connsiteY0" fmla="*/ 438149 h 438149"/>
                <a:gd name="connsiteX1" fmla="*/ 166689 w 790298"/>
                <a:gd name="connsiteY1" fmla="*/ 0 h 438149"/>
                <a:gd name="connsiteX2" fmla="*/ 790298 w 790298"/>
                <a:gd name="connsiteY2" fmla="*/ 372 h 438149"/>
                <a:gd name="connsiteX3" fmla="*/ 785335 w 790298"/>
                <a:gd name="connsiteY3" fmla="*/ 388142 h 438149"/>
                <a:gd name="connsiteX4" fmla="*/ 0 w 790298"/>
                <a:gd name="connsiteY4" fmla="*/ 438149 h 438149"/>
                <a:gd name="connsiteX0" fmla="*/ 0 w 790298"/>
                <a:gd name="connsiteY0" fmla="*/ 438149 h 438149"/>
                <a:gd name="connsiteX1" fmla="*/ 166689 w 790298"/>
                <a:gd name="connsiteY1" fmla="*/ 0 h 438149"/>
                <a:gd name="connsiteX2" fmla="*/ 790298 w 790298"/>
                <a:gd name="connsiteY2" fmla="*/ 372 h 438149"/>
                <a:gd name="connsiteX3" fmla="*/ 787716 w 790298"/>
                <a:gd name="connsiteY3" fmla="*/ 438148 h 438149"/>
                <a:gd name="connsiteX4" fmla="*/ 0 w 790298"/>
                <a:gd name="connsiteY4" fmla="*/ 438149 h 438149"/>
                <a:gd name="connsiteX0" fmla="*/ 0 w 789504"/>
                <a:gd name="connsiteY0" fmla="*/ 439786 h 439786"/>
                <a:gd name="connsiteX1" fmla="*/ 166689 w 789504"/>
                <a:gd name="connsiteY1" fmla="*/ 1637 h 439786"/>
                <a:gd name="connsiteX2" fmla="*/ 789504 w 789504"/>
                <a:gd name="connsiteY2" fmla="*/ 0 h 439786"/>
                <a:gd name="connsiteX3" fmla="*/ 787716 w 789504"/>
                <a:gd name="connsiteY3" fmla="*/ 439785 h 439786"/>
                <a:gd name="connsiteX4" fmla="*/ 0 w 789504"/>
                <a:gd name="connsiteY4" fmla="*/ 439786 h 439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89504" h="439786">
                  <a:moveTo>
                    <a:pt x="0" y="439786"/>
                  </a:moveTo>
                  <a:lnTo>
                    <a:pt x="166689" y="1637"/>
                  </a:lnTo>
                  <a:lnTo>
                    <a:pt x="789504" y="0"/>
                  </a:lnTo>
                  <a:cubicBezTo>
                    <a:pt x="788643" y="146719"/>
                    <a:pt x="788577" y="293066"/>
                    <a:pt x="787716" y="439785"/>
                  </a:cubicBezTo>
                  <a:lnTo>
                    <a:pt x="0" y="439786"/>
                  </a:lnTo>
                  <a:close/>
                </a:path>
              </a:pathLst>
            </a:custGeom>
            <a:solidFill>
              <a:schemeClr val="tx1">
                <a:alpha val="2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>
                <a:latin typeface="HY견고딕" panose="02030600000101010101" pitchFamily="18" charset="-127"/>
                <a:ea typeface="HY견고딕" panose="02030600000101010101" pitchFamily="18" charset="-127"/>
              </a:endParaRPr>
            </a:p>
          </p:txBody>
        </p:sp>
        <p:sp>
          <p:nvSpPr>
            <p:cNvPr id="70" name="자유형 78">
              <a:extLst>
                <a:ext uri="{FF2B5EF4-FFF2-40B4-BE49-F238E27FC236}">
                  <a16:creationId xmlns:a16="http://schemas.microsoft.com/office/drawing/2014/main" id="{2B27EB73-94C5-47C2-9653-620BCCFB5B07}"/>
                </a:ext>
              </a:extLst>
            </p:cNvPr>
            <p:cNvSpPr/>
            <p:nvPr/>
          </p:nvSpPr>
          <p:spPr>
            <a:xfrm flipH="1" flipV="1">
              <a:off x="4572000" y="4443313"/>
              <a:ext cx="1053826" cy="647799"/>
            </a:xfrm>
            <a:custGeom>
              <a:avLst/>
              <a:gdLst>
                <a:gd name="connsiteX0" fmla="*/ 0 w 1333024"/>
                <a:gd name="connsiteY0" fmla="*/ 438149 h 438149"/>
                <a:gd name="connsiteX1" fmla="*/ 166689 w 1333024"/>
                <a:gd name="connsiteY1" fmla="*/ 0 h 438149"/>
                <a:gd name="connsiteX2" fmla="*/ 1333024 w 1333024"/>
                <a:gd name="connsiteY2" fmla="*/ 0 h 438149"/>
                <a:gd name="connsiteX3" fmla="*/ 1166335 w 1333024"/>
                <a:gd name="connsiteY3" fmla="*/ 438149 h 438149"/>
                <a:gd name="connsiteX4" fmla="*/ 0 w 1333024"/>
                <a:gd name="connsiteY4" fmla="*/ 438149 h 438149"/>
                <a:gd name="connsiteX0" fmla="*/ 0 w 1166335"/>
                <a:gd name="connsiteY0" fmla="*/ 438149 h 438149"/>
                <a:gd name="connsiteX1" fmla="*/ 166689 w 1166335"/>
                <a:gd name="connsiteY1" fmla="*/ 0 h 438149"/>
                <a:gd name="connsiteX2" fmla="*/ 790298 w 1166335"/>
                <a:gd name="connsiteY2" fmla="*/ 372 h 438149"/>
                <a:gd name="connsiteX3" fmla="*/ 1166335 w 1166335"/>
                <a:gd name="connsiteY3" fmla="*/ 438149 h 438149"/>
                <a:gd name="connsiteX4" fmla="*/ 0 w 1166335"/>
                <a:gd name="connsiteY4" fmla="*/ 438149 h 438149"/>
                <a:gd name="connsiteX0" fmla="*/ 0 w 790298"/>
                <a:gd name="connsiteY0" fmla="*/ 438149 h 440530"/>
                <a:gd name="connsiteX1" fmla="*/ 166689 w 790298"/>
                <a:gd name="connsiteY1" fmla="*/ 0 h 440530"/>
                <a:gd name="connsiteX2" fmla="*/ 790298 w 790298"/>
                <a:gd name="connsiteY2" fmla="*/ 372 h 440530"/>
                <a:gd name="connsiteX3" fmla="*/ 787716 w 790298"/>
                <a:gd name="connsiteY3" fmla="*/ 440530 h 440530"/>
                <a:gd name="connsiteX4" fmla="*/ 0 w 790298"/>
                <a:gd name="connsiteY4" fmla="*/ 438149 h 440530"/>
                <a:gd name="connsiteX0" fmla="*/ 0 w 790298"/>
                <a:gd name="connsiteY0" fmla="*/ 438149 h 438149"/>
                <a:gd name="connsiteX1" fmla="*/ 166689 w 790298"/>
                <a:gd name="connsiteY1" fmla="*/ 0 h 438149"/>
                <a:gd name="connsiteX2" fmla="*/ 790298 w 790298"/>
                <a:gd name="connsiteY2" fmla="*/ 372 h 438149"/>
                <a:gd name="connsiteX3" fmla="*/ 785335 w 790298"/>
                <a:gd name="connsiteY3" fmla="*/ 388142 h 438149"/>
                <a:gd name="connsiteX4" fmla="*/ 0 w 790298"/>
                <a:gd name="connsiteY4" fmla="*/ 438149 h 438149"/>
                <a:gd name="connsiteX0" fmla="*/ 0 w 790298"/>
                <a:gd name="connsiteY0" fmla="*/ 438149 h 438149"/>
                <a:gd name="connsiteX1" fmla="*/ 166689 w 790298"/>
                <a:gd name="connsiteY1" fmla="*/ 0 h 438149"/>
                <a:gd name="connsiteX2" fmla="*/ 790298 w 790298"/>
                <a:gd name="connsiteY2" fmla="*/ 372 h 438149"/>
                <a:gd name="connsiteX3" fmla="*/ 787716 w 790298"/>
                <a:gd name="connsiteY3" fmla="*/ 438148 h 438149"/>
                <a:gd name="connsiteX4" fmla="*/ 0 w 790298"/>
                <a:gd name="connsiteY4" fmla="*/ 438149 h 438149"/>
                <a:gd name="connsiteX0" fmla="*/ 0 w 789504"/>
                <a:gd name="connsiteY0" fmla="*/ 439786 h 439786"/>
                <a:gd name="connsiteX1" fmla="*/ 166689 w 789504"/>
                <a:gd name="connsiteY1" fmla="*/ 1637 h 439786"/>
                <a:gd name="connsiteX2" fmla="*/ 789504 w 789504"/>
                <a:gd name="connsiteY2" fmla="*/ 0 h 439786"/>
                <a:gd name="connsiteX3" fmla="*/ 787716 w 789504"/>
                <a:gd name="connsiteY3" fmla="*/ 439785 h 439786"/>
                <a:gd name="connsiteX4" fmla="*/ 0 w 789504"/>
                <a:gd name="connsiteY4" fmla="*/ 439786 h 439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89504" h="439786">
                  <a:moveTo>
                    <a:pt x="0" y="439786"/>
                  </a:moveTo>
                  <a:lnTo>
                    <a:pt x="166689" y="1637"/>
                  </a:lnTo>
                  <a:lnTo>
                    <a:pt x="789504" y="0"/>
                  </a:lnTo>
                  <a:cubicBezTo>
                    <a:pt x="788643" y="146719"/>
                    <a:pt x="788577" y="293066"/>
                    <a:pt x="787716" y="439785"/>
                  </a:cubicBezTo>
                  <a:lnTo>
                    <a:pt x="0" y="439786"/>
                  </a:lnTo>
                  <a:close/>
                </a:path>
              </a:pathLst>
            </a:custGeom>
            <a:solidFill>
              <a:schemeClr val="tx1">
                <a:alpha val="2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>
                <a:latin typeface="HY견고딕" panose="02030600000101010101" pitchFamily="18" charset="-127"/>
                <a:ea typeface="HY견고딕" panose="02030600000101010101" pitchFamily="18" charset="-127"/>
              </a:endParaRPr>
            </a:p>
          </p:txBody>
        </p:sp>
        <p:pic>
          <p:nvPicPr>
            <p:cNvPr id="71" name="그림 70" descr="그림자.png">
              <a:extLst>
                <a:ext uri="{FF2B5EF4-FFF2-40B4-BE49-F238E27FC236}">
                  <a16:creationId xmlns:a16="http://schemas.microsoft.com/office/drawing/2014/main" id="{96A37DE5-CD4C-4E95-9A96-9840CCF2AFD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009900" y="1412776"/>
              <a:ext cx="3124200" cy="3725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2" name="그림 71" descr="그림자.png">
              <a:extLst>
                <a:ext uri="{FF2B5EF4-FFF2-40B4-BE49-F238E27FC236}">
                  <a16:creationId xmlns:a16="http://schemas.microsoft.com/office/drawing/2014/main" id="{BEFC1526-1789-4B4C-ABFF-63D0CA06C62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 rot="10800000">
              <a:off x="3009900" y="6152099"/>
              <a:ext cx="3124200" cy="3725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3" name="그림 72" descr="그림자.png">
              <a:extLst>
                <a:ext uri="{FF2B5EF4-FFF2-40B4-BE49-F238E27FC236}">
                  <a16:creationId xmlns:a16="http://schemas.microsoft.com/office/drawing/2014/main" id="{C087224A-E661-4F28-A457-76A58C348F0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/>
            <a:srcRect l="30326" r="32718" b="38053"/>
            <a:stretch>
              <a:fillRect/>
            </a:stretch>
          </p:blipFill>
          <p:spPr>
            <a:xfrm rot="16200000">
              <a:off x="4691063" y="2681287"/>
              <a:ext cx="428625" cy="6667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4" name="그림 73" descr="그림자.png">
              <a:extLst>
                <a:ext uri="{FF2B5EF4-FFF2-40B4-BE49-F238E27FC236}">
                  <a16:creationId xmlns:a16="http://schemas.microsoft.com/office/drawing/2014/main" id="{E4D9217D-9ECA-4782-A280-908693968F1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/>
            <a:srcRect l="30326" r="32718" b="38053"/>
            <a:stretch>
              <a:fillRect/>
            </a:stretch>
          </p:blipFill>
          <p:spPr>
            <a:xfrm rot="16200000">
              <a:off x="4585334" y="4432932"/>
              <a:ext cx="640085" cy="66675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5" name="직사각형 74">
              <a:extLst>
                <a:ext uri="{FF2B5EF4-FFF2-40B4-BE49-F238E27FC236}">
                  <a16:creationId xmlns:a16="http://schemas.microsoft.com/office/drawing/2014/main" id="{79EDF60E-4A6B-4FD3-B202-0881F57B6FA7}"/>
                </a:ext>
              </a:extLst>
            </p:cNvPr>
            <p:cNvSpPr/>
            <p:nvPr/>
          </p:nvSpPr>
          <p:spPr>
            <a:xfrm>
              <a:off x="3516819" y="3257178"/>
              <a:ext cx="1003548" cy="1181472"/>
            </a:xfrm>
            <a:prstGeom prst="rect">
              <a:avLst/>
            </a:prstGeom>
            <a:gradFill>
              <a:gsLst>
                <a:gs pos="0">
                  <a:schemeClr val="bg1">
                    <a:alpha val="35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>
                <a:latin typeface="HY견고딕" panose="02030600000101010101" pitchFamily="18" charset="-127"/>
                <a:ea typeface="HY견고딕" panose="02030600000101010101" pitchFamily="18" charset="-127"/>
              </a:endParaRPr>
            </a:p>
          </p:txBody>
        </p:sp>
        <p:sp>
          <p:nvSpPr>
            <p:cNvPr id="76" name="직사각형 75">
              <a:extLst>
                <a:ext uri="{FF2B5EF4-FFF2-40B4-BE49-F238E27FC236}">
                  <a16:creationId xmlns:a16="http://schemas.microsoft.com/office/drawing/2014/main" id="{ECE09875-85A7-49EC-83BB-7B2AE3D58BD4}"/>
                </a:ext>
              </a:extLst>
            </p:cNvPr>
            <p:cNvSpPr/>
            <p:nvPr/>
          </p:nvSpPr>
          <p:spPr>
            <a:xfrm>
              <a:off x="4592191" y="3257178"/>
              <a:ext cx="1003548" cy="1181472"/>
            </a:xfrm>
            <a:prstGeom prst="rect">
              <a:avLst/>
            </a:prstGeom>
            <a:gradFill>
              <a:gsLst>
                <a:gs pos="0">
                  <a:schemeClr val="bg1">
                    <a:alpha val="29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>
                <a:latin typeface="HY견고딕" panose="02030600000101010101" pitchFamily="18" charset="-127"/>
                <a:ea typeface="HY견고딕" panose="02030600000101010101" pitchFamily="18" charset="-127"/>
              </a:endParaRPr>
            </a:p>
          </p:txBody>
        </p:sp>
        <p:sp>
          <p:nvSpPr>
            <p:cNvPr id="77" name="자유형 85">
              <a:extLst>
                <a:ext uri="{FF2B5EF4-FFF2-40B4-BE49-F238E27FC236}">
                  <a16:creationId xmlns:a16="http://schemas.microsoft.com/office/drawing/2014/main" id="{D65E503F-73D4-48D6-ADB3-C8D05E2DBB04}"/>
                </a:ext>
              </a:extLst>
            </p:cNvPr>
            <p:cNvSpPr/>
            <p:nvPr/>
          </p:nvSpPr>
          <p:spPr>
            <a:xfrm>
              <a:off x="4932040" y="3429000"/>
              <a:ext cx="332705" cy="774722"/>
            </a:xfrm>
            <a:custGeom>
              <a:avLst/>
              <a:gdLst>
                <a:gd name="connsiteX0" fmla="*/ 109538 w 376238"/>
                <a:gd name="connsiteY0" fmla="*/ 216694 h 800100"/>
                <a:gd name="connsiteX1" fmla="*/ 100013 w 376238"/>
                <a:gd name="connsiteY1" fmla="*/ 4763 h 800100"/>
                <a:gd name="connsiteX2" fmla="*/ 278607 w 376238"/>
                <a:gd name="connsiteY2" fmla="*/ 0 h 800100"/>
                <a:gd name="connsiteX3" fmla="*/ 278607 w 376238"/>
                <a:gd name="connsiteY3" fmla="*/ 214313 h 800100"/>
                <a:gd name="connsiteX4" fmla="*/ 307182 w 376238"/>
                <a:gd name="connsiteY4" fmla="*/ 240507 h 800100"/>
                <a:gd name="connsiteX5" fmla="*/ 376238 w 376238"/>
                <a:gd name="connsiteY5" fmla="*/ 435769 h 800100"/>
                <a:gd name="connsiteX6" fmla="*/ 340519 w 376238"/>
                <a:gd name="connsiteY6" fmla="*/ 445294 h 800100"/>
                <a:gd name="connsiteX7" fmla="*/ 304800 w 376238"/>
                <a:gd name="connsiteY7" fmla="*/ 366713 h 800100"/>
                <a:gd name="connsiteX8" fmla="*/ 304800 w 376238"/>
                <a:gd name="connsiteY8" fmla="*/ 431007 h 800100"/>
                <a:gd name="connsiteX9" fmla="*/ 288132 w 376238"/>
                <a:gd name="connsiteY9" fmla="*/ 469107 h 800100"/>
                <a:gd name="connsiteX10" fmla="*/ 278607 w 376238"/>
                <a:gd name="connsiteY10" fmla="*/ 750094 h 800100"/>
                <a:gd name="connsiteX11" fmla="*/ 245269 w 376238"/>
                <a:gd name="connsiteY11" fmla="*/ 800100 h 800100"/>
                <a:gd name="connsiteX12" fmla="*/ 207169 w 376238"/>
                <a:gd name="connsiteY12" fmla="*/ 752475 h 800100"/>
                <a:gd name="connsiteX13" fmla="*/ 197644 w 376238"/>
                <a:gd name="connsiteY13" fmla="*/ 492919 h 800100"/>
                <a:gd name="connsiteX14" fmla="*/ 185738 w 376238"/>
                <a:gd name="connsiteY14" fmla="*/ 497682 h 800100"/>
                <a:gd name="connsiteX15" fmla="*/ 178594 w 376238"/>
                <a:gd name="connsiteY15" fmla="*/ 759619 h 800100"/>
                <a:gd name="connsiteX16" fmla="*/ 135732 w 376238"/>
                <a:gd name="connsiteY16" fmla="*/ 800100 h 800100"/>
                <a:gd name="connsiteX17" fmla="*/ 102394 w 376238"/>
                <a:gd name="connsiteY17" fmla="*/ 750094 h 800100"/>
                <a:gd name="connsiteX18" fmla="*/ 92869 w 376238"/>
                <a:gd name="connsiteY18" fmla="*/ 476250 h 800100"/>
                <a:gd name="connsiteX19" fmla="*/ 78582 w 376238"/>
                <a:gd name="connsiteY19" fmla="*/ 454819 h 800100"/>
                <a:gd name="connsiteX20" fmla="*/ 76200 w 376238"/>
                <a:gd name="connsiteY20" fmla="*/ 357188 h 800100"/>
                <a:gd name="connsiteX21" fmla="*/ 33338 w 376238"/>
                <a:gd name="connsiteY21" fmla="*/ 447675 h 800100"/>
                <a:gd name="connsiteX22" fmla="*/ 0 w 376238"/>
                <a:gd name="connsiteY22" fmla="*/ 433388 h 800100"/>
                <a:gd name="connsiteX23" fmla="*/ 109538 w 376238"/>
                <a:gd name="connsiteY23" fmla="*/ 216694 h 800100"/>
                <a:gd name="connsiteX0" fmla="*/ 109538 w 376238"/>
                <a:gd name="connsiteY0" fmla="*/ 216694 h 800100"/>
                <a:gd name="connsiteX1" fmla="*/ 100013 w 376238"/>
                <a:gd name="connsiteY1" fmla="*/ 4763 h 800100"/>
                <a:gd name="connsiteX2" fmla="*/ 278607 w 376238"/>
                <a:gd name="connsiteY2" fmla="*/ 0 h 800100"/>
                <a:gd name="connsiteX3" fmla="*/ 278607 w 376238"/>
                <a:gd name="connsiteY3" fmla="*/ 214313 h 800100"/>
                <a:gd name="connsiteX4" fmla="*/ 307182 w 376238"/>
                <a:gd name="connsiteY4" fmla="*/ 240507 h 800100"/>
                <a:gd name="connsiteX5" fmla="*/ 376238 w 376238"/>
                <a:gd name="connsiteY5" fmla="*/ 435769 h 800100"/>
                <a:gd name="connsiteX6" fmla="*/ 340519 w 376238"/>
                <a:gd name="connsiteY6" fmla="*/ 445294 h 800100"/>
                <a:gd name="connsiteX7" fmla="*/ 304800 w 376238"/>
                <a:gd name="connsiteY7" fmla="*/ 366713 h 800100"/>
                <a:gd name="connsiteX8" fmla="*/ 304800 w 376238"/>
                <a:gd name="connsiteY8" fmla="*/ 431007 h 800100"/>
                <a:gd name="connsiteX9" fmla="*/ 288132 w 376238"/>
                <a:gd name="connsiteY9" fmla="*/ 469107 h 800100"/>
                <a:gd name="connsiteX10" fmla="*/ 278607 w 376238"/>
                <a:gd name="connsiteY10" fmla="*/ 750094 h 800100"/>
                <a:gd name="connsiteX11" fmla="*/ 245269 w 376238"/>
                <a:gd name="connsiteY11" fmla="*/ 800100 h 800100"/>
                <a:gd name="connsiteX12" fmla="*/ 207169 w 376238"/>
                <a:gd name="connsiteY12" fmla="*/ 752475 h 800100"/>
                <a:gd name="connsiteX13" fmla="*/ 197644 w 376238"/>
                <a:gd name="connsiteY13" fmla="*/ 492919 h 800100"/>
                <a:gd name="connsiteX14" fmla="*/ 185738 w 376238"/>
                <a:gd name="connsiteY14" fmla="*/ 497682 h 800100"/>
                <a:gd name="connsiteX15" fmla="*/ 178594 w 376238"/>
                <a:gd name="connsiteY15" fmla="*/ 759619 h 800100"/>
                <a:gd name="connsiteX16" fmla="*/ 135732 w 376238"/>
                <a:gd name="connsiteY16" fmla="*/ 800100 h 800100"/>
                <a:gd name="connsiteX17" fmla="*/ 102394 w 376238"/>
                <a:gd name="connsiteY17" fmla="*/ 750094 h 800100"/>
                <a:gd name="connsiteX18" fmla="*/ 92869 w 376238"/>
                <a:gd name="connsiteY18" fmla="*/ 476250 h 800100"/>
                <a:gd name="connsiteX19" fmla="*/ 78582 w 376238"/>
                <a:gd name="connsiteY19" fmla="*/ 454819 h 800100"/>
                <a:gd name="connsiteX20" fmla="*/ 76200 w 376238"/>
                <a:gd name="connsiteY20" fmla="*/ 357188 h 800100"/>
                <a:gd name="connsiteX21" fmla="*/ 33338 w 376238"/>
                <a:gd name="connsiteY21" fmla="*/ 447675 h 800100"/>
                <a:gd name="connsiteX22" fmla="*/ 0 w 376238"/>
                <a:gd name="connsiteY22" fmla="*/ 433388 h 800100"/>
                <a:gd name="connsiteX23" fmla="*/ 109538 w 376238"/>
                <a:gd name="connsiteY23" fmla="*/ 216694 h 800100"/>
                <a:gd name="connsiteX0" fmla="*/ 109538 w 376238"/>
                <a:gd name="connsiteY0" fmla="*/ 216694 h 800100"/>
                <a:gd name="connsiteX1" fmla="*/ 100013 w 376238"/>
                <a:gd name="connsiteY1" fmla="*/ 4763 h 800100"/>
                <a:gd name="connsiteX2" fmla="*/ 278607 w 376238"/>
                <a:gd name="connsiteY2" fmla="*/ 0 h 800100"/>
                <a:gd name="connsiteX3" fmla="*/ 278607 w 376238"/>
                <a:gd name="connsiteY3" fmla="*/ 214313 h 800100"/>
                <a:gd name="connsiteX4" fmla="*/ 307182 w 376238"/>
                <a:gd name="connsiteY4" fmla="*/ 240507 h 800100"/>
                <a:gd name="connsiteX5" fmla="*/ 376238 w 376238"/>
                <a:gd name="connsiteY5" fmla="*/ 435769 h 800100"/>
                <a:gd name="connsiteX6" fmla="*/ 340519 w 376238"/>
                <a:gd name="connsiteY6" fmla="*/ 445294 h 800100"/>
                <a:gd name="connsiteX7" fmla="*/ 304800 w 376238"/>
                <a:gd name="connsiteY7" fmla="*/ 366713 h 800100"/>
                <a:gd name="connsiteX8" fmla="*/ 304800 w 376238"/>
                <a:gd name="connsiteY8" fmla="*/ 431007 h 800100"/>
                <a:gd name="connsiteX9" fmla="*/ 288132 w 376238"/>
                <a:gd name="connsiteY9" fmla="*/ 469107 h 800100"/>
                <a:gd name="connsiteX10" fmla="*/ 278607 w 376238"/>
                <a:gd name="connsiteY10" fmla="*/ 750094 h 800100"/>
                <a:gd name="connsiteX11" fmla="*/ 245269 w 376238"/>
                <a:gd name="connsiteY11" fmla="*/ 800100 h 800100"/>
                <a:gd name="connsiteX12" fmla="*/ 207169 w 376238"/>
                <a:gd name="connsiteY12" fmla="*/ 752475 h 800100"/>
                <a:gd name="connsiteX13" fmla="*/ 197644 w 376238"/>
                <a:gd name="connsiteY13" fmla="*/ 492919 h 800100"/>
                <a:gd name="connsiteX14" fmla="*/ 185738 w 376238"/>
                <a:gd name="connsiteY14" fmla="*/ 497682 h 800100"/>
                <a:gd name="connsiteX15" fmla="*/ 178594 w 376238"/>
                <a:gd name="connsiteY15" fmla="*/ 759619 h 800100"/>
                <a:gd name="connsiteX16" fmla="*/ 135732 w 376238"/>
                <a:gd name="connsiteY16" fmla="*/ 800100 h 800100"/>
                <a:gd name="connsiteX17" fmla="*/ 102394 w 376238"/>
                <a:gd name="connsiteY17" fmla="*/ 750094 h 800100"/>
                <a:gd name="connsiteX18" fmla="*/ 92869 w 376238"/>
                <a:gd name="connsiteY18" fmla="*/ 476250 h 800100"/>
                <a:gd name="connsiteX19" fmla="*/ 78582 w 376238"/>
                <a:gd name="connsiteY19" fmla="*/ 454819 h 800100"/>
                <a:gd name="connsiteX20" fmla="*/ 76200 w 376238"/>
                <a:gd name="connsiteY20" fmla="*/ 357188 h 800100"/>
                <a:gd name="connsiteX21" fmla="*/ 33338 w 376238"/>
                <a:gd name="connsiteY21" fmla="*/ 447675 h 800100"/>
                <a:gd name="connsiteX22" fmla="*/ 0 w 376238"/>
                <a:gd name="connsiteY22" fmla="*/ 433388 h 800100"/>
                <a:gd name="connsiteX23" fmla="*/ 109538 w 376238"/>
                <a:gd name="connsiteY23" fmla="*/ 216694 h 800100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8407 w 376238"/>
                <a:gd name="connsiteY6" fmla="*/ 529183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36501 w 376238"/>
                <a:gd name="connsiteY6" fmla="*/ 514895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36501 w 376238"/>
                <a:gd name="connsiteY6" fmla="*/ 514895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36501 w 376238"/>
                <a:gd name="connsiteY6" fmla="*/ 514895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36501 w 376238"/>
                <a:gd name="connsiteY6" fmla="*/ 514895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36501 w 376238"/>
                <a:gd name="connsiteY6" fmla="*/ 514895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36501 w 376238"/>
                <a:gd name="connsiteY6" fmla="*/ 514895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36501 w 376238"/>
                <a:gd name="connsiteY6" fmla="*/ 514895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197644 w 376238"/>
                <a:gd name="connsiteY13" fmla="*/ 567581 h 877143"/>
                <a:gd name="connsiteX14" fmla="*/ 185738 w 376238"/>
                <a:gd name="connsiteY14" fmla="*/ 572344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197644 w 376238"/>
                <a:gd name="connsiteY13" fmla="*/ 567581 h 877143"/>
                <a:gd name="connsiteX14" fmla="*/ 185738 w 376238"/>
                <a:gd name="connsiteY14" fmla="*/ 572344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197644 w 376238"/>
                <a:gd name="connsiteY13" fmla="*/ 567581 h 877143"/>
                <a:gd name="connsiteX14" fmla="*/ 185738 w 376238"/>
                <a:gd name="connsiteY14" fmla="*/ 572344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230982 w 376238"/>
                <a:gd name="connsiteY13" fmla="*/ 572343 h 877143"/>
                <a:gd name="connsiteX14" fmla="*/ 185738 w 376238"/>
                <a:gd name="connsiteY14" fmla="*/ 572344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195263 w 376238"/>
                <a:gd name="connsiteY13" fmla="*/ 569962 h 877143"/>
                <a:gd name="connsiteX14" fmla="*/ 185738 w 376238"/>
                <a:gd name="connsiteY14" fmla="*/ 572344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195263 w 376238"/>
                <a:gd name="connsiteY13" fmla="*/ 569962 h 877143"/>
                <a:gd name="connsiteX14" fmla="*/ 171450 w 376238"/>
                <a:gd name="connsiteY14" fmla="*/ 572344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195263 w 376238"/>
                <a:gd name="connsiteY13" fmla="*/ 569962 h 877143"/>
                <a:gd name="connsiteX14" fmla="*/ 188119 w 376238"/>
                <a:gd name="connsiteY14" fmla="*/ 574725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195263 w 376238"/>
                <a:gd name="connsiteY13" fmla="*/ 569962 h 877143"/>
                <a:gd name="connsiteX14" fmla="*/ 188119 w 376238"/>
                <a:gd name="connsiteY14" fmla="*/ 574725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937"/>
                <a:gd name="connsiteX1" fmla="*/ 100013 w 376238"/>
                <a:gd name="connsiteY1" fmla="*/ 79425 h 877937"/>
                <a:gd name="connsiteX2" fmla="*/ 278607 w 376238"/>
                <a:gd name="connsiteY2" fmla="*/ 74662 h 877937"/>
                <a:gd name="connsiteX3" fmla="*/ 278607 w 376238"/>
                <a:gd name="connsiteY3" fmla="*/ 288975 h 877937"/>
                <a:gd name="connsiteX4" fmla="*/ 307182 w 376238"/>
                <a:gd name="connsiteY4" fmla="*/ 315169 h 877937"/>
                <a:gd name="connsiteX5" fmla="*/ 376238 w 376238"/>
                <a:gd name="connsiteY5" fmla="*/ 510431 h 877937"/>
                <a:gd name="connsiteX6" fmla="*/ 336501 w 376238"/>
                <a:gd name="connsiteY6" fmla="*/ 514895 h 877937"/>
                <a:gd name="connsiteX7" fmla="*/ 304800 w 376238"/>
                <a:gd name="connsiteY7" fmla="*/ 441375 h 877937"/>
                <a:gd name="connsiteX8" fmla="*/ 304800 w 376238"/>
                <a:gd name="connsiteY8" fmla="*/ 505669 h 877937"/>
                <a:gd name="connsiteX9" fmla="*/ 288132 w 376238"/>
                <a:gd name="connsiteY9" fmla="*/ 543769 h 877937"/>
                <a:gd name="connsiteX10" fmla="*/ 278607 w 376238"/>
                <a:gd name="connsiteY10" fmla="*/ 824756 h 877937"/>
                <a:gd name="connsiteX11" fmla="*/ 245269 w 376238"/>
                <a:gd name="connsiteY11" fmla="*/ 874762 h 877937"/>
                <a:gd name="connsiteX12" fmla="*/ 207169 w 376238"/>
                <a:gd name="connsiteY12" fmla="*/ 827137 h 877937"/>
                <a:gd name="connsiteX13" fmla="*/ 195263 w 376238"/>
                <a:gd name="connsiteY13" fmla="*/ 569962 h 877937"/>
                <a:gd name="connsiteX14" fmla="*/ 188119 w 376238"/>
                <a:gd name="connsiteY14" fmla="*/ 574725 h 877937"/>
                <a:gd name="connsiteX15" fmla="*/ 178594 w 376238"/>
                <a:gd name="connsiteY15" fmla="*/ 834281 h 877937"/>
                <a:gd name="connsiteX16" fmla="*/ 135732 w 376238"/>
                <a:gd name="connsiteY16" fmla="*/ 874762 h 877937"/>
                <a:gd name="connsiteX17" fmla="*/ 102394 w 376238"/>
                <a:gd name="connsiteY17" fmla="*/ 824756 h 877937"/>
                <a:gd name="connsiteX18" fmla="*/ 92869 w 376238"/>
                <a:gd name="connsiteY18" fmla="*/ 550912 h 877937"/>
                <a:gd name="connsiteX19" fmla="*/ 78582 w 376238"/>
                <a:gd name="connsiteY19" fmla="*/ 529481 h 877937"/>
                <a:gd name="connsiteX20" fmla="*/ 76200 w 376238"/>
                <a:gd name="connsiteY20" fmla="*/ 431850 h 877937"/>
                <a:gd name="connsiteX21" fmla="*/ 33338 w 376238"/>
                <a:gd name="connsiteY21" fmla="*/ 522337 h 877937"/>
                <a:gd name="connsiteX22" fmla="*/ 0 w 376238"/>
                <a:gd name="connsiteY22" fmla="*/ 508050 h 877937"/>
                <a:gd name="connsiteX23" fmla="*/ 109538 w 376238"/>
                <a:gd name="connsiteY23" fmla="*/ 291356 h 877937"/>
                <a:gd name="connsiteX0" fmla="*/ 109538 w 376238"/>
                <a:gd name="connsiteY0" fmla="*/ 291356 h 877937"/>
                <a:gd name="connsiteX1" fmla="*/ 100013 w 376238"/>
                <a:gd name="connsiteY1" fmla="*/ 79425 h 877937"/>
                <a:gd name="connsiteX2" fmla="*/ 278607 w 376238"/>
                <a:gd name="connsiteY2" fmla="*/ 74662 h 877937"/>
                <a:gd name="connsiteX3" fmla="*/ 278607 w 376238"/>
                <a:gd name="connsiteY3" fmla="*/ 288975 h 877937"/>
                <a:gd name="connsiteX4" fmla="*/ 307182 w 376238"/>
                <a:gd name="connsiteY4" fmla="*/ 315169 h 877937"/>
                <a:gd name="connsiteX5" fmla="*/ 376238 w 376238"/>
                <a:gd name="connsiteY5" fmla="*/ 510431 h 877937"/>
                <a:gd name="connsiteX6" fmla="*/ 336501 w 376238"/>
                <a:gd name="connsiteY6" fmla="*/ 514895 h 877937"/>
                <a:gd name="connsiteX7" fmla="*/ 304800 w 376238"/>
                <a:gd name="connsiteY7" fmla="*/ 441375 h 877937"/>
                <a:gd name="connsiteX8" fmla="*/ 304800 w 376238"/>
                <a:gd name="connsiteY8" fmla="*/ 505669 h 877937"/>
                <a:gd name="connsiteX9" fmla="*/ 288132 w 376238"/>
                <a:gd name="connsiteY9" fmla="*/ 543769 h 877937"/>
                <a:gd name="connsiteX10" fmla="*/ 278607 w 376238"/>
                <a:gd name="connsiteY10" fmla="*/ 824756 h 877937"/>
                <a:gd name="connsiteX11" fmla="*/ 245269 w 376238"/>
                <a:gd name="connsiteY11" fmla="*/ 874762 h 877937"/>
                <a:gd name="connsiteX12" fmla="*/ 207169 w 376238"/>
                <a:gd name="connsiteY12" fmla="*/ 827137 h 877937"/>
                <a:gd name="connsiteX13" fmla="*/ 195263 w 376238"/>
                <a:gd name="connsiteY13" fmla="*/ 569962 h 877937"/>
                <a:gd name="connsiteX14" fmla="*/ 188119 w 376238"/>
                <a:gd name="connsiteY14" fmla="*/ 574725 h 877937"/>
                <a:gd name="connsiteX15" fmla="*/ 178594 w 376238"/>
                <a:gd name="connsiteY15" fmla="*/ 834281 h 877937"/>
                <a:gd name="connsiteX16" fmla="*/ 135732 w 376238"/>
                <a:gd name="connsiteY16" fmla="*/ 874762 h 877937"/>
                <a:gd name="connsiteX17" fmla="*/ 102394 w 376238"/>
                <a:gd name="connsiteY17" fmla="*/ 824756 h 877937"/>
                <a:gd name="connsiteX18" fmla="*/ 92869 w 376238"/>
                <a:gd name="connsiteY18" fmla="*/ 550912 h 877937"/>
                <a:gd name="connsiteX19" fmla="*/ 78582 w 376238"/>
                <a:gd name="connsiteY19" fmla="*/ 529481 h 877937"/>
                <a:gd name="connsiteX20" fmla="*/ 76200 w 376238"/>
                <a:gd name="connsiteY20" fmla="*/ 431850 h 877937"/>
                <a:gd name="connsiteX21" fmla="*/ 33338 w 376238"/>
                <a:gd name="connsiteY21" fmla="*/ 522337 h 877937"/>
                <a:gd name="connsiteX22" fmla="*/ 0 w 376238"/>
                <a:gd name="connsiteY22" fmla="*/ 508050 h 877937"/>
                <a:gd name="connsiteX23" fmla="*/ 109538 w 376238"/>
                <a:gd name="connsiteY23" fmla="*/ 291356 h 877937"/>
                <a:gd name="connsiteX0" fmla="*/ 109538 w 376238"/>
                <a:gd name="connsiteY0" fmla="*/ 291356 h 877937"/>
                <a:gd name="connsiteX1" fmla="*/ 100013 w 376238"/>
                <a:gd name="connsiteY1" fmla="*/ 79425 h 877937"/>
                <a:gd name="connsiteX2" fmla="*/ 278607 w 376238"/>
                <a:gd name="connsiteY2" fmla="*/ 74662 h 877937"/>
                <a:gd name="connsiteX3" fmla="*/ 278607 w 376238"/>
                <a:gd name="connsiteY3" fmla="*/ 288975 h 877937"/>
                <a:gd name="connsiteX4" fmla="*/ 307182 w 376238"/>
                <a:gd name="connsiteY4" fmla="*/ 315169 h 877937"/>
                <a:gd name="connsiteX5" fmla="*/ 376238 w 376238"/>
                <a:gd name="connsiteY5" fmla="*/ 510431 h 877937"/>
                <a:gd name="connsiteX6" fmla="*/ 336501 w 376238"/>
                <a:gd name="connsiteY6" fmla="*/ 514895 h 877937"/>
                <a:gd name="connsiteX7" fmla="*/ 304800 w 376238"/>
                <a:gd name="connsiteY7" fmla="*/ 441375 h 877937"/>
                <a:gd name="connsiteX8" fmla="*/ 304800 w 376238"/>
                <a:gd name="connsiteY8" fmla="*/ 505669 h 877937"/>
                <a:gd name="connsiteX9" fmla="*/ 288132 w 376238"/>
                <a:gd name="connsiteY9" fmla="*/ 543769 h 877937"/>
                <a:gd name="connsiteX10" fmla="*/ 278607 w 376238"/>
                <a:gd name="connsiteY10" fmla="*/ 824756 h 877937"/>
                <a:gd name="connsiteX11" fmla="*/ 245269 w 376238"/>
                <a:gd name="connsiteY11" fmla="*/ 874762 h 877937"/>
                <a:gd name="connsiteX12" fmla="*/ 207169 w 376238"/>
                <a:gd name="connsiteY12" fmla="*/ 827137 h 877937"/>
                <a:gd name="connsiteX13" fmla="*/ 195263 w 376238"/>
                <a:gd name="connsiteY13" fmla="*/ 569962 h 877937"/>
                <a:gd name="connsiteX14" fmla="*/ 188119 w 376238"/>
                <a:gd name="connsiteY14" fmla="*/ 574725 h 877937"/>
                <a:gd name="connsiteX15" fmla="*/ 178594 w 376238"/>
                <a:gd name="connsiteY15" fmla="*/ 834281 h 877937"/>
                <a:gd name="connsiteX16" fmla="*/ 135732 w 376238"/>
                <a:gd name="connsiteY16" fmla="*/ 874762 h 877937"/>
                <a:gd name="connsiteX17" fmla="*/ 102394 w 376238"/>
                <a:gd name="connsiteY17" fmla="*/ 824756 h 877937"/>
                <a:gd name="connsiteX18" fmla="*/ 92869 w 376238"/>
                <a:gd name="connsiteY18" fmla="*/ 550912 h 877937"/>
                <a:gd name="connsiteX19" fmla="*/ 78582 w 376238"/>
                <a:gd name="connsiteY19" fmla="*/ 529481 h 877937"/>
                <a:gd name="connsiteX20" fmla="*/ 76200 w 376238"/>
                <a:gd name="connsiteY20" fmla="*/ 431850 h 877937"/>
                <a:gd name="connsiteX21" fmla="*/ 33338 w 376238"/>
                <a:gd name="connsiteY21" fmla="*/ 522337 h 877937"/>
                <a:gd name="connsiteX22" fmla="*/ 0 w 376238"/>
                <a:gd name="connsiteY22" fmla="*/ 508050 h 877937"/>
                <a:gd name="connsiteX23" fmla="*/ 109538 w 376238"/>
                <a:gd name="connsiteY23" fmla="*/ 291356 h 877937"/>
                <a:gd name="connsiteX0" fmla="*/ 109538 w 376238"/>
                <a:gd name="connsiteY0" fmla="*/ 291356 h 877937"/>
                <a:gd name="connsiteX1" fmla="*/ 100013 w 376238"/>
                <a:gd name="connsiteY1" fmla="*/ 79425 h 877937"/>
                <a:gd name="connsiteX2" fmla="*/ 278607 w 376238"/>
                <a:gd name="connsiteY2" fmla="*/ 74662 h 877937"/>
                <a:gd name="connsiteX3" fmla="*/ 278607 w 376238"/>
                <a:gd name="connsiteY3" fmla="*/ 288975 h 877937"/>
                <a:gd name="connsiteX4" fmla="*/ 307182 w 376238"/>
                <a:gd name="connsiteY4" fmla="*/ 315169 h 877937"/>
                <a:gd name="connsiteX5" fmla="*/ 376238 w 376238"/>
                <a:gd name="connsiteY5" fmla="*/ 510431 h 877937"/>
                <a:gd name="connsiteX6" fmla="*/ 336501 w 376238"/>
                <a:gd name="connsiteY6" fmla="*/ 514895 h 877937"/>
                <a:gd name="connsiteX7" fmla="*/ 304800 w 376238"/>
                <a:gd name="connsiteY7" fmla="*/ 441375 h 877937"/>
                <a:gd name="connsiteX8" fmla="*/ 304800 w 376238"/>
                <a:gd name="connsiteY8" fmla="*/ 505669 h 877937"/>
                <a:gd name="connsiteX9" fmla="*/ 288132 w 376238"/>
                <a:gd name="connsiteY9" fmla="*/ 543769 h 877937"/>
                <a:gd name="connsiteX10" fmla="*/ 278607 w 376238"/>
                <a:gd name="connsiteY10" fmla="*/ 824756 h 877937"/>
                <a:gd name="connsiteX11" fmla="*/ 245269 w 376238"/>
                <a:gd name="connsiteY11" fmla="*/ 874762 h 877937"/>
                <a:gd name="connsiteX12" fmla="*/ 207169 w 376238"/>
                <a:gd name="connsiteY12" fmla="*/ 827137 h 877937"/>
                <a:gd name="connsiteX13" fmla="*/ 195263 w 376238"/>
                <a:gd name="connsiteY13" fmla="*/ 569962 h 877937"/>
                <a:gd name="connsiteX14" fmla="*/ 188119 w 376238"/>
                <a:gd name="connsiteY14" fmla="*/ 574725 h 877937"/>
                <a:gd name="connsiteX15" fmla="*/ 178594 w 376238"/>
                <a:gd name="connsiteY15" fmla="*/ 834281 h 877937"/>
                <a:gd name="connsiteX16" fmla="*/ 135732 w 376238"/>
                <a:gd name="connsiteY16" fmla="*/ 874762 h 877937"/>
                <a:gd name="connsiteX17" fmla="*/ 102394 w 376238"/>
                <a:gd name="connsiteY17" fmla="*/ 824756 h 877937"/>
                <a:gd name="connsiteX18" fmla="*/ 92869 w 376238"/>
                <a:gd name="connsiteY18" fmla="*/ 550912 h 877937"/>
                <a:gd name="connsiteX19" fmla="*/ 78582 w 376238"/>
                <a:gd name="connsiteY19" fmla="*/ 529481 h 877937"/>
                <a:gd name="connsiteX20" fmla="*/ 76200 w 376238"/>
                <a:gd name="connsiteY20" fmla="*/ 431850 h 877937"/>
                <a:gd name="connsiteX21" fmla="*/ 33338 w 376238"/>
                <a:gd name="connsiteY21" fmla="*/ 522337 h 877937"/>
                <a:gd name="connsiteX22" fmla="*/ 0 w 376238"/>
                <a:gd name="connsiteY22" fmla="*/ 508050 h 877937"/>
                <a:gd name="connsiteX23" fmla="*/ 109538 w 376238"/>
                <a:gd name="connsiteY23" fmla="*/ 291356 h 877937"/>
                <a:gd name="connsiteX0" fmla="*/ 109538 w 376238"/>
                <a:gd name="connsiteY0" fmla="*/ 291356 h 877937"/>
                <a:gd name="connsiteX1" fmla="*/ 100013 w 376238"/>
                <a:gd name="connsiteY1" fmla="*/ 79425 h 877937"/>
                <a:gd name="connsiteX2" fmla="*/ 278607 w 376238"/>
                <a:gd name="connsiteY2" fmla="*/ 74662 h 877937"/>
                <a:gd name="connsiteX3" fmla="*/ 278607 w 376238"/>
                <a:gd name="connsiteY3" fmla="*/ 288975 h 877937"/>
                <a:gd name="connsiteX4" fmla="*/ 307182 w 376238"/>
                <a:gd name="connsiteY4" fmla="*/ 315169 h 877937"/>
                <a:gd name="connsiteX5" fmla="*/ 376238 w 376238"/>
                <a:gd name="connsiteY5" fmla="*/ 510431 h 877937"/>
                <a:gd name="connsiteX6" fmla="*/ 336501 w 376238"/>
                <a:gd name="connsiteY6" fmla="*/ 514895 h 877937"/>
                <a:gd name="connsiteX7" fmla="*/ 304800 w 376238"/>
                <a:gd name="connsiteY7" fmla="*/ 441375 h 877937"/>
                <a:gd name="connsiteX8" fmla="*/ 304800 w 376238"/>
                <a:gd name="connsiteY8" fmla="*/ 505669 h 877937"/>
                <a:gd name="connsiteX9" fmla="*/ 288132 w 376238"/>
                <a:gd name="connsiteY9" fmla="*/ 543769 h 877937"/>
                <a:gd name="connsiteX10" fmla="*/ 278607 w 376238"/>
                <a:gd name="connsiteY10" fmla="*/ 824756 h 877937"/>
                <a:gd name="connsiteX11" fmla="*/ 245269 w 376238"/>
                <a:gd name="connsiteY11" fmla="*/ 874762 h 877937"/>
                <a:gd name="connsiteX12" fmla="*/ 207169 w 376238"/>
                <a:gd name="connsiteY12" fmla="*/ 827137 h 877937"/>
                <a:gd name="connsiteX13" fmla="*/ 195263 w 376238"/>
                <a:gd name="connsiteY13" fmla="*/ 569962 h 877937"/>
                <a:gd name="connsiteX14" fmla="*/ 188119 w 376238"/>
                <a:gd name="connsiteY14" fmla="*/ 574725 h 877937"/>
                <a:gd name="connsiteX15" fmla="*/ 178594 w 376238"/>
                <a:gd name="connsiteY15" fmla="*/ 834281 h 877937"/>
                <a:gd name="connsiteX16" fmla="*/ 135732 w 376238"/>
                <a:gd name="connsiteY16" fmla="*/ 874762 h 877937"/>
                <a:gd name="connsiteX17" fmla="*/ 102394 w 376238"/>
                <a:gd name="connsiteY17" fmla="*/ 824756 h 877937"/>
                <a:gd name="connsiteX18" fmla="*/ 92869 w 376238"/>
                <a:gd name="connsiteY18" fmla="*/ 550912 h 877937"/>
                <a:gd name="connsiteX19" fmla="*/ 78582 w 376238"/>
                <a:gd name="connsiteY19" fmla="*/ 529481 h 877937"/>
                <a:gd name="connsiteX20" fmla="*/ 76200 w 376238"/>
                <a:gd name="connsiteY20" fmla="*/ 431850 h 877937"/>
                <a:gd name="connsiteX21" fmla="*/ 33338 w 376238"/>
                <a:gd name="connsiteY21" fmla="*/ 522337 h 877937"/>
                <a:gd name="connsiteX22" fmla="*/ 0 w 376238"/>
                <a:gd name="connsiteY22" fmla="*/ 508050 h 877937"/>
                <a:gd name="connsiteX23" fmla="*/ 109538 w 376238"/>
                <a:gd name="connsiteY23" fmla="*/ 291356 h 877937"/>
                <a:gd name="connsiteX0" fmla="*/ 109538 w 376238"/>
                <a:gd name="connsiteY0" fmla="*/ 291356 h 877937"/>
                <a:gd name="connsiteX1" fmla="*/ 100013 w 376238"/>
                <a:gd name="connsiteY1" fmla="*/ 79425 h 877937"/>
                <a:gd name="connsiteX2" fmla="*/ 278607 w 376238"/>
                <a:gd name="connsiteY2" fmla="*/ 74662 h 877937"/>
                <a:gd name="connsiteX3" fmla="*/ 278607 w 376238"/>
                <a:gd name="connsiteY3" fmla="*/ 288975 h 877937"/>
                <a:gd name="connsiteX4" fmla="*/ 307182 w 376238"/>
                <a:gd name="connsiteY4" fmla="*/ 315169 h 877937"/>
                <a:gd name="connsiteX5" fmla="*/ 376238 w 376238"/>
                <a:gd name="connsiteY5" fmla="*/ 510431 h 877937"/>
                <a:gd name="connsiteX6" fmla="*/ 336501 w 376238"/>
                <a:gd name="connsiteY6" fmla="*/ 514895 h 877937"/>
                <a:gd name="connsiteX7" fmla="*/ 304800 w 376238"/>
                <a:gd name="connsiteY7" fmla="*/ 441375 h 877937"/>
                <a:gd name="connsiteX8" fmla="*/ 304800 w 376238"/>
                <a:gd name="connsiteY8" fmla="*/ 505669 h 877937"/>
                <a:gd name="connsiteX9" fmla="*/ 288132 w 376238"/>
                <a:gd name="connsiteY9" fmla="*/ 543769 h 877937"/>
                <a:gd name="connsiteX10" fmla="*/ 278607 w 376238"/>
                <a:gd name="connsiteY10" fmla="*/ 824756 h 877937"/>
                <a:gd name="connsiteX11" fmla="*/ 245269 w 376238"/>
                <a:gd name="connsiteY11" fmla="*/ 874762 h 877937"/>
                <a:gd name="connsiteX12" fmla="*/ 207169 w 376238"/>
                <a:gd name="connsiteY12" fmla="*/ 827137 h 877937"/>
                <a:gd name="connsiteX13" fmla="*/ 195263 w 376238"/>
                <a:gd name="connsiteY13" fmla="*/ 569962 h 877937"/>
                <a:gd name="connsiteX14" fmla="*/ 188119 w 376238"/>
                <a:gd name="connsiteY14" fmla="*/ 574725 h 877937"/>
                <a:gd name="connsiteX15" fmla="*/ 178594 w 376238"/>
                <a:gd name="connsiteY15" fmla="*/ 834281 h 877937"/>
                <a:gd name="connsiteX16" fmla="*/ 135732 w 376238"/>
                <a:gd name="connsiteY16" fmla="*/ 874762 h 877937"/>
                <a:gd name="connsiteX17" fmla="*/ 102394 w 376238"/>
                <a:gd name="connsiteY17" fmla="*/ 824756 h 877937"/>
                <a:gd name="connsiteX18" fmla="*/ 92869 w 376238"/>
                <a:gd name="connsiteY18" fmla="*/ 550912 h 877937"/>
                <a:gd name="connsiteX19" fmla="*/ 78582 w 376238"/>
                <a:gd name="connsiteY19" fmla="*/ 529481 h 877937"/>
                <a:gd name="connsiteX20" fmla="*/ 76200 w 376238"/>
                <a:gd name="connsiteY20" fmla="*/ 431850 h 877937"/>
                <a:gd name="connsiteX21" fmla="*/ 38101 w 376238"/>
                <a:gd name="connsiteY21" fmla="*/ 524719 h 877937"/>
                <a:gd name="connsiteX22" fmla="*/ 0 w 376238"/>
                <a:gd name="connsiteY22" fmla="*/ 508050 h 877937"/>
                <a:gd name="connsiteX23" fmla="*/ 109538 w 376238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8912 w 377031"/>
                <a:gd name="connsiteY14" fmla="*/ 574725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8912 w 377031"/>
                <a:gd name="connsiteY14" fmla="*/ 574725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8912 w 377031"/>
                <a:gd name="connsiteY14" fmla="*/ 574725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8912 w 377031"/>
                <a:gd name="connsiteY14" fmla="*/ 574725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8912 w 377031"/>
                <a:gd name="connsiteY14" fmla="*/ 574725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8912 w 377031"/>
                <a:gd name="connsiteY14" fmla="*/ 574725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8912 w 377031"/>
                <a:gd name="connsiteY14" fmla="*/ 574725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6531 w 377031"/>
                <a:gd name="connsiteY14" fmla="*/ 565200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3675 w 377031"/>
                <a:gd name="connsiteY13" fmla="*/ 562818 h 877937"/>
                <a:gd name="connsiteX14" fmla="*/ 186531 w 377031"/>
                <a:gd name="connsiteY14" fmla="*/ 565200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3675 w 377031"/>
                <a:gd name="connsiteY13" fmla="*/ 562818 h 877937"/>
                <a:gd name="connsiteX14" fmla="*/ 186531 w 377031"/>
                <a:gd name="connsiteY14" fmla="*/ 565200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3675 w 377031"/>
                <a:gd name="connsiteY13" fmla="*/ 562818 h 877937"/>
                <a:gd name="connsiteX14" fmla="*/ 186531 w 377031"/>
                <a:gd name="connsiteY14" fmla="*/ 565200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6993 w 377031"/>
                <a:gd name="connsiteY19" fmla="*/ 431850 h 877937"/>
                <a:gd name="connsiteX20" fmla="*/ 38894 w 377031"/>
                <a:gd name="connsiteY20" fmla="*/ 524719 h 877937"/>
                <a:gd name="connsiteX21" fmla="*/ 793 w 377031"/>
                <a:gd name="connsiteY21" fmla="*/ 508050 h 877937"/>
                <a:gd name="connsiteX22" fmla="*/ 110331 w 377031"/>
                <a:gd name="connsiteY22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288925 w 377031"/>
                <a:gd name="connsiteY8" fmla="*/ 543769 h 877937"/>
                <a:gd name="connsiteX9" fmla="*/ 279400 w 377031"/>
                <a:gd name="connsiteY9" fmla="*/ 824756 h 877937"/>
                <a:gd name="connsiteX10" fmla="*/ 246062 w 377031"/>
                <a:gd name="connsiteY10" fmla="*/ 874762 h 877937"/>
                <a:gd name="connsiteX11" fmla="*/ 207962 w 377031"/>
                <a:gd name="connsiteY11" fmla="*/ 827137 h 877937"/>
                <a:gd name="connsiteX12" fmla="*/ 193675 w 377031"/>
                <a:gd name="connsiteY12" fmla="*/ 562818 h 877937"/>
                <a:gd name="connsiteX13" fmla="*/ 186531 w 377031"/>
                <a:gd name="connsiteY13" fmla="*/ 565200 h 877937"/>
                <a:gd name="connsiteX14" fmla="*/ 179387 w 377031"/>
                <a:gd name="connsiteY14" fmla="*/ 834281 h 877937"/>
                <a:gd name="connsiteX15" fmla="*/ 136525 w 377031"/>
                <a:gd name="connsiteY15" fmla="*/ 874762 h 877937"/>
                <a:gd name="connsiteX16" fmla="*/ 103187 w 377031"/>
                <a:gd name="connsiteY16" fmla="*/ 824756 h 877937"/>
                <a:gd name="connsiteX17" fmla="*/ 93662 w 377031"/>
                <a:gd name="connsiteY17" fmla="*/ 550912 h 877937"/>
                <a:gd name="connsiteX18" fmla="*/ 76993 w 377031"/>
                <a:gd name="connsiteY18" fmla="*/ 431850 h 877937"/>
                <a:gd name="connsiteX19" fmla="*/ 38894 w 377031"/>
                <a:gd name="connsiteY19" fmla="*/ 524719 h 877937"/>
                <a:gd name="connsiteX20" fmla="*/ 793 w 377031"/>
                <a:gd name="connsiteY20" fmla="*/ 508050 h 877937"/>
                <a:gd name="connsiteX21" fmla="*/ 110331 w 377031"/>
                <a:gd name="connsiteY21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288925 w 377031"/>
                <a:gd name="connsiteY8" fmla="*/ 543769 h 877937"/>
                <a:gd name="connsiteX9" fmla="*/ 279400 w 377031"/>
                <a:gd name="connsiteY9" fmla="*/ 824756 h 877937"/>
                <a:gd name="connsiteX10" fmla="*/ 246062 w 377031"/>
                <a:gd name="connsiteY10" fmla="*/ 874762 h 877937"/>
                <a:gd name="connsiteX11" fmla="*/ 207962 w 377031"/>
                <a:gd name="connsiteY11" fmla="*/ 827137 h 877937"/>
                <a:gd name="connsiteX12" fmla="*/ 193675 w 377031"/>
                <a:gd name="connsiteY12" fmla="*/ 562818 h 877937"/>
                <a:gd name="connsiteX13" fmla="*/ 186531 w 377031"/>
                <a:gd name="connsiteY13" fmla="*/ 565200 h 877937"/>
                <a:gd name="connsiteX14" fmla="*/ 179387 w 377031"/>
                <a:gd name="connsiteY14" fmla="*/ 834281 h 877937"/>
                <a:gd name="connsiteX15" fmla="*/ 136525 w 377031"/>
                <a:gd name="connsiteY15" fmla="*/ 874762 h 877937"/>
                <a:gd name="connsiteX16" fmla="*/ 103187 w 377031"/>
                <a:gd name="connsiteY16" fmla="*/ 824756 h 877937"/>
                <a:gd name="connsiteX17" fmla="*/ 93662 w 377031"/>
                <a:gd name="connsiteY17" fmla="*/ 550912 h 877937"/>
                <a:gd name="connsiteX18" fmla="*/ 83245 w 377031"/>
                <a:gd name="connsiteY18" fmla="*/ 512812 h 877937"/>
                <a:gd name="connsiteX19" fmla="*/ 76993 w 377031"/>
                <a:gd name="connsiteY19" fmla="*/ 431850 h 877937"/>
                <a:gd name="connsiteX20" fmla="*/ 38894 w 377031"/>
                <a:gd name="connsiteY20" fmla="*/ 524719 h 877937"/>
                <a:gd name="connsiteX21" fmla="*/ 793 w 377031"/>
                <a:gd name="connsiteY21" fmla="*/ 508050 h 877937"/>
                <a:gd name="connsiteX22" fmla="*/ 110331 w 377031"/>
                <a:gd name="connsiteY22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288925 w 377031"/>
                <a:gd name="connsiteY8" fmla="*/ 543769 h 877937"/>
                <a:gd name="connsiteX9" fmla="*/ 279400 w 377031"/>
                <a:gd name="connsiteY9" fmla="*/ 824756 h 877937"/>
                <a:gd name="connsiteX10" fmla="*/ 246062 w 377031"/>
                <a:gd name="connsiteY10" fmla="*/ 874762 h 877937"/>
                <a:gd name="connsiteX11" fmla="*/ 207962 w 377031"/>
                <a:gd name="connsiteY11" fmla="*/ 827137 h 877937"/>
                <a:gd name="connsiteX12" fmla="*/ 193675 w 377031"/>
                <a:gd name="connsiteY12" fmla="*/ 562818 h 877937"/>
                <a:gd name="connsiteX13" fmla="*/ 186531 w 377031"/>
                <a:gd name="connsiteY13" fmla="*/ 565200 h 877937"/>
                <a:gd name="connsiteX14" fmla="*/ 179387 w 377031"/>
                <a:gd name="connsiteY14" fmla="*/ 834281 h 877937"/>
                <a:gd name="connsiteX15" fmla="*/ 136525 w 377031"/>
                <a:gd name="connsiteY15" fmla="*/ 874762 h 877937"/>
                <a:gd name="connsiteX16" fmla="*/ 103187 w 377031"/>
                <a:gd name="connsiteY16" fmla="*/ 824756 h 877937"/>
                <a:gd name="connsiteX17" fmla="*/ 93662 w 377031"/>
                <a:gd name="connsiteY17" fmla="*/ 550912 h 877937"/>
                <a:gd name="connsiteX18" fmla="*/ 54918 w 377031"/>
                <a:gd name="connsiteY18" fmla="*/ 550614 h 877937"/>
                <a:gd name="connsiteX19" fmla="*/ 76993 w 377031"/>
                <a:gd name="connsiteY19" fmla="*/ 431850 h 877937"/>
                <a:gd name="connsiteX20" fmla="*/ 38894 w 377031"/>
                <a:gd name="connsiteY20" fmla="*/ 524719 h 877937"/>
                <a:gd name="connsiteX21" fmla="*/ 793 w 377031"/>
                <a:gd name="connsiteY21" fmla="*/ 508050 h 877937"/>
                <a:gd name="connsiteX22" fmla="*/ 110331 w 377031"/>
                <a:gd name="connsiteY22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299938 w 377031"/>
                <a:gd name="connsiteY8" fmla="*/ 493762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3675 w 377031"/>
                <a:gd name="connsiteY13" fmla="*/ 562818 h 877937"/>
                <a:gd name="connsiteX14" fmla="*/ 186531 w 377031"/>
                <a:gd name="connsiteY14" fmla="*/ 565200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54918 w 377031"/>
                <a:gd name="connsiteY19" fmla="*/ 550614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33275 w 377031"/>
                <a:gd name="connsiteY8" fmla="*/ 548531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3675 w 377031"/>
                <a:gd name="connsiteY13" fmla="*/ 562818 h 877937"/>
                <a:gd name="connsiteX14" fmla="*/ 186531 w 377031"/>
                <a:gd name="connsiteY14" fmla="*/ 565200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54918 w 377031"/>
                <a:gd name="connsiteY19" fmla="*/ 550614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21369 w 377031"/>
                <a:gd name="connsiteY8" fmla="*/ 536625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3675 w 377031"/>
                <a:gd name="connsiteY13" fmla="*/ 562818 h 877937"/>
                <a:gd name="connsiteX14" fmla="*/ 186531 w 377031"/>
                <a:gd name="connsiteY14" fmla="*/ 565200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54918 w 377031"/>
                <a:gd name="connsiteY19" fmla="*/ 550614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28513 w 377031"/>
                <a:gd name="connsiteY8" fmla="*/ 543768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3675 w 377031"/>
                <a:gd name="connsiteY13" fmla="*/ 562818 h 877937"/>
                <a:gd name="connsiteX14" fmla="*/ 186531 w 377031"/>
                <a:gd name="connsiteY14" fmla="*/ 565200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54918 w 377031"/>
                <a:gd name="connsiteY19" fmla="*/ 550614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28513 w 377031"/>
                <a:gd name="connsiteY8" fmla="*/ 543768 h 877937"/>
                <a:gd name="connsiteX9" fmla="*/ 288925 w 377031"/>
                <a:gd name="connsiteY9" fmla="*/ 548531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3675 w 377031"/>
                <a:gd name="connsiteY13" fmla="*/ 562818 h 877937"/>
                <a:gd name="connsiteX14" fmla="*/ 186531 w 377031"/>
                <a:gd name="connsiteY14" fmla="*/ 565200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54918 w 377031"/>
                <a:gd name="connsiteY19" fmla="*/ 550614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30894 w 377031"/>
                <a:gd name="connsiteY8" fmla="*/ 553293 h 877937"/>
                <a:gd name="connsiteX9" fmla="*/ 288925 w 377031"/>
                <a:gd name="connsiteY9" fmla="*/ 548531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3675 w 377031"/>
                <a:gd name="connsiteY13" fmla="*/ 562818 h 877937"/>
                <a:gd name="connsiteX14" fmla="*/ 186531 w 377031"/>
                <a:gd name="connsiteY14" fmla="*/ 565200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54918 w 377031"/>
                <a:gd name="connsiteY19" fmla="*/ 550614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30894 w 377031"/>
                <a:gd name="connsiteY8" fmla="*/ 553293 h 877937"/>
                <a:gd name="connsiteX9" fmla="*/ 288925 w 377031"/>
                <a:gd name="connsiteY9" fmla="*/ 548531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3675 w 377031"/>
                <a:gd name="connsiteY13" fmla="*/ 562818 h 877937"/>
                <a:gd name="connsiteX14" fmla="*/ 181769 w 377031"/>
                <a:gd name="connsiteY14" fmla="*/ 643781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54918 w 377031"/>
                <a:gd name="connsiteY19" fmla="*/ 550614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30894 w 377031"/>
                <a:gd name="connsiteY8" fmla="*/ 553293 h 877937"/>
                <a:gd name="connsiteX9" fmla="*/ 288925 w 377031"/>
                <a:gd name="connsiteY9" fmla="*/ 548531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1294 w 377031"/>
                <a:gd name="connsiteY13" fmla="*/ 643781 h 877937"/>
                <a:gd name="connsiteX14" fmla="*/ 181769 w 377031"/>
                <a:gd name="connsiteY14" fmla="*/ 643781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54918 w 377031"/>
                <a:gd name="connsiteY19" fmla="*/ 550614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30894 w 377031"/>
                <a:gd name="connsiteY8" fmla="*/ 553293 h 877937"/>
                <a:gd name="connsiteX9" fmla="*/ 288925 w 377031"/>
                <a:gd name="connsiteY9" fmla="*/ 548531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1294 w 377031"/>
                <a:gd name="connsiteY13" fmla="*/ 643781 h 877937"/>
                <a:gd name="connsiteX14" fmla="*/ 181769 w 377031"/>
                <a:gd name="connsiteY14" fmla="*/ 643781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100806 w 377031"/>
                <a:gd name="connsiteY18" fmla="*/ 641400 h 877937"/>
                <a:gd name="connsiteX19" fmla="*/ 54918 w 377031"/>
                <a:gd name="connsiteY19" fmla="*/ 550614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30894 w 377031"/>
                <a:gd name="connsiteY8" fmla="*/ 553293 h 877937"/>
                <a:gd name="connsiteX9" fmla="*/ 288925 w 377031"/>
                <a:gd name="connsiteY9" fmla="*/ 548531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1294 w 377031"/>
                <a:gd name="connsiteY13" fmla="*/ 643781 h 877937"/>
                <a:gd name="connsiteX14" fmla="*/ 181769 w 377031"/>
                <a:gd name="connsiteY14" fmla="*/ 643781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100806 w 377031"/>
                <a:gd name="connsiteY18" fmla="*/ 641400 h 877937"/>
                <a:gd name="connsiteX19" fmla="*/ 38249 w 377031"/>
                <a:gd name="connsiteY19" fmla="*/ 63872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30894 w 377031"/>
                <a:gd name="connsiteY8" fmla="*/ 553293 h 877937"/>
                <a:gd name="connsiteX9" fmla="*/ 284162 w 377031"/>
                <a:gd name="connsiteY9" fmla="*/ 636638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1294 w 377031"/>
                <a:gd name="connsiteY13" fmla="*/ 643781 h 877937"/>
                <a:gd name="connsiteX14" fmla="*/ 181769 w 377031"/>
                <a:gd name="connsiteY14" fmla="*/ 643781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100806 w 377031"/>
                <a:gd name="connsiteY18" fmla="*/ 641400 h 877937"/>
                <a:gd name="connsiteX19" fmla="*/ 38249 w 377031"/>
                <a:gd name="connsiteY19" fmla="*/ 63872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52325 w 377031"/>
                <a:gd name="connsiteY8" fmla="*/ 636637 h 877937"/>
                <a:gd name="connsiteX9" fmla="*/ 284162 w 377031"/>
                <a:gd name="connsiteY9" fmla="*/ 636638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1294 w 377031"/>
                <a:gd name="connsiteY13" fmla="*/ 643781 h 877937"/>
                <a:gd name="connsiteX14" fmla="*/ 181769 w 377031"/>
                <a:gd name="connsiteY14" fmla="*/ 643781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100806 w 377031"/>
                <a:gd name="connsiteY18" fmla="*/ 641400 h 877937"/>
                <a:gd name="connsiteX19" fmla="*/ 38249 w 377031"/>
                <a:gd name="connsiteY19" fmla="*/ 63872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45182 w 377031"/>
                <a:gd name="connsiteY8" fmla="*/ 643781 h 877937"/>
                <a:gd name="connsiteX9" fmla="*/ 284162 w 377031"/>
                <a:gd name="connsiteY9" fmla="*/ 636638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1294 w 377031"/>
                <a:gd name="connsiteY13" fmla="*/ 643781 h 877937"/>
                <a:gd name="connsiteX14" fmla="*/ 181769 w 377031"/>
                <a:gd name="connsiteY14" fmla="*/ 643781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100806 w 377031"/>
                <a:gd name="connsiteY18" fmla="*/ 641400 h 877937"/>
                <a:gd name="connsiteX19" fmla="*/ 38249 w 377031"/>
                <a:gd name="connsiteY19" fmla="*/ 63872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45182 w 377031"/>
                <a:gd name="connsiteY8" fmla="*/ 643781 h 877937"/>
                <a:gd name="connsiteX9" fmla="*/ 284162 w 377031"/>
                <a:gd name="connsiteY9" fmla="*/ 643781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1294 w 377031"/>
                <a:gd name="connsiteY13" fmla="*/ 643781 h 877937"/>
                <a:gd name="connsiteX14" fmla="*/ 181769 w 377031"/>
                <a:gd name="connsiteY14" fmla="*/ 643781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100806 w 377031"/>
                <a:gd name="connsiteY18" fmla="*/ 641400 h 877937"/>
                <a:gd name="connsiteX19" fmla="*/ 38249 w 377031"/>
                <a:gd name="connsiteY19" fmla="*/ 63872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77031" h="877937">
                  <a:moveTo>
                    <a:pt x="110331" y="291356"/>
                  </a:moveTo>
                  <a:cubicBezTo>
                    <a:pt x="2455" y="175071"/>
                    <a:pt x="92149" y="88330"/>
                    <a:pt x="100806" y="79425"/>
                  </a:cubicBezTo>
                  <a:cubicBezTo>
                    <a:pt x="198511" y="0"/>
                    <a:pt x="262235" y="55563"/>
                    <a:pt x="279400" y="74662"/>
                  </a:cubicBezTo>
                  <a:cubicBezTo>
                    <a:pt x="352152" y="146274"/>
                    <a:pt x="328191" y="227855"/>
                    <a:pt x="279400" y="288975"/>
                  </a:cubicBezTo>
                  <a:cubicBezTo>
                    <a:pt x="300756" y="292025"/>
                    <a:pt x="305593" y="301676"/>
                    <a:pt x="307975" y="315169"/>
                  </a:cubicBezTo>
                  <a:lnTo>
                    <a:pt x="377031" y="510431"/>
                  </a:lnTo>
                  <a:cubicBezTo>
                    <a:pt x="374650" y="539799"/>
                    <a:pt x="351582" y="540295"/>
                    <a:pt x="337294" y="514895"/>
                  </a:cubicBezTo>
                  <a:lnTo>
                    <a:pt x="305593" y="441375"/>
                  </a:lnTo>
                  <a:lnTo>
                    <a:pt x="345182" y="643781"/>
                  </a:lnTo>
                  <a:lnTo>
                    <a:pt x="284162" y="643781"/>
                  </a:lnTo>
                  <a:lnTo>
                    <a:pt x="279400" y="824756"/>
                  </a:lnTo>
                  <a:cubicBezTo>
                    <a:pt x="283889" y="862087"/>
                    <a:pt x="266700" y="877143"/>
                    <a:pt x="246062" y="874762"/>
                  </a:cubicBezTo>
                  <a:cubicBezTo>
                    <a:pt x="216693" y="875556"/>
                    <a:pt x="208756" y="866825"/>
                    <a:pt x="207962" y="827137"/>
                  </a:cubicBezTo>
                  <a:lnTo>
                    <a:pt x="191294" y="643781"/>
                  </a:lnTo>
                  <a:lnTo>
                    <a:pt x="181769" y="643781"/>
                  </a:lnTo>
                  <a:lnTo>
                    <a:pt x="179387" y="834281"/>
                  </a:lnTo>
                  <a:cubicBezTo>
                    <a:pt x="177007" y="876350"/>
                    <a:pt x="160337" y="877937"/>
                    <a:pt x="136525" y="874762"/>
                  </a:cubicBezTo>
                  <a:cubicBezTo>
                    <a:pt x="106362" y="870000"/>
                    <a:pt x="102394" y="846188"/>
                    <a:pt x="103187" y="824756"/>
                  </a:cubicBezTo>
                  <a:cubicBezTo>
                    <a:pt x="102393" y="763637"/>
                    <a:pt x="101600" y="702519"/>
                    <a:pt x="100806" y="641400"/>
                  </a:cubicBezTo>
                  <a:lnTo>
                    <a:pt x="38249" y="638721"/>
                  </a:lnTo>
                  <a:lnTo>
                    <a:pt x="76993" y="431850"/>
                  </a:lnTo>
                  <a:lnTo>
                    <a:pt x="38894" y="524719"/>
                  </a:lnTo>
                  <a:cubicBezTo>
                    <a:pt x="15875" y="546151"/>
                    <a:pt x="0" y="517575"/>
                    <a:pt x="793" y="508050"/>
                  </a:cubicBezTo>
                  <a:cubicBezTo>
                    <a:pt x="53974" y="407245"/>
                    <a:pt x="64293" y="275481"/>
                    <a:pt x="110331" y="291356"/>
                  </a:cubicBezTo>
                  <a:close/>
                </a:path>
              </a:pathLst>
            </a:custGeom>
            <a:solidFill>
              <a:schemeClr val="bg1"/>
            </a:solidFill>
            <a:ln w="63500">
              <a:noFill/>
            </a:ln>
            <a:effectLst/>
            <a:scene3d>
              <a:camera prst="orthographicFront"/>
              <a:lightRig rig="threePt" dir="t"/>
            </a:scene3d>
            <a:sp3d prstMaterial="matte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>
                <a:solidFill>
                  <a:schemeClr val="tx1"/>
                </a:solidFill>
                <a:latin typeface="HY견고딕" panose="02030600000101010101" pitchFamily="18" charset="-127"/>
                <a:ea typeface="HY견고딕" panose="02030600000101010101" pitchFamily="18" charset="-127"/>
              </a:endParaRPr>
            </a:p>
          </p:txBody>
        </p:sp>
        <p:sp>
          <p:nvSpPr>
            <p:cNvPr id="78" name="자유형 86">
              <a:extLst>
                <a:ext uri="{FF2B5EF4-FFF2-40B4-BE49-F238E27FC236}">
                  <a16:creationId xmlns:a16="http://schemas.microsoft.com/office/drawing/2014/main" id="{EBA40A95-A233-41A2-82FB-C265CF02724E}"/>
                </a:ext>
              </a:extLst>
            </p:cNvPr>
            <p:cNvSpPr/>
            <p:nvPr/>
          </p:nvSpPr>
          <p:spPr>
            <a:xfrm>
              <a:off x="3518174" y="2798713"/>
              <a:ext cx="1053826" cy="439786"/>
            </a:xfrm>
            <a:custGeom>
              <a:avLst/>
              <a:gdLst>
                <a:gd name="connsiteX0" fmla="*/ 0 w 1333024"/>
                <a:gd name="connsiteY0" fmla="*/ 438149 h 438149"/>
                <a:gd name="connsiteX1" fmla="*/ 166689 w 1333024"/>
                <a:gd name="connsiteY1" fmla="*/ 0 h 438149"/>
                <a:gd name="connsiteX2" fmla="*/ 1333024 w 1333024"/>
                <a:gd name="connsiteY2" fmla="*/ 0 h 438149"/>
                <a:gd name="connsiteX3" fmla="*/ 1166335 w 1333024"/>
                <a:gd name="connsiteY3" fmla="*/ 438149 h 438149"/>
                <a:gd name="connsiteX4" fmla="*/ 0 w 1333024"/>
                <a:gd name="connsiteY4" fmla="*/ 438149 h 438149"/>
                <a:gd name="connsiteX0" fmla="*/ 0 w 1166335"/>
                <a:gd name="connsiteY0" fmla="*/ 438149 h 438149"/>
                <a:gd name="connsiteX1" fmla="*/ 166689 w 1166335"/>
                <a:gd name="connsiteY1" fmla="*/ 0 h 438149"/>
                <a:gd name="connsiteX2" fmla="*/ 790298 w 1166335"/>
                <a:gd name="connsiteY2" fmla="*/ 372 h 438149"/>
                <a:gd name="connsiteX3" fmla="*/ 1166335 w 1166335"/>
                <a:gd name="connsiteY3" fmla="*/ 438149 h 438149"/>
                <a:gd name="connsiteX4" fmla="*/ 0 w 1166335"/>
                <a:gd name="connsiteY4" fmla="*/ 438149 h 438149"/>
                <a:gd name="connsiteX0" fmla="*/ 0 w 790298"/>
                <a:gd name="connsiteY0" fmla="*/ 438149 h 440530"/>
                <a:gd name="connsiteX1" fmla="*/ 166689 w 790298"/>
                <a:gd name="connsiteY1" fmla="*/ 0 h 440530"/>
                <a:gd name="connsiteX2" fmla="*/ 790298 w 790298"/>
                <a:gd name="connsiteY2" fmla="*/ 372 h 440530"/>
                <a:gd name="connsiteX3" fmla="*/ 787716 w 790298"/>
                <a:gd name="connsiteY3" fmla="*/ 440530 h 440530"/>
                <a:gd name="connsiteX4" fmla="*/ 0 w 790298"/>
                <a:gd name="connsiteY4" fmla="*/ 438149 h 440530"/>
                <a:gd name="connsiteX0" fmla="*/ 0 w 790298"/>
                <a:gd name="connsiteY0" fmla="*/ 438149 h 438149"/>
                <a:gd name="connsiteX1" fmla="*/ 166689 w 790298"/>
                <a:gd name="connsiteY1" fmla="*/ 0 h 438149"/>
                <a:gd name="connsiteX2" fmla="*/ 790298 w 790298"/>
                <a:gd name="connsiteY2" fmla="*/ 372 h 438149"/>
                <a:gd name="connsiteX3" fmla="*/ 785335 w 790298"/>
                <a:gd name="connsiteY3" fmla="*/ 388142 h 438149"/>
                <a:gd name="connsiteX4" fmla="*/ 0 w 790298"/>
                <a:gd name="connsiteY4" fmla="*/ 438149 h 438149"/>
                <a:gd name="connsiteX0" fmla="*/ 0 w 790298"/>
                <a:gd name="connsiteY0" fmla="*/ 438149 h 438149"/>
                <a:gd name="connsiteX1" fmla="*/ 166689 w 790298"/>
                <a:gd name="connsiteY1" fmla="*/ 0 h 438149"/>
                <a:gd name="connsiteX2" fmla="*/ 790298 w 790298"/>
                <a:gd name="connsiteY2" fmla="*/ 372 h 438149"/>
                <a:gd name="connsiteX3" fmla="*/ 787716 w 790298"/>
                <a:gd name="connsiteY3" fmla="*/ 438148 h 438149"/>
                <a:gd name="connsiteX4" fmla="*/ 0 w 790298"/>
                <a:gd name="connsiteY4" fmla="*/ 438149 h 438149"/>
                <a:gd name="connsiteX0" fmla="*/ 0 w 789504"/>
                <a:gd name="connsiteY0" fmla="*/ 439786 h 439786"/>
                <a:gd name="connsiteX1" fmla="*/ 166689 w 789504"/>
                <a:gd name="connsiteY1" fmla="*/ 1637 h 439786"/>
                <a:gd name="connsiteX2" fmla="*/ 789504 w 789504"/>
                <a:gd name="connsiteY2" fmla="*/ 0 h 439786"/>
                <a:gd name="connsiteX3" fmla="*/ 787716 w 789504"/>
                <a:gd name="connsiteY3" fmla="*/ 439785 h 439786"/>
                <a:gd name="connsiteX4" fmla="*/ 0 w 789504"/>
                <a:gd name="connsiteY4" fmla="*/ 439786 h 439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89504" h="439786">
                  <a:moveTo>
                    <a:pt x="0" y="439786"/>
                  </a:moveTo>
                  <a:lnTo>
                    <a:pt x="166689" y="1637"/>
                  </a:lnTo>
                  <a:lnTo>
                    <a:pt x="789504" y="0"/>
                  </a:lnTo>
                  <a:cubicBezTo>
                    <a:pt x="788643" y="146719"/>
                    <a:pt x="788577" y="293066"/>
                    <a:pt x="787716" y="439785"/>
                  </a:cubicBezTo>
                  <a:lnTo>
                    <a:pt x="0" y="439786"/>
                  </a:lnTo>
                  <a:close/>
                </a:path>
              </a:pathLst>
            </a:custGeom>
            <a:solidFill>
              <a:schemeClr val="tx1">
                <a:alpha val="2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>
                <a:latin typeface="HY견고딕" panose="02030600000101010101" pitchFamily="18" charset="-127"/>
                <a:ea typeface="HY견고딕" panose="02030600000101010101" pitchFamily="18" charset="-127"/>
              </a:endParaRPr>
            </a:p>
          </p:txBody>
        </p:sp>
        <p:sp>
          <p:nvSpPr>
            <p:cNvPr id="79" name="자유형 87">
              <a:extLst>
                <a:ext uri="{FF2B5EF4-FFF2-40B4-BE49-F238E27FC236}">
                  <a16:creationId xmlns:a16="http://schemas.microsoft.com/office/drawing/2014/main" id="{65274BF1-D9CD-4AA2-9950-7B7E8787E75C}"/>
                </a:ext>
              </a:extLst>
            </p:cNvPr>
            <p:cNvSpPr/>
            <p:nvPr/>
          </p:nvSpPr>
          <p:spPr>
            <a:xfrm flipV="1">
              <a:off x="3518174" y="4443313"/>
              <a:ext cx="1053826" cy="647799"/>
            </a:xfrm>
            <a:custGeom>
              <a:avLst/>
              <a:gdLst>
                <a:gd name="connsiteX0" fmla="*/ 0 w 1333024"/>
                <a:gd name="connsiteY0" fmla="*/ 438149 h 438149"/>
                <a:gd name="connsiteX1" fmla="*/ 166689 w 1333024"/>
                <a:gd name="connsiteY1" fmla="*/ 0 h 438149"/>
                <a:gd name="connsiteX2" fmla="*/ 1333024 w 1333024"/>
                <a:gd name="connsiteY2" fmla="*/ 0 h 438149"/>
                <a:gd name="connsiteX3" fmla="*/ 1166335 w 1333024"/>
                <a:gd name="connsiteY3" fmla="*/ 438149 h 438149"/>
                <a:gd name="connsiteX4" fmla="*/ 0 w 1333024"/>
                <a:gd name="connsiteY4" fmla="*/ 438149 h 438149"/>
                <a:gd name="connsiteX0" fmla="*/ 0 w 1166335"/>
                <a:gd name="connsiteY0" fmla="*/ 438149 h 438149"/>
                <a:gd name="connsiteX1" fmla="*/ 166689 w 1166335"/>
                <a:gd name="connsiteY1" fmla="*/ 0 h 438149"/>
                <a:gd name="connsiteX2" fmla="*/ 790298 w 1166335"/>
                <a:gd name="connsiteY2" fmla="*/ 372 h 438149"/>
                <a:gd name="connsiteX3" fmla="*/ 1166335 w 1166335"/>
                <a:gd name="connsiteY3" fmla="*/ 438149 h 438149"/>
                <a:gd name="connsiteX4" fmla="*/ 0 w 1166335"/>
                <a:gd name="connsiteY4" fmla="*/ 438149 h 438149"/>
                <a:gd name="connsiteX0" fmla="*/ 0 w 790298"/>
                <a:gd name="connsiteY0" fmla="*/ 438149 h 440530"/>
                <a:gd name="connsiteX1" fmla="*/ 166689 w 790298"/>
                <a:gd name="connsiteY1" fmla="*/ 0 h 440530"/>
                <a:gd name="connsiteX2" fmla="*/ 790298 w 790298"/>
                <a:gd name="connsiteY2" fmla="*/ 372 h 440530"/>
                <a:gd name="connsiteX3" fmla="*/ 787716 w 790298"/>
                <a:gd name="connsiteY3" fmla="*/ 440530 h 440530"/>
                <a:gd name="connsiteX4" fmla="*/ 0 w 790298"/>
                <a:gd name="connsiteY4" fmla="*/ 438149 h 440530"/>
                <a:gd name="connsiteX0" fmla="*/ 0 w 790298"/>
                <a:gd name="connsiteY0" fmla="*/ 438149 h 438149"/>
                <a:gd name="connsiteX1" fmla="*/ 166689 w 790298"/>
                <a:gd name="connsiteY1" fmla="*/ 0 h 438149"/>
                <a:gd name="connsiteX2" fmla="*/ 790298 w 790298"/>
                <a:gd name="connsiteY2" fmla="*/ 372 h 438149"/>
                <a:gd name="connsiteX3" fmla="*/ 785335 w 790298"/>
                <a:gd name="connsiteY3" fmla="*/ 388142 h 438149"/>
                <a:gd name="connsiteX4" fmla="*/ 0 w 790298"/>
                <a:gd name="connsiteY4" fmla="*/ 438149 h 438149"/>
                <a:gd name="connsiteX0" fmla="*/ 0 w 790298"/>
                <a:gd name="connsiteY0" fmla="*/ 438149 h 438149"/>
                <a:gd name="connsiteX1" fmla="*/ 166689 w 790298"/>
                <a:gd name="connsiteY1" fmla="*/ 0 h 438149"/>
                <a:gd name="connsiteX2" fmla="*/ 790298 w 790298"/>
                <a:gd name="connsiteY2" fmla="*/ 372 h 438149"/>
                <a:gd name="connsiteX3" fmla="*/ 787716 w 790298"/>
                <a:gd name="connsiteY3" fmla="*/ 438148 h 438149"/>
                <a:gd name="connsiteX4" fmla="*/ 0 w 790298"/>
                <a:gd name="connsiteY4" fmla="*/ 438149 h 438149"/>
                <a:gd name="connsiteX0" fmla="*/ 0 w 789504"/>
                <a:gd name="connsiteY0" fmla="*/ 439786 h 439786"/>
                <a:gd name="connsiteX1" fmla="*/ 166689 w 789504"/>
                <a:gd name="connsiteY1" fmla="*/ 1637 h 439786"/>
                <a:gd name="connsiteX2" fmla="*/ 789504 w 789504"/>
                <a:gd name="connsiteY2" fmla="*/ 0 h 439786"/>
                <a:gd name="connsiteX3" fmla="*/ 787716 w 789504"/>
                <a:gd name="connsiteY3" fmla="*/ 439785 h 439786"/>
                <a:gd name="connsiteX4" fmla="*/ 0 w 789504"/>
                <a:gd name="connsiteY4" fmla="*/ 439786 h 439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89504" h="439786">
                  <a:moveTo>
                    <a:pt x="0" y="439786"/>
                  </a:moveTo>
                  <a:lnTo>
                    <a:pt x="166689" y="1637"/>
                  </a:lnTo>
                  <a:lnTo>
                    <a:pt x="789504" y="0"/>
                  </a:lnTo>
                  <a:cubicBezTo>
                    <a:pt x="788643" y="146719"/>
                    <a:pt x="788577" y="293066"/>
                    <a:pt x="787716" y="439785"/>
                  </a:cubicBezTo>
                  <a:lnTo>
                    <a:pt x="0" y="439786"/>
                  </a:lnTo>
                  <a:close/>
                </a:path>
              </a:pathLst>
            </a:custGeom>
            <a:solidFill>
              <a:schemeClr val="tx1">
                <a:alpha val="2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>
                <a:latin typeface="HY견고딕" panose="02030600000101010101" pitchFamily="18" charset="-127"/>
                <a:ea typeface="HY견고딕" panose="02030600000101010101" pitchFamily="18" charset="-127"/>
              </a:endParaRPr>
            </a:p>
          </p:txBody>
        </p:sp>
        <p:sp>
          <p:nvSpPr>
            <p:cNvPr id="80" name="자유형 88">
              <a:extLst>
                <a:ext uri="{FF2B5EF4-FFF2-40B4-BE49-F238E27FC236}">
                  <a16:creationId xmlns:a16="http://schemas.microsoft.com/office/drawing/2014/main" id="{88BAE83C-E953-4420-940F-7A8C19F68290}"/>
                </a:ext>
              </a:extLst>
            </p:cNvPr>
            <p:cNvSpPr/>
            <p:nvPr/>
          </p:nvSpPr>
          <p:spPr>
            <a:xfrm>
              <a:off x="3923928" y="3429000"/>
              <a:ext cx="332705" cy="774721"/>
            </a:xfrm>
            <a:custGeom>
              <a:avLst/>
              <a:gdLst>
                <a:gd name="connsiteX0" fmla="*/ 109538 w 376238"/>
                <a:gd name="connsiteY0" fmla="*/ 216694 h 800100"/>
                <a:gd name="connsiteX1" fmla="*/ 100013 w 376238"/>
                <a:gd name="connsiteY1" fmla="*/ 4763 h 800100"/>
                <a:gd name="connsiteX2" fmla="*/ 278607 w 376238"/>
                <a:gd name="connsiteY2" fmla="*/ 0 h 800100"/>
                <a:gd name="connsiteX3" fmla="*/ 278607 w 376238"/>
                <a:gd name="connsiteY3" fmla="*/ 214313 h 800100"/>
                <a:gd name="connsiteX4" fmla="*/ 307182 w 376238"/>
                <a:gd name="connsiteY4" fmla="*/ 240507 h 800100"/>
                <a:gd name="connsiteX5" fmla="*/ 376238 w 376238"/>
                <a:gd name="connsiteY5" fmla="*/ 435769 h 800100"/>
                <a:gd name="connsiteX6" fmla="*/ 340519 w 376238"/>
                <a:gd name="connsiteY6" fmla="*/ 445294 h 800100"/>
                <a:gd name="connsiteX7" fmla="*/ 304800 w 376238"/>
                <a:gd name="connsiteY7" fmla="*/ 366713 h 800100"/>
                <a:gd name="connsiteX8" fmla="*/ 304800 w 376238"/>
                <a:gd name="connsiteY8" fmla="*/ 431007 h 800100"/>
                <a:gd name="connsiteX9" fmla="*/ 288132 w 376238"/>
                <a:gd name="connsiteY9" fmla="*/ 469107 h 800100"/>
                <a:gd name="connsiteX10" fmla="*/ 278607 w 376238"/>
                <a:gd name="connsiteY10" fmla="*/ 750094 h 800100"/>
                <a:gd name="connsiteX11" fmla="*/ 245269 w 376238"/>
                <a:gd name="connsiteY11" fmla="*/ 800100 h 800100"/>
                <a:gd name="connsiteX12" fmla="*/ 207169 w 376238"/>
                <a:gd name="connsiteY12" fmla="*/ 752475 h 800100"/>
                <a:gd name="connsiteX13" fmla="*/ 197644 w 376238"/>
                <a:gd name="connsiteY13" fmla="*/ 492919 h 800100"/>
                <a:gd name="connsiteX14" fmla="*/ 185738 w 376238"/>
                <a:gd name="connsiteY14" fmla="*/ 497682 h 800100"/>
                <a:gd name="connsiteX15" fmla="*/ 178594 w 376238"/>
                <a:gd name="connsiteY15" fmla="*/ 759619 h 800100"/>
                <a:gd name="connsiteX16" fmla="*/ 135732 w 376238"/>
                <a:gd name="connsiteY16" fmla="*/ 800100 h 800100"/>
                <a:gd name="connsiteX17" fmla="*/ 102394 w 376238"/>
                <a:gd name="connsiteY17" fmla="*/ 750094 h 800100"/>
                <a:gd name="connsiteX18" fmla="*/ 92869 w 376238"/>
                <a:gd name="connsiteY18" fmla="*/ 476250 h 800100"/>
                <a:gd name="connsiteX19" fmla="*/ 78582 w 376238"/>
                <a:gd name="connsiteY19" fmla="*/ 454819 h 800100"/>
                <a:gd name="connsiteX20" fmla="*/ 76200 w 376238"/>
                <a:gd name="connsiteY20" fmla="*/ 357188 h 800100"/>
                <a:gd name="connsiteX21" fmla="*/ 33338 w 376238"/>
                <a:gd name="connsiteY21" fmla="*/ 447675 h 800100"/>
                <a:gd name="connsiteX22" fmla="*/ 0 w 376238"/>
                <a:gd name="connsiteY22" fmla="*/ 433388 h 800100"/>
                <a:gd name="connsiteX23" fmla="*/ 109538 w 376238"/>
                <a:gd name="connsiteY23" fmla="*/ 216694 h 800100"/>
                <a:gd name="connsiteX0" fmla="*/ 109538 w 376238"/>
                <a:gd name="connsiteY0" fmla="*/ 216694 h 800100"/>
                <a:gd name="connsiteX1" fmla="*/ 100013 w 376238"/>
                <a:gd name="connsiteY1" fmla="*/ 4763 h 800100"/>
                <a:gd name="connsiteX2" fmla="*/ 278607 w 376238"/>
                <a:gd name="connsiteY2" fmla="*/ 0 h 800100"/>
                <a:gd name="connsiteX3" fmla="*/ 278607 w 376238"/>
                <a:gd name="connsiteY3" fmla="*/ 214313 h 800100"/>
                <a:gd name="connsiteX4" fmla="*/ 307182 w 376238"/>
                <a:gd name="connsiteY4" fmla="*/ 240507 h 800100"/>
                <a:gd name="connsiteX5" fmla="*/ 376238 w 376238"/>
                <a:gd name="connsiteY5" fmla="*/ 435769 h 800100"/>
                <a:gd name="connsiteX6" fmla="*/ 340519 w 376238"/>
                <a:gd name="connsiteY6" fmla="*/ 445294 h 800100"/>
                <a:gd name="connsiteX7" fmla="*/ 304800 w 376238"/>
                <a:gd name="connsiteY7" fmla="*/ 366713 h 800100"/>
                <a:gd name="connsiteX8" fmla="*/ 304800 w 376238"/>
                <a:gd name="connsiteY8" fmla="*/ 431007 h 800100"/>
                <a:gd name="connsiteX9" fmla="*/ 288132 w 376238"/>
                <a:gd name="connsiteY9" fmla="*/ 469107 h 800100"/>
                <a:gd name="connsiteX10" fmla="*/ 278607 w 376238"/>
                <a:gd name="connsiteY10" fmla="*/ 750094 h 800100"/>
                <a:gd name="connsiteX11" fmla="*/ 245269 w 376238"/>
                <a:gd name="connsiteY11" fmla="*/ 800100 h 800100"/>
                <a:gd name="connsiteX12" fmla="*/ 207169 w 376238"/>
                <a:gd name="connsiteY12" fmla="*/ 752475 h 800100"/>
                <a:gd name="connsiteX13" fmla="*/ 197644 w 376238"/>
                <a:gd name="connsiteY13" fmla="*/ 492919 h 800100"/>
                <a:gd name="connsiteX14" fmla="*/ 185738 w 376238"/>
                <a:gd name="connsiteY14" fmla="*/ 497682 h 800100"/>
                <a:gd name="connsiteX15" fmla="*/ 178594 w 376238"/>
                <a:gd name="connsiteY15" fmla="*/ 759619 h 800100"/>
                <a:gd name="connsiteX16" fmla="*/ 135732 w 376238"/>
                <a:gd name="connsiteY16" fmla="*/ 800100 h 800100"/>
                <a:gd name="connsiteX17" fmla="*/ 102394 w 376238"/>
                <a:gd name="connsiteY17" fmla="*/ 750094 h 800100"/>
                <a:gd name="connsiteX18" fmla="*/ 92869 w 376238"/>
                <a:gd name="connsiteY18" fmla="*/ 476250 h 800100"/>
                <a:gd name="connsiteX19" fmla="*/ 78582 w 376238"/>
                <a:gd name="connsiteY19" fmla="*/ 454819 h 800100"/>
                <a:gd name="connsiteX20" fmla="*/ 76200 w 376238"/>
                <a:gd name="connsiteY20" fmla="*/ 357188 h 800100"/>
                <a:gd name="connsiteX21" fmla="*/ 33338 w 376238"/>
                <a:gd name="connsiteY21" fmla="*/ 447675 h 800100"/>
                <a:gd name="connsiteX22" fmla="*/ 0 w 376238"/>
                <a:gd name="connsiteY22" fmla="*/ 433388 h 800100"/>
                <a:gd name="connsiteX23" fmla="*/ 109538 w 376238"/>
                <a:gd name="connsiteY23" fmla="*/ 216694 h 800100"/>
                <a:gd name="connsiteX0" fmla="*/ 109538 w 376238"/>
                <a:gd name="connsiteY0" fmla="*/ 216694 h 800100"/>
                <a:gd name="connsiteX1" fmla="*/ 100013 w 376238"/>
                <a:gd name="connsiteY1" fmla="*/ 4763 h 800100"/>
                <a:gd name="connsiteX2" fmla="*/ 278607 w 376238"/>
                <a:gd name="connsiteY2" fmla="*/ 0 h 800100"/>
                <a:gd name="connsiteX3" fmla="*/ 278607 w 376238"/>
                <a:gd name="connsiteY3" fmla="*/ 214313 h 800100"/>
                <a:gd name="connsiteX4" fmla="*/ 307182 w 376238"/>
                <a:gd name="connsiteY4" fmla="*/ 240507 h 800100"/>
                <a:gd name="connsiteX5" fmla="*/ 376238 w 376238"/>
                <a:gd name="connsiteY5" fmla="*/ 435769 h 800100"/>
                <a:gd name="connsiteX6" fmla="*/ 340519 w 376238"/>
                <a:gd name="connsiteY6" fmla="*/ 445294 h 800100"/>
                <a:gd name="connsiteX7" fmla="*/ 304800 w 376238"/>
                <a:gd name="connsiteY7" fmla="*/ 366713 h 800100"/>
                <a:gd name="connsiteX8" fmla="*/ 304800 w 376238"/>
                <a:gd name="connsiteY8" fmla="*/ 431007 h 800100"/>
                <a:gd name="connsiteX9" fmla="*/ 288132 w 376238"/>
                <a:gd name="connsiteY9" fmla="*/ 469107 h 800100"/>
                <a:gd name="connsiteX10" fmla="*/ 278607 w 376238"/>
                <a:gd name="connsiteY10" fmla="*/ 750094 h 800100"/>
                <a:gd name="connsiteX11" fmla="*/ 245269 w 376238"/>
                <a:gd name="connsiteY11" fmla="*/ 800100 h 800100"/>
                <a:gd name="connsiteX12" fmla="*/ 207169 w 376238"/>
                <a:gd name="connsiteY12" fmla="*/ 752475 h 800100"/>
                <a:gd name="connsiteX13" fmla="*/ 197644 w 376238"/>
                <a:gd name="connsiteY13" fmla="*/ 492919 h 800100"/>
                <a:gd name="connsiteX14" fmla="*/ 185738 w 376238"/>
                <a:gd name="connsiteY14" fmla="*/ 497682 h 800100"/>
                <a:gd name="connsiteX15" fmla="*/ 178594 w 376238"/>
                <a:gd name="connsiteY15" fmla="*/ 759619 h 800100"/>
                <a:gd name="connsiteX16" fmla="*/ 135732 w 376238"/>
                <a:gd name="connsiteY16" fmla="*/ 800100 h 800100"/>
                <a:gd name="connsiteX17" fmla="*/ 102394 w 376238"/>
                <a:gd name="connsiteY17" fmla="*/ 750094 h 800100"/>
                <a:gd name="connsiteX18" fmla="*/ 92869 w 376238"/>
                <a:gd name="connsiteY18" fmla="*/ 476250 h 800100"/>
                <a:gd name="connsiteX19" fmla="*/ 78582 w 376238"/>
                <a:gd name="connsiteY19" fmla="*/ 454819 h 800100"/>
                <a:gd name="connsiteX20" fmla="*/ 76200 w 376238"/>
                <a:gd name="connsiteY20" fmla="*/ 357188 h 800100"/>
                <a:gd name="connsiteX21" fmla="*/ 33338 w 376238"/>
                <a:gd name="connsiteY21" fmla="*/ 447675 h 800100"/>
                <a:gd name="connsiteX22" fmla="*/ 0 w 376238"/>
                <a:gd name="connsiteY22" fmla="*/ 433388 h 800100"/>
                <a:gd name="connsiteX23" fmla="*/ 109538 w 376238"/>
                <a:gd name="connsiteY23" fmla="*/ 216694 h 800100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0519 w 376238"/>
                <a:gd name="connsiteY6" fmla="*/ 519956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48407 w 376238"/>
                <a:gd name="connsiteY6" fmla="*/ 529183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36501 w 376238"/>
                <a:gd name="connsiteY6" fmla="*/ 514895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36501 w 376238"/>
                <a:gd name="connsiteY6" fmla="*/ 514895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36501 w 376238"/>
                <a:gd name="connsiteY6" fmla="*/ 514895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36501 w 376238"/>
                <a:gd name="connsiteY6" fmla="*/ 514895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36501 w 376238"/>
                <a:gd name="connsiteY6" fmla="*/ 514895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36501 w 376238"/>
                <a:gd name="connsiteY6" fmla="*/ 514895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4762"/>
                <a:gd name="connsiteX1" fmla="*/ 100013 w 376238"/>
                <a:gd name="connsiteY1" fmla="*/ 79425 h 874762"/>
                <a:gd name="connsiteX2" fmla="*/ 278607 w 376238"/>
                <a:gd name="connsiteY2" fmla="*/ 74662 h 874762"/>
                <a:gd name="connsiteX3" fmla="*/ 278607 w 376238"/>
                <a:gd name="connsiteY3" fmla="*/ 288975 h 874762"/>
                <a:gd name="connsiteX4" fmla="*/ 307182 w 376238"/>
                <a:gd name="connsiteY4" fmla="*/ 315169 h 874762"/>
                <a:gd name="connsiteX5" fmla="*/ 376238 w 376238"/>
                <a:gd name="connsiteY5" fmla="*/ 510431 h 874762"/>
                <a:gd name="connsiteX6" fmla="*/ 336501 w 376238"/>
                <a:gd name="connsiteY6" fmla="*/ 514895 h 874762"/>
                <a:gd name="connsiteX7" fmla="*/ 304800 w 376238"/>
                <a:gd name="connsiteY7" fmla="*/ 441375 h 874762"/>
                <a:gd name="connsiteX8" fmla="*/ 304800 w 376238"/>
                <a:gd name="connsiteY8" fmla="*/ 505669 h 874762"/>
                <a:gd name="connsiteX9" fmla="*/ 288132 w 376238"/>
                <a:gd name="connsiteY9" fmla="*/ 543769 h 874762"/>
                <a:gd name="connsiteX10" fmla="*/ 278607 w 376238"/>
                <a:gd name="connsiteY10" fmla="*/ 824756 h 874762"/>
                <a:gd name="connsiteX11" fmla="*/ 245269 w 376238"/>
                <a:gd name="connsiteY11" fmla="*/ 874762 h 874762"/>
                <a:gd name="connsiteX12" fmla="*/ 207169 w 376238"/>
                <a:gd name="connsiteY12" fmla="*/ 827137 h 874762"/>
                <a:gd name="connsiteX13" fmla="*/ 197644 w 376238"/>
                <a:gd name="connsiteY13" fmla="*/ 567581 h 874762"/>
                <a:gd name="connsiteX14" fmla="*/ 185738 w 376238"/>
                <a:gd name="connsiteY14" fmla="*/ 572344 h 874762"/>
                <a:gd name="connsiteX15" fmla="*/ 178594 w 376238"/>
                <a:gd name="connsiteY15" fmla="*/ 834281 h 874762"/>
                <a:gd name="connsiteX16" fmla="*/ 135732 w 376238"/>
                <a:gd name="connsiteY16" fmla="*/ 874762 h 874762"/>
                <a:gd name="connsiteX17" fmla="*/ 102394 w 376238"/>
                <a:gd name="connsiteY17" fmla="*/ 824756 h 874762"/>
                <a:gd name="connsiteX18" fmla="*/ 92869 w 376238"/>
                <a:gd name="connsiteY18" fmla="*/ 550912 h 874762"/>
                <a:gd name="connsiteX19" fmla="*/ 78582 w 376238"/>
                <a:gd name="connsiteY19" fmla="*/ 529481 h 874762"/>
                <a:gd name="connsiteX20" fmla="*/ 76200 w 376238"/>
                <a:gd name="connsiteY20" fmla="*/ 431850 h 874762"/>
                <a:gd name="connsiteX21" fmla="*/ 33338 w 376238"/>
                <a:gd name="connsiteY21" fmla="*/ 522337 h 874762"/>
                <a:gd name="connsiteX22" fmla="*/ 0 w 376238"/>
                <a:gd name="connsiteY22" fmla="*/ 508050 h 874762"/>
                <a:gd name="connsiteX23" fmla="*/ 109538 w 376238"/>
                <a:gd name="connsiteY23" fmla="*/ 291356 h 874762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197644 w 376238"/>
                <a:gd name="connsiteY13" fmla="*/ 567581 h 877143"/>
                <a:gd name="connsiteX14" fmla="*/ 185738 w 376238"/>
                <a:gd name="connsiteY14" fmla="*/ 572344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197644 w 376238"/>
                <a:gd name="connsiteY13" fmla="*/ 567581 h 877143"/>
                <a:gd name="connsiteX14" fmla="*/ 185738 w 376238"/>
                <a:gd name="connsiteY14" fmla="*/ 572344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197644 w 376238"/>
                <a:gd name="connsiteY13" fmla="*/ 567581 h 877143"/>
                <a:gd name="connsiteX14" fmla="*/ 185738 w 376238"/>
                <a:gd name="connsiteY14" fmla="*/ 572344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230982 w 376238"/>
                <a:gd name="connsiteY13" fmla="*/ 572343 h 877143"/>
                <a:gd name="connsiteX14" fmla="*/ 185738 w 376238"/>
                <a:gd name="connsiteY14" fmla="*/ 572344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195263 w 376238"/>
                <a:gd name="connsiteY13" fmla="*/ 569962 h 877143"/>
                <a:gd name="connsiteX14" fmla="*/ 185738 w 376238"/>
                <a:gd name="connsiteY14" fmla="*/ 572344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195263 w 376238"/>
                <a:gd name="connsiteY13" fmla="*/ 569962 h 877143"/>
                <a:gd name="connsiteX14" fmla="*/ 171450 w 376238"/>
                <a:gd name="connsiteY14" fmla="*/ 572344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195263 w 376238"/>
                <a:gd name="connsiteY13" fmla="*/ 569962 h 877143"/>
                <a:gd name="connsiteX14" fmla="*/ 188119 w 376238"/>
                <a:gd name="connsiteY14" fmla="*/ 574725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143"/>
                <a:gd name="connsiteX1" fmla="*/ 100013 w 376238"/>
                <a:gd name="connsiteY1" fmla="*/ 79425 h 877143"/>
                <a:gd name="connsiteX2" fmla="*/ 278607 w 376238"/>
                <a:gd name="connsiteY2" fmla="*/ 74662 h 877143"/>
                <a:gd name="connsiteX3" fmla="*/ 278607 w 376238"/>
                <a:gd name="connsiteY3" fmla="*/ 288975 h 877143"/>
                <a:gd name="connsiteX4" fmla="*/ 307182 w 376238"/>
                <a:gd name="connsiteY4" fmla="*/ 315169 h 877143"/>
                <a:gd name="connsiteX5" fmla="*/ 376238 w 376238"/>
                <a:gd name="connsiteY5" fmla="*/ 510431 h 877143"/>
                <a:gd name="connsiteX6" fmla="*/ 336501 w 376238"/>
                <a:gd name="connsiteY6" fmla="*/ 514895 h 877143"/>
                <a:gd name="connsiteX7" fmla="*/ 304800 w 376238"/>
                <a:gd name="connsiteY7" fmla="*/ 441375 h 877143"/>
                <a:gd name="connsiteX8" fmla="*/ 304800 w 376238"/>
                <a:gd name="connsiteY8" fmla="*/ 505669 h 877143"/>
                <a:gd name="connsiteX9" fmla="*/ 288132 w 376238"/>
                <a:gd name="connsiteY9" fmla="*/ 543769 h 877143"/>
                <a:gd name="connsiteX10" fmla="*/ 278607 w 376238"/>
                <a:gd name="connsiteY10" fmla="*/ 824756 h 877143"/>
                <a:gd name="connsiteX11" fmla="*/ 245269 w 376238"/>
                <a:gd name="connsiteY11" fmla="*/ 874762 h 877143"/>
                <a:gd name="connsiteX12" fmla="*/ 207169 w 376238"/>
                <a:gd name="connsiteY12" fmla="*/ 827137 h 877143"/>
                <a:gd name="connsiteX13" fmla="*/ 195263 w 376238"/>
                <a:gd name="connsiteY13" fmla="*/ 569962 h 877143"/>
                <a:gd name="connsiteX14" fmla="*/ 188119 w 376238"/>
                <a:gd name="connsiteY14" fmla="*/ 574725 h 877143"/>
                <a:gd name="connsiteX15" fmla="*/ 178594 w 376238"/>
                <a:gd name="connsiteY15" fmla="*/ 834281 h 877143"/>
                <a:gd name="connsiteX16" fmla="*/ 135732 w 376238"/>
                <a:gd name="connsiteY16" fmla="*/ 874762 h 877143"/>
                <a:gd name="connsiteX17" fmla="*/ 102394 w 376238"/>
                <a:gd name="connsiteY17" fmla="*/ 824756 h 877143"/>
                <a:gd name="connsiteX18" fmla="*/ 92869 w 376238"/>
                <a:gd name="connsiteY18" fmla="*/ 550912 h 877143"/>
                <a:gd name="connsiteX19" fmla="*/ 78582 w 376238"/>
                <a:gd name="connsiteY19" fmla="*/ 529481 h 877143"/>
                <a:gd name="connsiteX20" fmla="*/ 76200 w 376238"/>
                <a:gd name="connsiteY20" fmla="*/ 431850 h 877143"/>
                <a:gd name="connsiteX21" fmla="*/ 33338 w 376238"/>
                <a:gd name="connsiteY21" fmla="*/ 522337 h 877143"/>
                <a:gd name="connsiteX22" fmla="*/ 0 w 376238"/>
                <a:gd name="connsiteY22" fmla="*/ 508050 h 877143"/>
                <a:gd name="connsiteX23" fmla="*/ 109538 w 376238"/>
                <a:gd name="connsiteY23" fmla="*/ 291356 h 877143"/>
                <a:gd name="connsiteX0" fmla="*/ 109538 w 376238"/>
                <a:gd name="connsiteY0" fmla="*/ 291356 h 877937"/>
                <a:gd name="connsiteX1" fmla="*/ 100013 w 376238"/>
                <a:gd name="connsiteY1" fmla="*/ 79425 h 877937"/>
                <a:gd name="connsiteX2" fmla="*/ 278607 w 376238"/>
                <a:gd name="connsiteY2" fmla="*/ 74662 h 877937"/>
                <a:gd name="connsiteX3" fmla="*/ 278607 w 376238"/>
                <a:gd name="connsiteY3" fmla="*/ 288975 h 877937"/>
                <a:gd name="connsiteX4" fmla="*/ 307182 w 376238"/>
                <a:gd name="connsiteY4" fmla="*/ 315169 h 877937"/>
                <a:gd name="connsiteX5" fmla="*/ 376238 w 376238"/>
                <a:gd name="connsiteY5" fmla="*/ 510431 h 877937"/>
                <a:gd name="connsiteX6" fmla="*/ 336501 w 376238"/>
                <a:gd name="connsiteY6" fmla="*/ 514895 h 877937"/>
                <a:gd name="connsiteX7" fmla="*/ 304800 w 376238"/>
                <a:gd name="connsiteY7" fmla="*/ 441375 h 877937"/>
                <a:gd name="connsiteX8" fmla="*/ 304800 w 376238"/>
                <a:gd name="connsiteY8" fmla="*/ 505669 h 877937"/>
                <a:gd name="connsiteX9" fmla="*/ 288132 w 376238"/>
                <a:gd name="connsiteY9" fmla="*/ 543769 h 877937"/>
                <a:gd name="connsiteX10" fmla="*/ 278607 w 376238"/>
                <a:gd name="connsiteY10" fmla="*/ 824756 h 877937"/>
                <a:gd name="connsiteX11" fmla="*/ 245269 w 376238"/>
                <a:gd name="connsiteY11" fmla="*/ 874762 h 877937"/>
                <a:gd name="connsiteX12" fmla="*/ 207169 w 376238"/>
                <a:gd name="connsiteY12" fmla="*/ 827137 h 877937"/>
                <a:gd name="connsiteX13" fmla="*/ 195263 w 376238"/>
                <a:gd name="connsiteY13" fmla="*/ 569962 h 877937"/>
                <a:gd name="connsiteX14" fmla="*/ 188119 w 376238"/>
                <a:gd name="connsiteY14" fmla="*/ 574725 h 877937"/>
                <a:gd name="connsiteX15" fmla="*/ 178594 w 376238"/>
                <a:gd name="connsiteY15" fmla="*/ 834281 h 877937"/>
                <a:gd name="connsiteX16" fmla="*/ 135732 w 376238"/>
                <a:gd name="connsiteY16" fmla="*/ 874762 h 877937"/>
                <a:gd name="connsiteX17" fmla="*/ 102394 w 376238"/>
                <a:gd name="connsiteY17" fmla="*/ 824756 h 877937"/>
                <a:gd name="connsiteX18" fmla="*/ 92869 w 376238"/>
                <a:gd name="connsiteY18" fmla="*/ 550912 h 877937"/>
                <a:gd name="connsiteX19" fmla="*/ 78582 w 376238"/>
                <a:gd name="connsiteY19" fmla="*/ 529481 h 877937"/>
                <a:gd name="connsiteX20" fmla="*/ 76200 w 376238"/>
                <a:gd name="connsiteY20" fmla="*/ 431850 h 877937"/>
                <a:gd name="connsiteX21" fmla="*/ 33338 w 376238"/>
                <a:gd name="connsiteY21" fmla="*/ 522337 h 877937"/>
                <a:gd name="connsiteX22" fmla="*/ 0 w 376238"/>
                <a:gd name="connsiteY22" fmla="*/ 508050 h 877937"/>
                <a:gd name="connsiteX23" fmla="*/ 109538 w 376238"/>
                <a:gd name="connsiteY23" fmla="*/ 291356 h 877937"/>
                <a:gd name="connsiteX0" fmla="*/ 109538 w 376238"/>
                <a:gd name="connsiteY0" fmla="*/ 291356 h 877937"/>
                <a:gd name="connsiteX1" fmla="*/ 100013 w 376238"/>
                <a:gd name="connsiteY1" fmla="*/ 79425 h 877937"/>
                <a:gd name="connsiteX2" fmla="*/ 278607 w 376238"/>
                <a:gd name="connsiteY2" fmla="*/ 74662 h 877937"/>
                <a:gd name="connsiteX3" fmla="*/ 278607 w 376238"/>
                <a:gd name="connsiteY3" fmla="*/ 288975 h 877937"/>
                <a:gd name="connsiteX4" fmla="*/ 307182 w 376238"/>
                <a:gd name="connsiteY4" fmla="*/ 315169 h 877937"/>
                <a:gd name="connsiteX5" fmla="*/ 376238 w 376238"/>
                <a:gd name="connsiteY5" fmla="*/ 510431 h 877937"/>
                <a:gd name="connsiteX6" fmla="*/ 336501 w 376238"/>
                <a:gd name="connsiteY6" fmla="*/ 514895 h 877937"/>
                <a:gd name="connsiteX7" fmla="*/ 304800 w 376238"/>
                <a:gd name="connsiteY7" fmla="*/ 441375 h 877937"/>
                <a:gd name="connsiteX8" fmla="*/ 304800 w 376238"/>
                <a:gd name="connsiteY8" fmla="*/ 505669 h 877937"/>
                <a:gd name="connsiteX9" fmla="*/ 288132 w 376238"/>
                <a:gd name="connsiteY9" fmla="*/ 543769 h 877937"/>
                <a:gd name="connsiteX10" fmla="*/ 278607 w 376238"/>
                <a:gd name="connsiteY10" fmla="*/ 824756 h 877937"/>
                <a:gd name="connsiteX11" fmla="*/ 245269 w 376238"/>
                <a:gd name="connsiteY11" fmla="*/ 874762 h 877937"/>
                <a:gd name="connsiteX12" fmla="*/ 207169 w 376238"/>
                <a:gd name="connsiteY12" fmla="*/ 827137 h 877937"/>
                <a:gd name="connsiteX13" fmla="*/ 195263 w 376238"/>
                <a:gd name="connsiteY13" fmla="*/ 569962 h 877937"/>
                <a:gd name="connsiteX14" fmla="*/ 188119 w 376238"/>
                <a:gd name="connsiteY14" fmla="*/ 574725 h 877937"/>
                <a:gd name="connsiteX15" fmla="*/ 178594 w 376238"/>
                <a:gd name="connsiteY15" fmla="*/ 834281 h 877937"/>
                <a:gd name="connsiteX16" fmla="*/ 135732 w 376238"/>
                <a:gd name="connsiteY16" fmla="*/ 874762 h 877937"/>
                <a:gd name="connsiteX17" fmla="*/ 102394 w 376238"/>
                <a:gd name="connsiteY17" fmla="*/ 824756 h 877937"/>
                <a:gd name="connsiteX18" fmla="*/ 92869 w 376238"/>
                <a:gd name="connsiteY18" fmla="*/ 550912 h 877937"/>
                <a:gd name="connsiteX19" fmla="*/ 78582 w 376238"/>
                <a:gd name="connsiteY19" fmla="*/ 529481 h 877937"/>
                <a:gd name="connsiteX20" fmla="*/ 76200 w 376238"/>
                <a:gd name="connsiteY20" fmla="*/ 431850 h 877937"/>
                <a:gd name="connsiteX21" fmla="*/ 33338 w 376238"/>
                <a:gd name="connsiteY21" fmla="*/ 522337 h 877937"/>
                <a:gd name="connsiteX22" fmla="*/ 0 w 376238"/>
                <a:gd name="connsiteY22" fmla="*/ 508050 h 877937"/>
                <a:gd name="connsiteX23" fmla="*/ 109538 w 376238"/>
                <a:gd name="connsiteY23" fmla="*/ 291356 h 877937"/>
                <a:gd name="connsiteX0" fmla="*/ 109538 w 376238"/>
                <a:gd name="connsiteY0" fmla="*/ 291356 h 877937"/>
                <a:gd name="connsiteX1" fmla="*/ 100013 w 376238"/>
                <a:gd name="connsiteY1" fmla="*/ 79425 h 877937"/>
                <a:gd name="connsiteX2" fmla="*/ 278607 w 376238"/>
                <a:gd name="connsiteY2" fmla="*/ 74662 h 877937"/>
                <a:gd name="connsiteX3" fmla="*/ 278607 w 376238"/>
                <a:gd name="connsiteY3" fmla="*/ 288975 h 877937"/>
                <a:gd name="connsiteX4" fmla="*/ 307182 w 376238"/>
                <a:gd name="connsiteY4" fmla="*/ 315169 h 877937"/>
                <a:gd name="connsiteX5" fmla="*/ 376238 w 376238"/>
                <a:gd name="connsiteY5" fmla="*/ 510431 h 877937"/>
                <a:gd name="connsiteX6" fmla="*/ 336501 w 376238"/>
                <a:gd name="connsiteY6" fmla="*/ 514895 h 877937"/>
                <a:gd name="connsiteX7" fmla="*/ 304800 w 376238"/>
                <a:gd name="connsiteY7" fmla="*/ 441375 h 877937"/>
                <a:gd name="connsiteX8" fmla="*/ 304800 w 376238"/>
                <a:gd name="connsiteY8" fmla="*/ 505669 h 877937"/>
                <a:gd name="connsiteX9" fmla="*/ 288132 w 376238"/>
                <a:gd name="connsiteY9" fmla="*/ 543769 h 877937"/>
                <a:gd name="connsiteX10" fmla="*/ 278607 w 376238"/>
                <a:gd name="connsiteY10" fmla="*/ 824756 h 877937"/>
                <a:gd name="connsiteX11" fmla="*/ 245269 w 376238"/>
                <a:gd name="connsiteY11" fmla="*/ 874762 h 877937"/>
                <a:gd name="connsiteX12" fmla="*/ 207169 w 376238"/>
                <a:gd name="connsiteY12" fmla="*/ 827137 h 877937"/>
                <a:gd name="connsiteX13" fmla="*/ 195263 w 376238"/>
                <a:gd name="connsiteY13" fmla="*/ 569962 h 877937"/>
                <a:gd name="connsiteX14" fmla="*/ 188119 w 376238"/>
                <a:gd name="connsiteY14" fmla="*/ 574725 h 877937"/>
                <a:gd name="connsiteX15" fmla="*/ 178594 w 376238"/>
                <a:gd name="connsiteY15" fmla="*/ 834281 h 877937"/>
                <a:gd name="connsiteX16" fmla="*/ 135732 w 376238"/>
                <a:gd name="connsiteY16" fmla="*/ 874762 h 877937"/>
                <a:gd name="connsiteX17" fmla="*/ 102394 w 376238"/>
                <a:gd name="connsiteY17" fmla="*/ 824756 h 877937"/>
                <a:gd name="connsiteX18" fmla="*/ 92869 w 376238"/>
                <a:gd name="connsiteY18" fmla="*/ 550912 h 877937"/>
                <a:gd name="connsiteX19" fmla="*/ 78582 w 376238"/>
                <a:gd name="connsiteY19" fmla="*/ 529481 h 877937"/>
                <a:gd name="connsiteX20" fmla="*/ 76200 w 376238"/>
                <a:gd name="connsiteY20" fmla="*/ 431850 h 877937"/>
                <a:gd name="connsiteX21" fmla="*/ 33338 w 376238"/>
                <a:gd name="connsiteY21" fmla="*/ 522337 h 877937"/>
                <a:gd name="connsiteX22" fmla="*/ 0 w 376238"/>
                <a:gd name="connsiteY22" fmla="*/ 508050 h 877937"/>
                <a:gd name="connsiteX23" fmla="*/ 109538 w 376238"/>
                <a:gd name="connsiteY23" fmla="*/ 291356 h 877937"/>
                <a:gd name="connsiteX0" fmla="*/ 109538 w 376238"/>
                <a:gd name="connsiteY0" fmla="*/ 291356 h 877937"/>
                <a:gd name="connsiteX1" fmla="*/ 100013 w 376238"/>
                <a:gd name="connsiteY1" fmla="*/ 79425 h 877937"/>
                <a:gd name="connsiteX2" fmla="*/ 278607 w 376238"/>
                <a:gd name="connsiteY2" fmla="*/ 74662 h 877937"/>
                <a:gd name="connsiteX3" fmla="*/ 278607 w 376238"/>
                <a:gd name="connsiteY3" fmla="*/ 288975 h 877937"/>
                <a:gd name="connsiteX4" fmla="*/ 307182 w 376238"/>
                <a:gd name="connsiteY4" fmla="*/ 315169 h 877937"/>
                <a:gd name="connsiteX5" fmla="*/ 376238 w 376238"/>
                <a:gd name="connsiteY5" fmla="*/ 510431 h 877937"/>
                <a:gd name="connsiteX6" fmla="*/ 336501 w 376238"/>
                <a:gd name="connsiteY6" fmla="*/ 514895 h 877937"/>
                <a:gd name="connsiteX7" fmla="*/ 304800 w 376238"/>
                <a:gd name="connsiteY7" fmla="*/ 441375 h 877937"/>
                <a:gd name="connsiteX8" fmla="*/ 304800 w 376238"/>
                <a:gd name="connsiteY8" fmla="*/ 505669 h 877937"/>
                <a:gd name="connsiteX9" fmla="*/ 288132 w 376238"/>
                <a:gd name="connsiteY9" fmla="*/ 543769 h 877937"/>
                <a:gd name="connsiteX10" fmla="*/ 278607 w 376238"/>
                <a:gd name="connsiteY10" fmla="*/ 824756 h 877937"/>
                <a:gd name="connsiteX11" fmla="*/ 245269 w 376238"/>
                <a:gd name="connsiteY11" fmla="*/ 874762 h 877937"/>
                <a:gd name="connsiteX12" fmla="*/ 207169 w 376238"/>
                <a:gd name="connsiteY12" fmla="*/ 827137 h 877937"/>
                <a:gd name="connsiteX13" fmla="*/ 195263 w 376238"/>
                <a:gd name="connsiteY13" fmla="*/ 569962 h 877937"/>
                <a:gd name="connsiteX14" fmla="*/ 188119 w 376238"/>
                <a:gd name="connsiteY14" fmla="*/ 574725 h 877937"/>
                <a:gd name="connsiteX15" fmla="*/ 178594 w 376238"/>
                <a:gd name="connsiteY15" fmla="*/ 834281 h 877937"/>
                <a:gd name="connsiteX16" fmla="*/ 135732 w 376238"/>
                <a:gd name="connsiteY16" fmla="*/ 874762 h 877937"/>
                <a:gd name="connsiteX17" fmla="*/ 102394 w 376238"/>
                <a:gd name="connsiteY17" fmla="*/ 824756 h 877937"/>
                <a:gd name="connsiteX18" fmla="*/ 92869 w 376238"/>
                <a:gd name="connsiteY18" fmla="*/ 550912 h 877937"/>
                <a:gd name="connsiteX19" fmla="*/ 78582 w 376238"/>
                <a:gd name="connsiteY19" fmla="*/ 529481 h 877937"/>
                <a:gd name="connsiteX20" fmla="*/ 76200 w 376238"/>
                <a:gd name="connsiteY20" fmla="*/ 431850 h 877937"/>
                <a:gd name="connsiteX21" fmla="*/ 33338 w 376238"/>
                <a:gd name="connsiteY21" fmla="*/ 522337 h 877937"/>
                <a:gd name="connsiteX22" fmla="*/ 0 w 376238"/>
                <a:gd name="connsiteY22" fmla="*/ 508050 h 877937"/>
                <a:gd name="connsiteX23" fmla="*/ 109538 w 376238"/>
                <a:gd name="connsiteY23" fmla="*/ 291356 h 877937"/>
                <a:gd name="connsiteX0" fmla="*/ 109538 w 376238"/>
                <a:gd name="connsiteY0" fmla="*/ 291356 h 877937"/>
                <a:gd name="connsiteX1" fmla="*/ 100013 w 376238"/>
                <a:gd name="connsiteY1" fmla="*/ 79425 h 877937"/>
                <a:gd name="connsiteX2" fmla="*/ 278607 w 376238"/>
                <a:gd name="connsiteY2" fmla="*/ 74662 h 877937"/>
                <a:gd name="connsiteX3" fmla="*/ 278607 w 376238"/>
                <a:gd name="connsiteY3" fmla="*/ 288975 h 877937"/>
                <a:gd name="connsiteX4" fmla="*/ 307182 w 376238"/>
                <a:gd name="connsiteY4" fmla="*/ 315169 h 877937"/>
                <a:gd name="connsiteX5" fmla="*/ 376238 w 376238"/>
                <a:gd name="connsiteY5" fmla="*/ 510431 h 877937"/>
                <a:gd name="connsiteX6" fmla="*/ 336501 w 376238"/>
                <a:gd name="connsiteY6" fmla="*/ 514895 h 877937"/>
                <a:gd name="connsiteX7" fmla="*/ 304800 w 376238"/>
                <a:gd name="connsiteY7" fmla="*/ 441375 h 877937"/>
                <a:gd name="connsiteX8" fmla="*/ 304800 w 376238"/>
                <a:gd name="connsiteY8" fmla="*/ 505669 h 877937"/>
                <a:gd name="connsiteX9" fmla="*/ 288132 w 376238"/>
                <a:gd name="connsiteY9" fmla="*/ 543769 h 877937"/>
                <a:gd name="connsiteX10" fmla="*/ 278607 w 376238"/>
                <a:gd name="connsiteY10" fmla="*/ 824756 h 877937"/>
                <a:gd name="connsiteX11" fmla="*/ 245269 w 376238"/>
                <a:gd name="connsiteY11" fmla="*/ 874762 h 877937"/>
                <a:gd name="connsiteX12" fmla="*/ 207169 w 376238"/>
                <a:gd name="connsiteY12" fmla="*/ 827137 h 877937"/>
                <a:gd name="connsiteX13" fmla="*/ 195263 w 376238"/>
                <a:gd name="connsiteY13" fmla="*/ 569962 h 877937"/>
                <a:gd name="connsiteX14" fmla="*/ 188119 w 376238"/>
                <a:gd name="connsiteY14" fmla="*/ 574725 h 877937"/>
                <a:gd name="connsiteX15" fmla="*/ 178594 w 376238"/>
                <a:gd name="connsiteY15" fmla="*/ 834281 h 877937"/>
                <a:gd name="connsiteX16" fmla="*/ 135732 w 376238"/>
                <a:gd name="connsiteY16" fmla="*/ 874762 h 877937"/>
                <a:gd name="connsiteX17" fmla="*/ 102394 w 376238"/>
                <a:gd name="connsiteY17" fmla="*/ 824756 h 877937"/>
                <a:gd name="connsiteX18" fmla="*/ 92869 w 376238"/>
                <a:gd name="connsiteY18" fmla="*/ 550912 h 877937"/>
                <a:gd name="connsiteX19" fmla="*/ 78582 w 376238"/>
                <a:gd name="connsiteY19" fmla="*/ 529481 h 877937"/>
                <a:gd name="connsiteX20" fmla="*/ 76200 w 376238"/>
                <a:gd name="connsiteY20" fmla="*/ 431850 h 877937"/>
                <a:gd name="connsiteX21" fmla="*/ 33338 w 376238"/>
                <a:gd name="connsiteY21" fmla="*/ 522337 h 877937"/>
                <a:gd name="connsiteX22" fmla="*/ 0 w 376238"/>
                <a:gd name="connsiteY22" fmla="*/ 508050 h 877937"/>
                <a:gd name="connsiteX23" fmla="*/ 109538 w 376238"/>
                <a:gd name="connsiteY23" fmla="*/ 291356 h 877937"/>
                <a:gd name="connsiteX0" fmla="*/ 109538 w 376238"/>
                <a:gd name="connsiteY0" fmla="*/ 291356 h 877937"/>
                <a:gd name="connsiteX1" fmla="*/ 100013 w 376238"/>
                <a:gd name="connsiteY1" fmla="*/ 79425 h 877937"/>
                <a:gd name="connsiteX2" fmla="*/ 278607 w 376238"/>
                <a:gd name="connsiteY2" fmla="*/ 74662 h 877937"/>
                <a:gd name="connsiteX3" fmla="*/ 278607 w 376238"/>
                <a:gd name="connsiteY3" fmla="*/ 288975 h 877937"/>
                <a:gd name="connsiteX4" fmla="*/ 307182 w 376238"/>
                <a:gd name="connsiteY4" fmla="*/ 315169 h 877937"/>
                <a:gd name="connsiteX5" fmla="*/ 376238 w 376238"/>
                <a:gd name="connsiteY5" fmla="*/ 510431 h 877937"/>
                <a:gd name="connsiteX6" fmla="*/ 336501 w 376238"/>
                <a:gd name="connsiteY6" fmla="*/ 514895 h 877937"/>
                <a:gd name="connsiteX7" fmla="*/ 304800 w 376238"/>
                <a:gd name="connsiteY7" fmla="*/ 441375 h 877937"/>
                <a:gd name="connsiteX8" fmla="*/ 304800 w 376238"/>
                <a:gd name="connsiteY8" fmla="*/ 505669 h 877937"/>
                <a:gd name="connsiteX9" fmla="*/ 288132 w 376238"/>
                <a:gd name="connsiteY9" fmla="*/ 543769 h 877937"/>
                <a:gd name="connsiteX10" fmla="*/ 278607 w 376238"/>
                <a:gd name="connsiteY10" fmla="*/ 824756 h 877937"/>
                <a:gd name="connsiteX11" fmla="*/ 245269 w 376238"/>
                <a:gd name="connsiteY11" fmla="*/ 874762 h 877937"/>
                <a:gd name="connsiteX12" fmla="*/ 207169 w 376238"/>
                <a:gd name="connsiteY12" fmla="*/ 827137 h 877937"/>
                <a:gd name="connsiteX13" fmla="*/ 195263 w 376238"/>
                <a:gd name="connsiteY13" fmla="*/ 569962 h 877937"/>
                <a:gd name="connsiteX14" fmla="*/ 188119 w 376238"/>
                <a:gd name="connsiteY14" fmla="*/ 574725 h 877937"/>
                <a:gd name="connsiteX15" fmla="*/ 178594 w 376238"/>
                <a:gd name="connsiteY15" fmla="*/ 834281 h 877937"/>
                <a:gd name="connsiteX16" fmla="*/ 135732 w 376238"/>
                <a:gd name="connsiteY16" fmla="*/ 874762 h 877937"/>
                <a:gd name="connsiteX17" fmla="*/ 102394 w 376238"/>
                <a:gd name="connsiteY17" fmla="*/ 824756 h 877937"/>
                <a:gd name="connsiteX18" fmla="*/ 92869 w 376238"/>
                <a:gd name="connsiteY18" fmla="*/ 550912 h 877937"/>
                <a:gd name="connsiteX19" fmla="*/ 78582 w 376238"/>
                <a:gd name="connsiteY19" fmla="*/ 529481 h 877937"/>
                <a:gd name="connsiteX20" fmla="*/ 76200 w 376238"/>
                <a:gd name="connsiteY20" fmla="*/ 431850 h 877937"/>
                <a:gd name="connsiteX21" fmla="*/ 38101 w 376238"/>
                <a:gd name="connsiteY21" fmla="*/ 524719 h 877937"/>
                <a:gd name="connsiteX22" fmla="*/ 0 w 376238"/>
                <a:gd name="connsiteY22" fmla="*/ 508050 h 877937"/>
                <a:gd name="connsiteX23" fmla="*/ 109538 w 376238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8912 w 377031"/>
                <a:gd name="connsiteY14" fmla="*/ 574725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8912 w 377031"/>
                <a:gd name="connsiteY14" fmla="*/ 574725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8912 w 377031"/>
                <a:gd name="connsiteY14" fmla="*/ 574725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8912 w 377031"/>
                <a:gd name="connsiteY14" fmla="*/ 574725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8912 w 377031"/>
                <a:gd name="connsiteY14" fmla="*/ 574725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8912 w 377031"/>
                <a:gd name="connsiteY14" fmla="*/ 574725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8912 w 377031"/>
                <a:gd name="connsiteY14" fmla="*/ 574725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6056 w 377031"/>
                <a:gd name="connsiteY13" fmla="*/ 569962 h 877937"/>
                <a:gd name="connsiteX14" fmla="*/ 186531 w 377031"/>
                <a:gd name="connsiteY14" fmla="*/ 565200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3675 w 377031"/>
                <a:gd name="connsiteY13" fmla="*/ 562818 h 877937"/>
                <a:gd name="connsiteX14" fmla="*/ 186531 w 377031"/>
                <a:gd name="connsiteY14" fmla="*/ 565200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3675 w 377031"/>
                <a:gd name="connsiteY13" fmla="*/ 562818 h 877937"/>
                <a:gd name="connsiteX14" fmla="*/ 186531 w 377031"/>
                <a:gd name="connsiteY14" fmla="*/ 565200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9375 w 377031"/>
                <a:gd name="connsiteY19" fmla="*/ 529481 h 877937"/>
                <a:gd name="connsiteX20" fmla="*/ 76993 w 377031"/>
                <a:gd name="connsiteY20" fmla="*/ 431850 h 877937"/>
                <a:gd name="connsiteX21" fmla="*/ 38894 w 377031"/>
                <a:gd name="connsiteY21" fmla="*/ 524719 h 877937"/>
                <a:gd name="connsiteX22" fmla="*/ 793 w 377031"/>
                <a:gd name="connsiteY22" fmla="*/ 508050 h 877937"/>
                <a:gd name="connsiteX23" fmla="*/ 110331 w 377031"/>
                <a:gd name="connsiteY23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305593 w 377031"/>
                <a:gd name="connsiteY8" fmla="*/ 505669 h 877937"/>
                <a:gd name="connsiteX9" fmla="*/ 288925 w 377031"/>
                <a:gd name="connsiteY9" fmla="*/ 543769 h 877937"/>
                <a:gd name="connsiteX10" fmla="*/ 279400 w 377031"/>
                <a:gd name="connsiteY10" fmla="*/ 824756 h 877937"/>
                <a:gd name="connsiteX11" fmla="*/ 246062 w 377031"/>
                <a:gd name="connsiteY11" fmla="*/ 874762 h 877937"/>
                <a:gd name="connsiteX12" fmla="*/ 207962 w 377031"/>
                <a:gd name="connsiteY12" fmla="*/ 827137 h 877937"/>
                <a:gd name="connsiteX13" fmla="*/ 193675 w 377031"/>
                <a:gd name="connsiteY13" fmla="*/ 562818 h 877937"/>
                <a:gd name="connsiteX14" fmla="*/ 186531 w 377031"/>
                <a:gd name="connsiteY14" fmla="*/ 565200 h 877937"/>
                <a:gd name="connsiteX15" fmla="*/ 179387 w 377031"/>
                <a:gd name="connsiteY15" fmla="*/ 834281 h 877937"/>
                <a:gd name="connsiteX16" fmla="*/ 136525 w 377031"/>
                <a:gd name="connsiteY16" fmla="*/ 874762 h 877937"/>
                <a:gd name="connsiteX17" fmla="*/ 103187 w 377031"/>
                <a:gd name="connsiteY17" fmla="*/ 824756 h 877937"/>
                <a:gd name="connsiteX18" fmla="*/ 93662 w 377031"/>
                <a:gd name="connsiteY18" fmla="*/ 550912 h 877937"/>
                <a:gd name="connsiteX19" fmla="*/ 76993 w 377031"/>
                <a:gd name="connsiteY19" fmla="*/ 431850 h 877937"/>
                <a:gd name="connsiteX20" fmla="*/ 38894 w 377031"/>
                <a:gd name="connsiteY20" fmla="*/ 524719 h 877937"/>
                <a:gd name="connsiteX21" fmla="*/ 793 w 377031"/>
                <a:gd name="connsiteY21" fmla="*/ 508050 h 877937"/>
                <a:gd name="connsiteX22" fmla="*/ 110331 w 377031"/>
                <a:gd name="connsiteY22" fmla="*/ 291356 h 877937"/>
                <a:gd name="connsiteX0" fmla="*/ 110331 w 377031"/>
                <a:gd name="connsiteY0" fmla="*/ 291356 h 877937"/>
                <a:gd name="connsiteX1" fmla="*/ 100806 w 377031"/>
                <a:gd name="connsiteY1" fmla="*/ 79425 h 877937"/>
                <a:gd name="connsiteX2" fmla="*/ 279400 w 377031"/>
                <a:gd name="connsiteY2" fmla="*/ 74662 h 877937"/>
                <a:gd name="connsiteX3" fmla="*/ 279400 w 377031"/>
                <a:gd name="connsiteY3" fmla="*/ 288975 h 877937"/>
                <a:gd name="connsiteX4" fmla="*/ 307975 w 377031"/>
                <a:gd name="connsiteY4" fmla="*/ 315169 h 877937"/>
                <a:gd name="connsiteX5" fmla="*/ 377031 w 377031"/>
                <a:gd name="connsiteY5" fmla="*/ 510431 h 877937"/>
                <a:gd name="connsiteX6" fmla="*/ 337294 w 377031"/>
                <a:gd name="connsiteY6" fmla="*/ 514895 h 877937"/>
                <a:gd name="connsiteX7" fmla="*/ 305593 w 377031"/>
                <a:gd name="connsiteY7" fmla="*/ 441375 h 877937"/>
                <a:gd name="connsiteX8" fmla="*/ 288925 w 377031"/>
                <a:gd name="connsiteY8" fmla="*/ 543769 h 877937"/>
                <a:gd name="connsiteX9" fmla="*/ 279400 w 377031"/>
                <a:gd name="connsiteY9" fmla="*/ 824756 h 877937"/>
                <a:gd name="connsiteX10" fmla="*/ 246062 w 377031"/>
                <a:gd name="connsiteY10" fmla="*/ 874762 h 877937"/>
                <a:gd name="connsiteX11" fmla="*/ 207962 w 377031"/>
                <a:gd name="connsiteY11" fmla="*/ 827137 h 877937"/>
                <a:gd name="connsiteX12" fmla="*/ 193675 w 377031"/>
                <a:gd name="connsiteY12" fmla="*/ 562818 h 877937"/>
                <a:gd name="connsiteX13" fmla="*/ 186531 w 377031"/>
                <a:gd name="connsiteY13" fmla="*/ 565200 h 877937"/>
                <a:gd name="connsiteX14" fmla="*/ 179387 w 377031"/>
                <a:gd name="connsiteY14" fmla="*/ 834281 h 877937"/>
                <a:gd name="connsiteX15" fmla="*/ 136525 w 377031"/>
                <a:gd name="connsiteY15" fmla="*/ 874762 h 877937"/>
                <a:gd name="connsiteX16" fmla="*/ 103187 w 377031"/>
                <a:gd name="connsiteY16" fmla="*/ 824756 h 877937"/>
                <a:gd name="connsiteX17" fmla="*/ 93662 w 377031"/>
                <a:gd name="connsiteY17" fmla="*/ 550912 h 877937"/>
                <a:gd name="connsiteX18" fmla="*/ 76993 w 377031"/>
                <a:gd name="connsiteY18" fmla="*/ 431850 h 877937"/>
                <a:gd name="connsiteX19" fmla="*/ 38894 w 377031"/>
                <a:gd name="connsiteY19" fmla="*/ 524719 h 877937"/>
                <a:gd name="connsiteX20" fmla="*/ 793 w 377031"/>
                <a:gd name="connsiteY20" fmla="*/ 508050 h 877937"/>
                <a:gd name="connsiteX21" fmla="*/ 110331 w 377031"/>
                <a:gd name="connsiteY21" fmla="*/ 291356 h 877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7031" h="877937">
                  <a:moveTo>
                    <a:pt x="110331" y="291356"/>
                  </a:moveTo>
                  <a:cubicBezTo>
                    <a:pt x="2455" y="175071"/>
                    <a:pt x="92149" y="88330"/>
                    <a:pt x="100806" y="79425"/>
                  </a:cubicBezTo>
                  <a:cubicBezTo>
                    <a:pt x="198511" y="0"/>
                    <a:pt x="262235" y="55563"/>
                    <a:pt x="279400" y="74662"/>
                  </a:cubicBezTo>
                  <a:cubicBezTo>
                    <a:pt x="352152" y="146274"/>
                    <a:pt x="328191" y="227855"/>
                    <a:pt x="279400" y="288975"/>
                  </a:cubicBezTo>
                  <a:cubicBezTo>
                    <a:pt x="300756" y="292025"/>
                    <a:pt x="305593" y="301676"/>
                    <a:pt x="307975" y="315169"/>
                  </a:cubicBezTo>
                  <a:lnTo>
                    <a:pt x="377031" y="510431"/>
                  </a:lnTo>
                  <a:cubicBezTo>
                    <a:pt x="374650" y="539799"/>
                    <a:pt x="351582" y="540295"/>
                    <a:pt x="337294" y="514895"/>
                  </a:cubicBezTo>
                  <a:lnTo>
                    <a:pt x="305593" y="441375"/>
                  </a:lnTo>
                  <a:lnTo>
                    <a:pt x="288925" y="543769"/>
                  </a:lnTo>
                  <a:lnTo>
                    <a:pt x="279400" y="824756"/>
                  </a:lnTo>
                  <a:cubicBezTo>
                    <a:pt x="283889" y="862087"/>
                    <a:pt x="266700" y="877143"/>
                    <a:pt x="246062" y="874762"/>
                  </a:cubicBezTo>
                  <a:cubicBezTo>
                    <a:pt x="216693" y="875556"/>
                    <a:pt x="208756" y="866825"/>
                    <a:pt x="207962" y="827137"/>
                  </a:cubicBezTo>
                  <a:lnTo>
                    <a:pt x="193675" y="562818"/>
                  </a:lnTo>
                  <a:lnTo>
                    <a:pt x="186531" y="565200"/>
                  </a:lnTo>
                  <a:lnTo>
                    <a:pt x="179387" y="834281"/>
                  </a:lnTo>
                  <a:cubicBezTo>
                    <a:pt x="177007" y="876350"/>
                    <a:pt x="160337" y="877937"/>
                    <a:pt x="136525" y="874762"/>
                  </a:cubicBezTo>
                  <a:cubicBezTo>
                    <a:pt x="106362" y="870000"/>
                    <a:pt x="102394" y="846188"/>
                    <a:pt x="103187" y="824756"/>
                  </a:cubicBezTo>
                  <a:lnTo>
                    <a:pt x="93662" y="550912"/>
                  </a:lnTo>
                  <a:lnTo>
                    <a:pt x="76993" y="431850"/>
                  </a:lnTo>
                  <a:lnTo>
                    <a:pt x="38894" y="524719"/>
                  </a:lnTo>
                  <a:cubicBezTo>
                    <a:pt x="15875" y="546151"/>
                    <a:pt x="0" y="517575"/>
                    <a:pt x="793" y="508050"/>
                  </a:cubicBezTo>
                  <a:cubicBezTo>
                    <a:pt x="53974" y="407245"/>
                    <a:pt x="64293" y="275481"/>
                    <a:pt x="110331" y="29135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  <a:scene3d>
              <a:camera prst="orthographicFront"/>
              <a:lightRig rig="threePt" dir="t"/>
            </a:scene3d>
            <a:sp3d prstMaterial="matte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>
                <a:solidFill>
                  <a:schemeClr val="tx1"/>
                </a:solidFill>
                <a:latin typeface="HY견고딕" panose="02030600000101010101" pitchFamily="18" charset="-127"/>
                <a:ea typeface="HY견고딕" panose="02030600000101010101" pitchFamily="18" charset="-127"/>
              </a:endParaRPr>
            </a:p>
          </p:txBody>
        </p:sp>
        <p:grpSp>
          <p:nvGrpSpPr>
            <p:cNvPr id="81" name="그룹 1474">
              <a:extLst>
                <a:ext uri="{FF2B5EF4-FFF2-40B4-BE49-F238E27FC236}">
                  <a16:creationId xmlns:a16="http://schemas.microsoft.com/office/drawing/2014/main" id="{D8B6A5C6-F252-4E65-8DF5-92EA4FAB9C23}"/>
                </a:ext>
              </a:extLst>
            </p:cNvPr>
            <p:cNvGrpSpPr/>
            <p:nvPr/>
          </p:nvGrpSpPr>
          <p:grpSpPr>
            <a:xfrm>
              <a:off x="3966468" y="5216327"/>
              <a:ext cx="432048" cy="1201489"/>
              <a:chOff x="3966468" y="5216327"/>
              <a:chExt cx="432048" cy="1201489"/>
            </a:xfrm>
          </p:grpSpPr>
          <p:sp>
            <p:nvSpPr>
              <p:cNvPr id="124" name="직사각형 123">
                <a:extLst>
                  <a:ext uri="{FF2B5EF4-FFF2-40B4-BE49-F238E27FC236}">
                    <a16:creationId xmlns:a16="http://schemas.microsoft.com/office/drawing/2014/main" id="{B01FB44C-D24C-4829-B5A5-5AE877A1C57C}"/>
                  </a:ext>
                </a:extLst>
              </p:cNvPr>
              <p:cNvSpPr/>
              <p:nvPr/>
            </p:nvSpPr>
            <p:spPr>
              <a:xfrm>
                <a:off x="3966468" y="6345808"/>
                <a:ext cx="432048" cy="72008"/>
              </a:xfrm>
              <a:prstGeom prst="rect">
                <a:avLst/>
              </a:prstGeom>
              <a:solidFill>
                <a:schemeClr val="bg1">
                  <a:alpha val="69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25" name="직사각형 124">
                <a:extLst>
                  <a:ext uri="{FF2B5EF4-FFF2-40B4-BE49-F238E27FC236}">
                    <a16:creationId xmlns:a16="http://schemas.microsoft.com/office/drawing/2014/main" id="{6A0CAAC6-4BC7-4E8D-A225-6598FD59C3E1}"/>
                  </a:ext>
                </a:extLst>
              </p:cNvPr>
              <p:cNvSpPr/>
              <p:nvPr/>
            </p:nvSpPr>
            <p:spPr>
              <a:xfrm>
                <a:off x="3966468" y="6220311"/>
                <a:ext cx="432048" cy="72008"/>
              </a:xfrm>
              <a:prstGeom prst="rect">
                <a:avLst/>
              </a:prstGeom>
              <a:solidFill>
                <a:schemeClr val="bg1">
                  <a:alpha val="69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26" name="직사각형 125">
                <a:extLst>
                  <a:ext uri="{FF2B5EF4-FFF2-40B4-BE49-F238E27FC236}">
                    <a16:creationId xmlns:a16="http://schemas.microsoft.com/office/drawing/2014/main" id="{D1483467-DB16-4151-AD7A-4409C89D57E0}"/>
                  </a:ext>
                </a:extLst>
              </p:cNvPr>
              <p:cNvSpPr/>
              <p:nvPr/>
            </p:nvSpPr>
            <p:spPr>
              <a:xfrm>
                <a:off x="3966468" y="6094813"/>
                <a:ext cx="432048" cy="72008"/>
              </a:xfrm>
              <a:prstGeom prst="rect">
                <a:avLst/>
              </a:prstGeom>
              <a:solidFill>
                <a:schemeClr val="bg1">
                  <a:alpha val="69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27" name="직사각형 126">
                <a:extLst>
                  <a:ext uri="{FF2B5EF4-FFF2-40B4-BE49-F238E27FC236}">
                    <a16:creationId xmlns:a16="http://schemas.microsoft.com/office/drawing/2014/main" id="{73D5E36F-84A0-41EA-BD8E-372B5B1439CB}"/>
                  </a:ext>
                </a:extLst>
              </p:cNvPr>
              <p:cNvSpPr/>
              <p:nvPr/>
            </p:nvSpPr>
            <p:spPr>
              <a:xfrm>
                <a:off x="3966468" y="5969315"/>
                <a:ext cx="432048" cy="72008"/>
              </a:xfrm>
              <a:prstGeom prst="rect">
                <a:avLst/>
              </a:prstGeom>
              <a:solidFill>
                <a:schemeClr val="bg1">
                  <a:alpha val="69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28" name="직사각형 127">
                <a:extLst>
                  <a:ext uri="{FF2B5EF4-FFF2-40B4-BE49-F238E27FC236}">
                    <a16:creationId xmlns:a16="http://schemas.microsoft.com/office/drawing/2014/main" id="{050B589B-E2D5-40DE-8A76-8FED939FCE73}"/>
                  </a:ext>
                </a:extLst>
              </p:cNvPr>
              <p:cNvSpPr/>
              <p:nvPr/>
            </p:nvSpPr>
            <p:spPr>
              <a:xfrm>
                <a:off x="3966468" y="5843817"/>
                <a:ext cx="432048" cy="72008"/>
              </a:xfrm>
              <a:prstGeom prst="rect">
                <a:avLst/>
              </a:prstGeom>
              <a:solidFill>
                <a:schemeClr val="bg1">
                  <a:alpha val="33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29" name="직사각형 128">
                <a:extLst>
                  <a:ext uri="{FF2B5EF4-FFF2-40B4-BE49-F238E27FC236}">
                    <a16:creationId xmlns:a16="http://schemas.microsoft.com/office/drawing/2014/main" id="{07EB19EA-2714-4905-B23A-AB27ED367C23}"/>
                  </a:ext>
                </a:extLst>
              </p:cNvPr>
              <p:cNvSpPr/>
              <p:nvPr/>
            </p:nvSpPr>
            <p:spPr>
              <a:xfrm>
                <a:off x="3966468" y="5718319"/>
                <a:ext cx="432048" cy="72008"/>
              </a:xfrm>
              <a:prstGeom prst="rect">
                <a:avLst/>
              </a:prstGeom>
              <a:solidFill>
                <a:schemeClr val="bg1">
                  <a:alpha val="33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30" name="직사각형 129">
                <a:extLst>
                  <a:ext uri="{FF2B5EF4-FFF2-40B4-BE49-F238E27FC236}">
                    <a16:creationId xmlns:a16="http://schemas.microsoft.com/office/drawing/2014/main" id="{68FB3C3B-F23E-47C1-B4FC-E812E76D1D87}"/>
                  </a:ext>
                </a:extLst>
              </p:cNvPr>
              <p:cNvSpPr/>
              <p:nvPr/>
            </p:nvSpPr>
            <p:spPr>
              <a:xfrm>
                <a:off x="3966468" y="5592821"/>
                <a:ext cx="432048" cy="72008"/>
              </a:xfrm>
              <a:prstGeom prst="rect">
                <a:avLst/>
              </a:prstGeom>
              <a:solidFill>
                <a:schemeClr val="bg1">
                  <a:alpha val="33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31" name="직사각형 130">
                <a:extLst>
                  <a:ext uri="{FF2B5EF4-FFF2-40B4-BE49-F238E27FC236}">
                    <a16:creationId xmlns:a16="http://schemas.microsoft.com/office/drawing/2014/main" id="{F05F9E59-7BAF-452C-B92A-8F4F64FEE386}"/>
                  </a:ext>
                </a:extLst>
              </p:cNvPr>
              <p:cNvSpPr/>
              <p:nvPr/>
            </p:nvSpPr>
            <p:spPr>
              <a:xfrm>
                <a:off x="3966468" y="5467323"/>
                <a:ext cx="432048" cy="72008"/>
              </a:xfrm>
              <a:prstGeom prst="rect">
                <a:avLst/>
              </a:prstGeom>
              <a:solidFill>
                <a:schemeClr val="bg1">
                  <a:alpha val="33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32" name="직사각형 131">
                <a:extLst>
                  <a:ext uri="{FF2B5EF4-FFF2-40B4-BE49-F238E27FC236}">
                    <a16:creationId xmlns:a16="http://schemas.microsoft.com/office/drawing/2014/main" id="{DF93F67C-66A8-4F8F-A177-B7775CA7A428}"/>
                  </a:ext>
                </a:extLst>
              </p:cNvPr>
              <p:cNvSpPr/>
              <p:nvPr/>
            </p:nvSpPr>
            <p:spPr>
              <a:xfrm>
                <a:off x="3966468" y="5341825"/>
                <a:ext cx="432048" cy="72008"/>
              </a:xfrm>
              <a:prstGeom prst="rect">
                <a:avLst/>
              </a:prstGeom>
              <a:solidFill>
                <a:schemeClr val="bg1">
                  <a:alpha val="33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33" name="직사각형 132">
                <a:extLst>
                  <a:ext uri="{FF2B5EF4-FFF2-40B4-BE49-F238E27FC236}">
                    <a16:creationId xmlns:a16="http://schemas.microsoft.com/office/drawing/2014/main" id="{75C57B24-CB73-45A9-8D4D-CC38CD488715}"/>
                  </a:ext>
                </a:extLst>
              </p:cNvPr>
              <p:cNvSpPr/>
              <p:nvPr/>
            </p:nvSpPr>
            <p:spPr>
              <a:xfrm>
                <a:off x="3966468" y="5216327"/>
                <a:ext cx="432048" cy="72008"/>
              </a:xfrm>
              <a:prstGeom prst="rect">
                <a:avLst/>
              </a:prstGeom>
              <a:solidFill>
                <a:schemeClr val="bg1">
                  <a:alpha val="33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</p:grpSp>
        <p:grpSp>
          <p:nvGrpSpPr>
            <p:cNvPr id="82" name="그룹 1475">
              <a:extLst>
                <a:ext uri="{FF2B5EF4-FFF2-40B4-BE49-F238E27FC236}">
                  <a16:creationId xmlns:a16="http://schemas.microsoft.com/office/drawing/2014/main" id="{AB9B8687-7429-4C2C-96EC-3E00E105F149}"/>
                </a:ext>
              </a:extLst>
            </p:cNvPr>
            <p:cNvGrpSpPr/>
            <p:nvPr/>
          </p:nvGrpSpPr>
          <p:grpSpPr>
            <a:xfrm>
              <a:off x="4791968" y="5216327"/>
              <a:ext cx="432048" cy="1201489"/>
              <a:chOff x="3966468" y="5216327"/>
              <a:chExt cx="432048" cy="1201489"/>
            </a:xfrm>
          </p:grpSpPr>
          <p:sp>
            <p:nvSpPr>
              <p:cNvPr id="114" name="직사각형 113">
                <a:extLst>
                  <a:ext uri="{FF2B5EF4-FFF2-40B4-BE49-F238E27FC236}">
                    <a16:creationId xmlns:a16="http://schemas.microsoft.com/office/drawing/2014/main" id="{B618B95F-165C-4048-AB8D-2ACE2E8A395D}"/>
                  </a:ext>
                </a:extLst>
              </p:cNvPr>
              <p:cNvSpPr/>
              <p:nvPr/>
            </p:nvSpPr>
            <p:spPr>
              <a:xfrm>
                <a:off x="3966468" y="6345808"/>
                <a:ext cx="432048" cy="72008"/>
              </a:xfrm>
              <a:prstGeom prst="rect">
                <a:avLst/>
              </a:prstGeom>
              <a:solidFill>
                <a:schemeClr val="bg1">
                  <a:alpha val="69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15" name="직사각형 114">
                <a:extLst>
                  <a:ext uri="{FF2B5EF4-FFF2-40B4-BE49-F238E27FC236}">
                    <a16:creationId xmlns:a16="http://schemas.microsoft.com/office/drawing/2014/main" id="{3441A322-4E53-4F8D-98A2-DE6D88DE2584}"/>
                  </a:ext>
                </a:extLst>
              </p:cNvPr>
              <p:cNvSpPr/>
              <p:nvPr/>
            </p:nvSpPr>
            <p:spPr>
              <a:xfrm>
                <a:off x="3966468" y="6220311"/>
                <a:ext cx="432048" cy="72008"/>
              </a:xfrm>
              <a:prstGeom prst="rect">
                <a:avLst/>
              </a:prstGeom>
              <a:solidFill>
                <a:schemeClr val="bg1">
                  <a:alpha val="69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16" name="직사각형 115">
                <a:extLst>
                  <a:ext uri="{FF2B5EF4-FFF2-40B4-BE49-F238E27FC236}">
                    <a16:creationId xmlns:a16="http://schemas.microsoft.com/office/drawing/2014/main" id="{9DD103D1-77ED-47D3-ADA8-6B05803F5061}"/>
                  </a:ext>
                </a:extLst>
              </p:cNvPr>
              <p:cNvSpPr/>
              <p:nvPr/>
            </p:nvSpPr>
            <p:spPr>
              <a:xfrm>
                <a:off x="3966468" y="6094813"/>
                <a:ext cx="432048" cy="72008"/>
              </a:xfrm>
              <a:prstGeom prst="rect">
                <a:avLst/>
              </a:prstGeom>
              <a:solidFill>
                <a:schemeClr val="bg1">
                  <a:alpha val="69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17" name="직사각형 116">
                <a:extLst>
                  <a:ext uri="{FF2B5EF4-FFF2-40B4-BE49-F238E27FC236}">
                    <a16:creationId xmlns:a16="http://schemas.microsoft.com/office/drawing/2014/main" id="{9507E636-EC57-4719-94C0-B3EAA7FF6D7D}"/>
                  </a:ext>
                </a:extLst>
              </p:cNvPr>
              <p:cNvSpPr/>
              <p:nvPr/>
            </p:nvSpPr>
            <p:spPr>
              <a:xfrm>
                <a:off x="3966468" y="5969315"/>
                <a:ext cx="432048" cy="72008"/>
              </a:xfrm>
              <a:prstGeom prst="rect">
                <a:avLst/>
              </a:prstGeom>
              <a:solidFill>
                <a:schemeClr val="bg1">
                  <a:alpha val="69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18" name="직사각형 117">
                <a:extLst>
                  <a:ext uri="{FF2B5EF4-FFF2-40B4-BE49-F238E27FC236}">
                    <a16:creationId xmlns:a16="http://schemas.microsoft.com/office/drawing/2014/main" id="{27E57018-E67A-402E-BFB6-99CB8FDB91A7}"/>
                  </a:ext>
                </a:extLst>
              </p:cNvPr>
              <p:cNvSpPr/>
              <p:nvPr/>
            </p:nvSpPr>
            <p:spPr>
              <a:xfrm>
                <a:off x="3966468" y="5843817"/>
                <a:ext cx="432048" cy="72008"/>
              </a:xfrm>
              <a:prstGeom prst="rect">
                <a:avLst/>
              </a:prstGeom>
              <a:solidFill>
                <a:schemeClr val="bg1">
                  <a:alpha val="69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19" name="직사각형 118">
                <a:extLst>
                  <a:ext uri="{FF2B5EF4-FFF2-40B4-BE49-F238E27FC236}">
                    <a16:creationId xmlns:a16="http://schemas.microsoft.com/office/drawing/2014/main" id="{CB5CF633-F299-46A1-B66D-0A8D75EE4670}"/>
                  </a:ext>
                </a:extLst>
              </p:cNvPr>
              <p:cNvSpPr/>
              <p:nvPr/>
            </p:nvSpPr>
            <p:spPr>
              <a:xfrm>
                <a:off x="3966468" y="5718319"/>
                <a:ext cx="432048" cy="72008"/>
              </a:xfrm>
              <a:prstGeom prst="rect">
                <a:avLst/>
              </a:prstGeom>
              <a:solidFill>
                <a:schemeClr val="bg1">
                  <a:alpha val="69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20" name="직사각형 119">
                <a:extLst>
                  <a:ext uri="{FF2B5EF4-FFF2-40B4-BE49-F238E27FC236}">
                    <a16:creationId xmlns:a16="http://schemas.microsoft.com/office/drawing/2014/main" id="{D1B9ED1C-B702-4C8A-B768-4CF03C297EAE}"/>
                  </a:ext>
                </a:extLst>
              </p:cNvPr>
              <p:cNvSpPr/>
              <p:nvPr/>
            </p:nvSpPr>
            <p:spPr>
              <a:xfrm>
                <a:off x="3966468" y="5592821"/>
                <a:ext cx="432048" cy="72008"/>
              </a:xfrm>
              <a:prstGeom prst="rect">
                <a:avLst/>
              </a:prstGeom>
              <a:solidFill>
                <a:schemeClr val="bg1">
                  <a:alpha val="69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21" name="직사각형 120">
                <a:extLst>
                  <a:ext uri="{FF2B5EF4-FFF2-40B4-BE49-F238E27FC236}">
                    <a16:creationId xmlns:a16="http://schemas.microsoft.com/office/drawing/2014/main" id="{D84E151B-C22B-408D-AF8A-B0D62B08A707}"/>
                  </a:ext>
                </a:extLst>
              </p:cNvPr>
              <p:cNvSpPr/>
              <p:nvPr/>
            </p:nvSpPr>
            <p:spPr>
              <a:xfrm>
                <a:off x="3966468" y="5467323"/>
                <a:ext cx="432048" cy="72008"/>
              </a:xfrm>
              <a:prstGeom prst="rect">
                <a:avLst/>
              </a:prstGeom>
              <a:solidFill>
                <a:schemeClr val="bg1">
                  <a:alpha val="69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22" name="직사각형 121">
                <a:extLst>
                  <a:ext uri="{FF2B5EF4-FFF2-40B4-BE49-F238E27FC236}">
                    <a16:creationId xmlns:a16="http://schemas.microsoft.com/office/drawing/2014/main" id="{58FAF9F7-9087-4C58-9484-CB1FA2543C2C}"/>
                  </a:ext>
                </a:extLst>
              </p:cNvPr>
              <p:cNvSpPr/>
              <p:nvPr/>
            </p:nvSpPr>
            <p:spPr>
              <a:xfrm>
                <a:off x="3966468" y="5341825"/>
                <a:ext cx="432048" cy="72008"/>
              </a:xfrm>
              <a:prstGeom prst="rect">
                <a:avLst/>
              </a:prstGeom>
              <a:solidFill>
                <a:schemeClr val="bg1">
                  <a:alpha val="33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23" name="직사각형 122">
                <a:extLst>
                  <a:ext uri="{FF2B5EF4-FFF2-40B4-BE49-F238E27FC236}">
                    <a16:creationId xmlns:a16="http://schemas.microsoft.com/office/drawing/2014/main" id="{5BCF3957-DCF8-4D17-9527-25FAAA0C6F1B}"/>
                  </a:ext>
                </a:extLst>
              </p:cNvPr>
              <p:cNvSpPr/>
              <p:nvPr/>
            </p:nvSpPr>
            <p:spPr>
              <a:xfrm>
                <a:off x="3966468" y="5216327"/>
                <a:ext cx="432048" cy="72008"/>
              </a:xfrm>
              <a:prstGeom prst="rect">
                <a:avLst/>
              </a:prstGeom>
              <a:solidFill>
                <a:schemeClr val="bg1">
                  <a:alpha val="33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</p:grpSp>
        <p:grpSp>
          <p:nvGrpSpPr>
            <p:cNvPr id="83" name="그룹 1678">
              <a:extLst>
                <a:ext uri="{FF2B5EF4-FFF2-40B4-BE49-F238E27FC236}">
                  <a16:creationId xmlns:a16="http://schemas.microsoft.com/office/drawing/2014/main" id="{E55D88F6-ABA0-447B-8047-01A41B8DB4D7}"/>
                </a:ext>
              </a:extLst>
            </p:cNvPr>
            <p:cNvGrpSpPr/>
            <p:nvPr/>
          </p:nvGrpSpPr>
          <p:grpSpPr>
            <a:xfrm>
              <a:off x="849635" y="4559228"/>
              <a:ext cx="1909474" cy="1656184"/>
              <a:chOff x="849635" y="2547940"/>
              <a:chExt cx="1909474" cy="1656184"/>
            </a:xfrm>
            <a:solidFill>
              <a:srgbClr val="015CA5">
                <a:alpha val="18000"/>
              </a:srgbClr>
            </a:solidFill>
          </p:grpSpPr>
          <p:sp>
            <p:nvSpPr>
              <p:cNvPr id="109" name="직사각형 108">
                <a:extLst>
                  <a:ext uri="{FF2B5EF4-FFF2-40B4-BE49-F238E27FC236}">
                    <a16:creationId xmlns:a16="http://schemas.microsoft.com/office/drawing/2014/main" id="{4466527E-8A8C-4996-9F59-A41C1C91150F}"/>
                  </a:ext>
                </a:extLst>
              </p:cNvPr>
              <p:cNvSpPr/>
              <p:nvPr/>
            </p:nvSpPr>
            <p:spPr>
              <a:xfrm>
                <a:off x="849635" y="2547940"/>
                <a:ext cx="232742" cy="165618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  <p:sp>
            <p:nvSpPr>
              <p:cNvPr id="110" name="직사각형 109">
                <a:extLst>
                  <a:ext uri="{FF2B5EF4-FFF2-40B4-BE49-F238E27FC236}">
                    <a16:creationId xmlns:a16="http://schemas.microsoft.com/office/drawing/2014/main" id="{7AC08F9A-62AC-47DD-98BB-7E9E1B8A63E8}"/>
                  </a:ext>
                </a:extLst>
              </p:cNvPr>
              <p:cNvSpPr/>
              <p:nvPr/>
            </p:nvSpPr>
            <p:spPr>
              <a:xfrm>
                <a:off x="1268818" y="2547940"/>
                <a:ext cx="232742" cy="165618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  <p:sp>
            <p:nvSpPr>
              <p:cNvPr id="111" name="직사각형 110">
                <a:extLst>
                  <a:ext uri="{FF2B5EF4-FFF2-40B4-BE49-F238E27FC236}">
                    <a16:creationId xmlns:a16="http://schemas.microsoft.com/office/drawing/2014/main" id="{FBF068A6-7A5B-480C-B565-6CF40410845A}"/>
                  </a:ext>
                </a:extLst>
              </p:cNvPr>
              <p:cNvSpPr/>
              <p:nvPr/>
            </p:nvSpPr>
            <p:spPr>
              <a:xfrm>
                <a:off x="1688001" y="2547940"/>
                <a:ext cx="232742" cy="165618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  <p:sp>
            <p:nvSpPr>
              <p:cNvPr id="112" name="직사각형 111">
                <a:extLst>
                  <a:ext uri="{FF2B5EF4-FFF2-40B4-BE49-F238E27FC236}">
                    <a16:creationId xmlns:a16="http://schemas.microsoft.com/office/drawing/2014/main" id="{757BB5EF-B47C-44ED-91EA-4D7259DE005C}"/>
                  </a:ext>
                </a:extLst>
              </p:cNvPr>
              <p:cNvSpPr/>
              <p:nvPr/>
            </p:nvSpPr>
            <p:spPr>
              <a:xfrm>
                <a:off x="2107184" y="2547940"/>
                <a:ext cx="232742" cy="165618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  <p:sp>
            <p:nvSpPr>
              <p:cNvPr id="113" name="직사각형 112">
                <a:extLst>
                  <a:ext uri="{FF2B5EF4-FFF2-40B4-BE49-F238E27FC236}">
                    <a16:creationId xmlns:a16="http://schemas.microsoft.com/office/drawing/2014/main" id="{8AAC718A-8C6E-476F-AD5D-BB9F7D3ECA02}"/>
                  </a:ext>
                </a:extLst>
              </p:cNvPr>
              <p:cNvSpPr/>
              <p:nvPr/>
            </p:nvSpPr>
            <p:spPr>
              <a:xfrm>
                <a:off x="2526367" y="2547940"/>
                <a:ext cx="232742" cy="165618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</p:grpSp>
        <p:grpSp>
          <p:nvGrpSpPr>
            <p:cNvPr id="84" name="그룹 1677">
              <a:extLst>
                <a:ext uri="{FF2B5EF4-FFF2-40B4-BE49-F238E27FC236}">
                  <a16:creationId xmlns:a16="http://schemas.microsoft.com/office/drawing/2014/main" id="{F4D8F3FE-3881-40C9-9935-39783BE69C41}"/>
                </a:ext>
              </a:extLst>
            </p:cNvPr>
            <p:cNvGrpSpPr/>
            <p:nvPr/>
          </p:nvGrpSpPr>
          <p:grpSpPr>
            <a:xfrm>
              <a:off x="849635" y="4936232"/>
              <a:ext cx="1909474" cy="1279180"/>
              <a:chOff x="849635" y="2924944"/>
              <a:chExt cx="1909474" cy="1279180"/>
            </a:xfrm>
            <a:solidFill>
              <a:srgbClr val="015CA5"/>
            </a:solidFill>
          </p:grpSpPr>
          <p:sp>
            <p:nvSpPr>
              <p:cNvPr id="104" name="직사각형 103">
                <a:extLst>
                  <a:ext uri="{FF2B5EF4-FFF2-40B4-BE49-F238E27FC236}">
                    <a16:creationId xmlns:a16="http://schemas.microsoft.com/office/drawing/2014/main" id="{132826F9-B75D-43FE-AFC8-18C01EAC2768}"/>
                  </a:ext>
                </a:extLst>
              </p:cNvPr>
              <p:cNvSpPr/>
              <p:nvPr/>
            </p:nvSpPr>
            <p:spPr>
              <a:xfrm>
                <a:off x="849635" y="2924944"/>
                <a:ext cx="232742" cy="127918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05" name="직사각형 104">
                <a:extLst>
                  <a:ext uri="{FF2B5EF4-FFF2-40B4-BE49-F238E27FC236}">
                    <a16:creationId xmlns:a16="http://schemas.microsoft.com/office/drawing/2014/main" id="{FBAB4099-FB72-4C35-8A02-2CEA8291A7CD}"/>
                  </a:ext>
                </a:extLst>
              </p:cNvPr>
              <p:cNvSpPr/>
              <p:nvPr/>
            </p:nvSpPr>
            <p:spPr>
              <a:xfrm>
                <a:off x="1268818" y="2924944"/>
                <a:ext cx="232742" cy="127918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06" name="직사각형 105">
                <a:extLst>
                  <a:ext uri="{FF2B5EF4-FFF2-40B4-BE49-F238E27FC236}">
                    <a16:creationId xmlns:a16="http://schemas.microsoft.com/office/drawing/2014/main" id="{4B939888-7331-4B74-9DB7-7D22F5B8C57B}"/>
                  </a:ext>
                </a:extLst>
              </p:cNvPr>
              <p:cNvSpPr/>
              <p:nvPr/>
            </p:nvSpPr>
            <p:spPr>
              <a:xfrm>
                <a:off x="1688001" y="2924944"/>
                <a:ext cx="232742" cy="127918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07" name="직사각형 106">
                <a:extLst>
                  <a:ext uri="{FF2B5EF4-FFF2-40B4-BE49-F238E27FC236}">
                    <a16:creationId xmlns:a16="http://schemas.microsoft.com/office/drawing/2014/main" id="{0EAE810F-0CC4-4213-B88E-3207FEEC11B5}"/>
                  </a:ext>
                </a:extLst>
              </p:cNvPr>
              <p:cNvSpPr/>
              <p:nvPr/>
            </p:nvSpPr>
            <p:spPr>
              <a:xfrm>
                <a:off x="2107184" y="2924944"/>
                <a:ext cx="232742" cy="127918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  <p:sp>
            <p:nvSpPr>
              <p:cNvPr id="108" name="직사각형 107">
                <a:extLst>
                  <a:ext uri="{FF2B5EF4-FFF2-40B4-BE49-F238E27FC236}">
                    <a16:creationId xmlns:a16="http://schemas.microsoft.com/office/drawing/2014/main" id="{BA46D498-83A0-4484-AF5A-20DED6410A28}"/>
                  </a:ext>
                </a:extLst>
              </p:cNvPr>
              <p:cNvSpPr/>
              <p:nvPr/>
            </p:nvSpPr>
            <p:spPr>
              <a:xfrm>
                <a:off x="2526367" y="2924944"/>
                <a:ext cx="232742" cy="127918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200">
                  <a:latin typeface="HY중고딕" panose="02030600000101010101" pitchFamily="18" charset="-127"/>
                  <a:ea typeface="HY중고딕" panose="02030600000101010101" pitchFamily="18" charset="-127"/>
                </a:endParaRPr>
              </a:p>
            </p:txBody>
          </p:sp>
        </p:grpSp>
        <p:sp>
          <p:nvSpPr>
            <p:cNvPr id="85" name="직사각형 84">
              <a:extLst>
                <a:ext uri="{FF2B5EF4-FFF2-40B4-BE49-F238E27FC236}">
                  <a16:creationId xmlns:a16="http://schemas.microsoft.com/office/drawing/2014/main" id="{2711C758-CC31-4D07-8066-AFFD814ED857}"/>
                </a:ext>
              </a:extLst>
            </p:cNvPr>
            <p:cNvSpPr/>
            <p:nvPr/>
          </p:nvSpPr>
          <p:spPr>
            <a:xfrm>
              <a:off x="849635" y="4559228"/>
              <a:ext cx="117946" cy="1656184"/>
            </a:xfrm>
            <a:prstGeom prst="rect">
              <a:avLst/>
            </a:prstGeom>
            <a:solidFill>
              <a:schemeClr val="bg1">
                <a:alpha val="1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>
                <a:latin typeface="HY견고딕" panose="02030600000101010101" pitchFamily="18" charset="-127"/>
                <a:ea typeface="HY견고딕" panose="02030600000101010101" pitchFamily="18" charset="-127"/>
              </a:endParaRPr>
            </a:p>
          </p:txBody>
        </p:sp>
        <p:sp>
          <p:nvSpPr>
            <p:cNvPr id="86" name="직사각형 85">
              <a:extLst>
                <a:ext uri="{FF2B5EF4-FFF2-40B4-BE49-F238E27FC236}">
                  <a16:creationId xmlns:a16="http://schemas.microsoft.com/office/drawing/2014/main" id="{2D256496-CBEE-40CD-ABB4-17FA0C438DDF}"/>
                </a:ext>
              </a:extLst>
            </p:cNvPr>
            <p:cNvSpPr/>
            <p:nvPr/>
          </p:nvSpPr>
          <p:spPr>
            <a:xfrm>
              <a:off x="1268818" y="4559228"/>
              <a:ext cx="117946" cy="1656184"/>
            </a:xfrm>
            <a:prstGeom prst="rect">
              <a:avLst/>
            </a:prstGeom>
            <a:solidFill>
              <a:schemeClr val="bg1">
                <a:alpha val="1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>
                <a:latin typeface="HY견고딕" panose="02030600000101010101" pitchFamily="18" charset="-127"/>
                <a:ea typeface="HY견고딕" panose="02030600000101010101" pitchFamily="18" charset="-127"/>
              </a:endParaRPr>
            </a:p>
          </p:txBody>
        </p:sp>
        <p:sp>
          <p:nvSpPr>
            <p:cNvPr id="87" name="직사각형 86">
              <a:extLst>
                <a:ext uri="{FF2B5EF4-FFF2-40B4-BE49-F238E27FC236}">
                  <a16:creationId xmlns:a16="http://schemas.microsoft.com/office/drawing/2014/main" id="{AB219C51-0C97-4930-9671-94F0F0C85054}"/>
                </a:ext>
              </a:extLst>
            </p:cNvPr>
            <p:cNvSpPr/>
            <p:nvPr/>
          </p:nvSpPr>
          <p:spPr>
            <a:xfrm>
              <a:off x="1691680" y="4559228"/>
              <a:ext cx="117946" cy="1656184"/>
            </a:xfrm>
            <a:prstGeom prst="rect">
              <a:avLst/>
            </a:prstGeom>
            <a:solidFill>
              <a:schemeClr val="bg1">
                <a:alpha val="1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>
                <a:latin typeface="HY견고딕" panose="02030600000101010101" pitchFamily="18" charset="-127"/>
                <a:ea typeface="HY견고딕" panose="02030600000101010101" pitchFamily="18" charset="-127"/>
              </a:endParaRPr>
            </a:p>
          </p:txBody>
        </p:sp>
        <p:sp>
          <p:nvSpPr>
            <p:cNvPr id="88" name="직사각형 87">
              <a:extLst>
                <a:ext uri="{FF2B5EF4-FFF2-40B4-BE49-F238E27FC236}">
                  <a16:creationId xmlns:a16="http://schemas.microsoft.com/office/drawing/2014/main" id="{47CF6D1D-091F-4D30-80DC-6DC5B3FA4658}"/>
                </a:ext>
              </a:extLst>
            </p:cNvPr>
            <p:cNvSpPr/>
            <p:nvPr/>
          </p:nvSpPr>
          <p:spPr>
            <a:xfrm>
              <a:off x="2107184" y="4559228"/>
              <a:ext cx="117946" cy="1656184"/>
            </a:xfrm>
            <a:prstGeom prst="rect">
              <a:avLst/>
            </a:prstGeom>
            <a:solidFill>
              <a:schemeClr val="bg1">
                <a:alpha val="1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>
                <a:latin typeface="HY견고딕" panose="02030600000101010101" pitchFamily="18" charset="-127"/>
                <a:ea typeface="HY견고딕" panose="02030600000101010101" pitchFamily="18" charset="-127"/>
              </a:endParaRPr>
            </a:p>
          </p:txBody>
        </p:sp>
        <p:sp>
          <p:nvSpPr>
            <p:cNvPr id="89" name="직사각형 88">
              <a:extLst>
                <a:ext uri="{FF2B5EF4-FFF2-40B4-BE49-F238E27FC236}">
                  <a16:creationId xmlns:a16="http://schemas.microsoft.com/office/drawing/2014/main" id="{C455A23D-27B7-45BC-9E62-4AF9FC4759BC}"/>
                </a:ext>
              </a:extLst>
            </p:cNvPr>
            <p:cNvSpPr/>
            <p:nvPr/>
          </p:nvSpPr>
          <p:spPr>
            <a:xfrm>
              <a:off x="2526367" y="4559228"/>
              <a:ext cx="117946" cy="1656184"/>
            </a:xfrm>
            <a:prstGeom prst="rect">
              <a:avLst/>
            </a:prstGeom>
            <a:solidFill>
              <a:schemeClr val="bg1">
                <a:alpha val="1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200">
                <a:latin typeface="HY견고딕" panose="02030600000101010101" pitchFamily="18" charset="-127"/>
                <a:ea typeface="HY견고딕" panose="02030600000101010101" pitchFamily="18" charset="-127"/>
              </a:endParaRPr>
            </a:p>
          </p:txBody>
        </p:sp>
        <p:pic>
          <p:nvPicPr>
            <p:cNvPr id="90" name="그림 89" descr="그림자.png">
              <a:extLst>
                <a:ext uri="{FF2B5EF4-FFF2-40B4-BE49-F238E27FC236}">
                  <a16:creationId xmlns:a16="http://schemas.microsoft.com/office/drawing/2014/main" id="{28EBEC88-B683-4E04-AB64-F0CBE7B968A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03053" y="4493599"/>
              <a:ext cx="3124200" cy="18248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1" name="그림 90" descr="그림자.png">
              <a:extLst>
                <a:ext uri="{FF2B5EF4-FFF2-40B4-BE49-F238E27FC236}">
                  <a16:creationId xmlns:a16="http://schemas.microsoft.com/office/drawing/2014/main" id="{D4D6CA87-F5D2-404F-BEBF-C18654D7530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724128" y="4493599"/>
              <a:ext cx="3124200" cy="18248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65815C6F-20C0-4FBC-B8E3-5B4A99E6F41F}"/>
                </a:ext>
              </a:extLst>
            </p:cNvPr>
            <p:cNvSpPr txBox="1"/>
            <p:nvPr/>
          </p:nvSpPr>
          <p:spPr>
            <a:xfrm>
              <a:off x="728113" y="6268673"/>
              <a:ext cx="432136" cy="12174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sz="6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HY중고딕" panose="02030600000101010101" pitchFamily="18" charset="-127"/>
                  <a:ea typeface="HY중고딕" panose="02030600000101010101" pitchFamily="18" charset="-127"/>
                  <a:cs typeface="Arial" pitchFamily="34" charset="0"/>
                </a:rPr>
                <a:t>살모넬라균</a:t>
              </a:r>
            </a:p>
          </p:txBody>
        </p:sp>
        <p:sp>
          <p:nvSpPr>
            <p:cNvPr id="93" name="TextBox 92">
              <a:extLst>
                <a:ext uri="{FF2B5EF4-FFF2-40B4-BE49-F238E27FC236}">
                  <a16:creationId xmlns:a16="http://schemas.microsoft.com/office/drawing/2014/main" id="{9B0BF2A8-773C-4C1C-A861-707A66374C52}"/>
                </a:ext>
              </a:extLst>
            </p:cNvPr>
            <p:cNvSpPr txBox="1"/>
            <p:nvPr/>
          </p:nvSpPr>
          <p:spPr>
            <a:xfrm>
              <a:off x="1097494" y="6268673"/>
              <a:ext cx="594185" cy="81163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sz="6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HY중고딕" panose="02030600000101010101" pitchFamily="18" charset="-127"/>
                  <a:ea typeface="HY중고딕" panose="02030600000101010101" pitchFamily="18" charset="-127"/>
                  <a:cs typeface="Arial" pitchFamily="34" charset="0"/>
                </a:rPr>
                <a:t>폐렴균</a:t>
              </a:r>
            </a:p>
          </p:txBody>
        </p:sp>
        <p:sp>
          <p:nvSpPr>
            <p:cNvPr id="94" name="TextBox 93">
              <a:extLst>
                <a:ext uri="{FF2B5EF4-FFF2-40B4-BE49-F238E27FC236}">
                  <a16:creationId xmlns:a16="http://schemas.microsoft.com/office/drawing/2014/main" id="{DFAA410F-A158-4C9F-AF72-AE20E0748124}"/>
                </a:ext>
              </a:extLst>
            </p:cNvPr>
            <p:cNvSpPr txBox="1"/>
            <p:nvPr/>
          </p:nvSpPr>
          <p:spPr>
            <a:xfrm>
              <a:off x="1475657" y="6268668"/>
              <a:ext cx="571300" cy="81163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sz="6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HY중고딕" panose="02030600000101010101" pitchFamily="18" charset="-127"/>
                  <a:ea typeface="HY중고딕" panose="02030600000101010101" pitchFamily="18" charset="-127"/>
                  <a:cs typeface="Arial" pitchFamily="34" charset="0"/>
                </a:rPr>
                <a:t>대장균</a:t>
              </a:r>
            </a:p>
          </p:txBody>
        </p:sp>
        <p:sp>
          <p:nvSpPr>
            <p:cNvPr id="95" name="TextBox 94">
              <a:extLst>
                <a:ext uri="{FF2B5EF4-FFF2-40B4-BE49-F238E27FC236}">
                  <a16:creationId xmlns:a16="http://schemas.microsoft.com/office/drawing/2014/main" id="{213DBEF4-DC0C-4EE4-BE92-9E3F85AF7130}"/>
                </a:ext>
              </a:extLst>
            </p:cNvPr>
            <p:cNvSpPr txBox="1"/>
            <p:nvPr/>
          </p:nvSpPr>
          <p:spPr>
            <a:xfrm>
              <a:off x="1994247" y="6268669"/>
              <a:ext cx="444849" cy="10145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sz="6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HY중고딕" panose="02030600000101010101" pitchFamily="18" charset="-127"/>
                  <a:ea typeface="HY중고딕" panose="02030600000101010101" pitchFamily="18" charset="-127"/>
                  <a:cs typeface="Arial" pitchFamily="34" charset="0"/>
                </a:rPr>
                <a:t>뮤타스균</a:t>
              </a:r>
              <a:endParaRPr lang="ko-KR" altLang="en-US" sz="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HY중고딕" panose="02030600000101010101" pitchFamily="18" charset="-127"/>
                <a:ea typeface="HY중고딕" panose="02030600000101010101" pitchFamily="18" charset="-127"/>
                <a:cs typeface="Arial" pitchFamily="34" charset="0"/>
              </a:endParaRPr>
            </a:p>
          </p:txBody>
        </p: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8C7561A5-046D-4FBB-9936-DC074251D6A1}"/>
                </a:ext>
              </a:extLst>
            </p:cNvPr>
            <p:cNvSpPr txBox="1"/>
            <p:nvPr/>
          </p:nvSpPr>
          <p:spPr>
            <a:xfrm>
              <a:off x="2363599" y="6268669"/>
              <a:ext cx="566142" cy="12174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ko-KR" altLang="en-US" sz="6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HY중고딕" panose="02030600000101010101" pitchFamily="18" charset="-127"/>
                  <a:ea typeface="HY중고딕" panose="02030600000101010101" pitchFamily="18" charset="-127"/>
                  <a:cs typeface="Arial" pitchFamily="34" charset="0"/>
                </a:rPr>
                <a:t>포도상구균</a:t>
              </a:r>
            </a:p>
          </p:txBody>
        </p:sp>
        <p:sp>
          <p:nvSpPr>
            <p:cNvPr id="97" name="모서리가 둥근 직사각형 111">
              <a:extLst>
                <a:ext uri="{FF2B5EF4-FFF2-40B4-BE49-F238E27FC236}">
                  <a16:creationId xmlns:a16="http://schemas.microsoft.com/office/drawing/2014/main" id="{3C5845A8-6A4C-4580-9098-65F1FCD4CFF9}"/>
                </a:ext>
              </a:extLst>
            </p:cNvPr>
            <p:cNvSpPr/>
            <p:nvPr/>
          </p:nvSpPr>
          <p:spPr>
            <a:xfrm>
              <a:off x="755576" y="1879079"/>
              <a:ext cx="1513234" cy="288032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rgbClr val="015CA5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ko-KR" altLang="en-US" sz="9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HY견고딕" panose="02030600000101010101" pitchFamily="18" charset="-127"/>
                  <a:ea typeface="HY견고딕" panose="02030600000101010101" pitchFamily="18" charset="-127"/>
                  <a:cs typeface="Arial" pitchFamily="34" charset="0"/>
                </a:rPr>
                <a:t>도입 전</a:t>
              </a:r>
            </a:p>
          </p:txBody>
        </p:sp>
        <p:sp>
          <p:nvSpPr>
            <p:cNvPr id="98" name="모서리가 둥근 직사각형 112">
              <a:extLst>
                <a:ext uri="{FF2B5EF4-FFF2-40B4-BE49-F238E27FC236}">
                  <a16:creationId xmlns:a16="http://schemas.microsoft.com/office/drawing/2014/main" id="{569B5F5F-EC20-417F-B7B3-AE039EDCAB95}"/>
                </a:ext>
              </a:extLst>
            </p:cNvPr>
            <p:cNvSpPr/>
            <p:nvPr/>
          </p:nvSpPr>
          <p:spPr>
            <a:xfrm>
              <a:off x="6803182" y="1879079"/>
              <a:ext cx="1513234" cy="288032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rgbClr val="439E2A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ko-KR" altLang="en-US" sz="9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HY견고딕" panose="02030600000101010101" pitchFamily="18" charset="-127"/>
                  <a:ea typeface="HY견고딕" panose="02030600000101010101" pitchFamily="18" charset="-127"/>
                  <a:cs typeface="Arial" pitchFamily="34" charset="0"/>
                </a:rPr>
                <a:t>도입 후</a:t>
              </a:r>
            </a:p>
          </p:txBody>
        </p:sp>
        <p:sp>
          <p:nvSpPr>
            <p:cNvPr id="99" name="TextBox 98">
              <a:extLst>
                <a:ext uri="{FF2B5EF4-FFF2-40B4-BE49-F238E27FC236}">
                  <a16:creationId xmlns:a16="http://schemas.microsoft.com/office/drawing/2014/main" id="{CA1B272E-BE73-4A7B-936E-FBD30A6B682A}"/>
                </a:ext>
              </a:extLst>
            </p:cNvPr>
            <p:cNvSpPr txBox="1"/>
            <p:nvPr/>
          </p:nvSpPr>
          <p:spPr>
            <a:xfrm>
              <a:off x="1834599" y="294105"/>
              <a:ext cx="5162013" cy="674500"/>
            </a:xfrm>
            <a:prstGeom prst="rect">
              <a:avLst/>
            </a:prstGeom>
            <a:noFill/>
          </p:spPr>
          <p:txBody>
            <a:bodyPr spcFirstLastPara="1" wrap="none" numCol="1" rtlCol="0">
              <a:spAutoFit/>
            </a:bodyPr>
            <a:lstStyle/>
            <a:p>
              <a:pPr algn="ctr">
                <a:lnSpc>
                  <a:spcPts val="2200"/>
                </a:lnSpc>
              </a:pPr>
              <a:r>
                <a:rPr lang="en-US" altLang="ko-KR" sz="1400" b="1" dirty="0">
                  <a:ln w="6350">
                    <a:solidFill>
                      <a:schemeClr val="bg1"/>
                    </a:solidFill>
                  </a:ln>
                  <a:gradFill flip="none" rotWithShape="1">
                    <a:gsLst>
                      <a:gs pos="18000">
                        <a:srgbClr val="75BC2E"/>
                      </a:gs>
                      <a:gs pos="50000">
                        <a:srgbClr val="149C85"/>
                      </a:gs>
                    </a:gsLst>
                    <a:lin ang="5400000" scaled="1"/>
                    <a:tileRect/>
                  </a:gradFill>
                  <a:effectLst>
                    <a:outerShdw dist="12700" dir="5400000" algn="t" rotWithShape="0">
                      <a:prstClr val="black">
                        <a:alpha val="40000"/>
                      </a:prstClr>
                    </a:outerShdw>
                  </a:effectLst>
                  <a:latin typeface="HY견고딕" panose="02030600000101010101" pitchFamily="18" charset="-127"/>
                  <a:ea typeface="HY견고딕" panose="02030600000101010101" pitchFamily="18" charset="-127"/>
                  <a:cs typeface="Arial" pitchFamily="34" charset="0"/>
                </a:rPr>
                <a:t> “ </a:t>
              </a:r>
              <a:r>
                <a:rPr lang="ko-KR" altLang="en-US" sz="1400" b="1" dirty="0">
                  <a:ln w="6350">
                    <a:solidFill>
                      <a:schemeClr val="bg1"/>
                    </a:solidFill>
                  </a:ln>
                  <a:gradFill flip="none" rotWithShape="1">
                    <a:gsLst>
                      <a:gs pos="18000">
                        <a:srgbClr val="75BC2E"/>
                      </a:gs>
                      <a:gs pos="50000">
                        <a:srgbClr val="149C85"/>
                      </a:gs>
                    </a:gsLst>
                    <a:lin ang="5400000" scaled="1"/>
                    <a:tileRect/>
                  </a:gradFill>
                  <a:effectLst>
                    <a:outerShdw dist="12700" dir="5400000" algn="t" rotWithShape="0">
                      <a:prstClr val="black">
                        <a:alpha val="40000"/>
                      </a:prstClr>
                    </a:outerShdw>
                  </a:effectLst>
                  <a:latin typeface="HY견고딕" panose="02030600000101010101" pitchFamily="18" charset="-127"/>
                  <a:ea typeface="HY견고딕" panose="02030600000101010101" pitchFamily="18" charset="-127"/>
                  <a:cs typeface="Arial" pitchFamily="34" charset="0"/>
                </a:rPr>
                <a:t>살균</a:t>
              </a:r>
              <a:r>
                <a:rPr lang="en-US" altLang="ko-KR" sz="1400" b="1" dirty="0">
                  <a:ln w="6350">
                    <a:solidFill>
                      <a:schemeClr val="bg1"/>
                    </a:solidFill>
                  </a:ln>
                  <a:gradFill flip="none" rotWithShape="1">
                    <a:gsLst>
                      <a:gs pos="18000">
                        <a:srgbClr val="75BC2E"/>
                      </a:gs>
                      <a:gs pos="50000">
                        <a:srgbClr val="149C85"/>
                      </a:gs>
                    </a:gsLst>
                    <a:lin ang="5400000" scaled="1"/>
                    <a:tileRect/>
                  </a:gradFill>
                  <a:effectLst>
                    <a:outerShdw dist="12700" dir="5400000" algn="t" rotWithShape="0">
                      <a:prstClr val="black">
                        <a:alpha val="40000"/>
                      </a:prstClr>
                    </a:outerShdw>
                  </a:effectLst>
                  <a:latin typeface="HY견고딕" panose="02030600000101010101" pitchFamily="18" charset="-127"/>
                  <a:ea typeface="HY견고딕" panose="02030600000101010101" pitchFamily="18" charset="-127"/>
                  <a:cs typeface="Arial" pitchFamily="34" charset="0"/>
                </a:rPr>
                <a:t>” “ </a:t>
              </a:r>
              <a:r>
                <a:rPr lang="ko-KR" altLang="en-US" sz="1400" b="1" dirty="0">
                  <a:ln w="6350">
                    <a:solidFill>
                      <a:schemeClr val="bg1"/>
                    </a:solidFill>
                  </a:ln>
                  <a:gradFill flip="none" rotWithShape="1">
                    <a:gsLst>
                      <a:gs pos="18000">
                        <a:srgbClr val="75BC2E"/>
                      </a:gs>
                      <a:gs pos="50000">
                        <a:srgbClr val="149C85"/>
                      </a:gs>
                    </a:gsLst>
                    <a:lin ang="5400000" scaled="1"/>
                    <a:tileRect/>
                  </a:gradFill>
                  <a:effectLst>
                    <a:outerShdw dist="12700" dir="5400000" algn="t" rotWithShape="0">
                      <a:prstClr val="black">
                        <a:alpha val="40000"/>
                      </a:prstClr>
                    </a:outerShdw>
                  </a:effectLst>
                  <a:latin typeface="HY견고딕" panose="02030600000101010101" pitchFamily="18" charset="-127"/>
                  <a:ea typeface="HY견고딕" panose="02030600000101010101" pitchFamily="18" charset="-127"/>
                  <a:cs typeface="Arial" pitchFamily="34" charset="0"/>
                </a:rPr>
                <a:t>청소</a:t>
              </a:r>
              <a:r>
                <a:rPr lang="en-US" altLang="ko-KR" sz="1400" b="1" dirty="0">
                  <a:ln w="6350">
                    <a:solidFill>
                      <a:schemeClr val="bg1"/>
                    </a:solidFill>
                  </a:ln>
                  <a:gradFill flip="none" rotWithShape="1">
                    <a:gsLst>
                      <a:gs pos="18000">
                        <a:srgbClr val="75BC2E"/>
                      </a:gs>
                      <a:gs pos="50000">
                        <a:srgbClr val="149C85"/>
                      </a:gs>
                    </a:gsLst>
                    <a:lin ang="5400000" scaled="1"/>
                    <a:tileRect/>
                  </a:gradFill>
                  <a:effectLst>
                    <a:outerShdw dist="12700" dir="5400000" algn="t" rotWithShape="0">
                      <a:prstClr val="black">
                        <a:alpha val="40000"/>
                      </a:prstClr>
                    </a:outerShdw>
                  </a:effectLst>
                  <a:latin typeface="HY견고딕" panose="02030600000101010101" pitchFamily="18" charset="-127"/>
                  <a:ea typeface="HY견고딕" panose="02030600000101010101" pitchFamily="18" charset="-127"/>
                  <a:cs typeface="Arial" pitchFamily="34" charset="0"/>
                </a:rPr>
                <a:t>”“ </a:t>
              </a:r>
              <a:r>
                <a:rPr lang="ko-KR" altLang="en-US" sz="1400" b="1" dirty="0">
                  <a:ln w="6350">
                    <a:solidFill>
                      <a:schemeClr val="bg1"/>
                    </a:solidFill>
                  </a:ln>
                  <a:gradFill flip="none" rotWithShape="1">
                    <a:gsLst>
                      <a:gs pos="18000">
                        <a:srgbClr val="75BC2E"/>
                      </a:gs>
                      <a:gs pos="50000">
                        <a:srgbClr val="149C85"/>
                      </a:gs>
                    </a:gsLst>
                    <a:lin ang="5400000" scaled="1"/>
                    <a:tileRect/>
                  </a:gradFill>
                  <a:effectLst>
                    <a:outerShdw dist="12700" dir="5400000" algn="t" rotWithShape="0">
                      <a:prstClr val="black">
                        <a:alpha val="40000"/>
                      </a:prstClr>
                    </a:outerShdw>
                  </a:effectLst>
                  <a:latin typeface="HY견고딕" panose="02030600000101010101" pitchFamily="18" charset="-127"/>
                  <a:ea typeface="HY견고딕" panose="02030600000101010101" pitchFamily="18" charset="-127"/>
                  <a:cs typeface="Arial" pitchFamily="34" charset="0"/>
                </a:rPr>
                <a:t>사고예방</a:t>
              </a:r>
              <a:r>
                <a:rPr lang="en-US" altLang="ko-KR" sz="1400" b="1" dirty="0">
                  <a:ln w="6350">
                    <a:solidFill>
                      <a:schemeClr val="bg1"/>
                    </a:solidFill>
                  </a:ln>
                  <a:gradFill flip="none" rotWithShape="1">
                    <a:gsLst>
                      <a:gs pos="18000">
                        <a:srgbClr val="75BC2E"/>
                      </a:gs>
                      <a:gs pos="50000">
                        <a:srgbClr val="149C85"/>
                      </a:gs>
                    </a:gsLst>
                    <a:lin ang="5400000" scaled="1"/>
                    <a:tileRect/>
                  </a:gradFill>
                  <a:effectLst>
                    <a:outerShdw dist="12700" dir="5400000" algn="t" rotWithShape="0">
                      <a:prstClr val="black">
                        <a:alpha val="40000"/>
                      </a:prstClr>
                    </a:outerShdw>
                  </a:effectLst>
                  <a:latin typeface="HY견고딕" panose="02030600000101010101" pitchFamily="18" charset="-127"/>
                  <a:ea typeface="HY견고딕" panose="02030600000101010101" pitchFamily="18" charset="-127"/>
                  <a:cs typeface="Arial" pitchFamily="34" charset="0"/>
                </a:rPr>
                <a:t>”</a:t>
              </a:r>
            </a:p>
          </p:txBody>
        </p:sp>
        <p:sp>
          <p:nvSpPr>
            <p:cNvPr id="100" name="모서리가 둥근 직사각형 114">
              <a:extLst>
                <a:ext uri="{FF2B5EF4-FFF2-40B4-BE49-F238E27FC236}">
                  <a16:creationId xmlns:a16="http://schemas.microsoft.com/office/drawing/2014/main" id="{04E95792-A2F8-475C-A73A-4F424F8CB500}"/>
                </a:ext>
              </a:extLst>
            </p:cNvPr>
            <p:cNvSpPr/>
            <p:nvPr/>
          </p:nvSpPr>
          <p:spPr>
            <a:xfrm>
              <a:off x="3995935" y="1279441"/>
              <a:ext cx="2458312" cy="932939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15875">
              <a:solidFill>
                <a:srgbClr val="149C85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ko-KR" altLang="en-US" sz="1400" b="1" dirty="0">
                  <a:solidFill>
                    <a:schemeClr val="accent6">
                      <a:lumMod val="75000"/>
                    </a:schemeClr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핸드레일</a:t>
              </a:r>
              <a:endParaRPr lang="en-US" altLang="ko-KR" sz="1400" b="1" dirty="0">
                <a:solidFill>
                  <a:schemeClr val="accent6">
                    <a:lumMod val="7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endParaRPr>
            </a:p>
            <a:p>
              <a:pPr algn="ctr"/>
              <a:r>
                <a:rPr lang="ko-KR" altLang="en-US" sz="1400" b="1" dirty="0">
                  <a:solidFill>
                    <a:schemeClr val="accent6">
                      <a:lumMod val="75000"/>
                    </a:schemeClr>
                  </a:solidFill>
                  <a:latin typeface="함초롬돋움" panose="020B0604000101010101" pitchFamily="50" charset="-127"/>
                  <a:ea typeface="함초롬돋움" panose="020B0604000101010101" pitchFamily="50" charset="-127"/>
                  <a:cs typeface="함초롬돋움" panose="020B0604000101010101" pitchFamily="50" charset="-127"/>
                </a:rPr>
                <a:t>사용률</a:t>
              </a:r>
              <a:endParaRPr lang="en-US" altLang="ko-KR" sz="1400" b="1" dirty="0">
                <a:solidFill>
                  <a:schemeClr val="accent6">
                    <a:lumMod val="75000"/>
                  </a:schemeClr>
                </a:solidFill>
                <a:latin typeface="함초롬돋움" panose="020B0604000101010101" pitchFamily="50" charset="-127"/>
                <a:ea typeface="함초롬돋움" panose="020B0604000101010101" pitchFamily="50" charset="-127"/>
                <a:cs typeface="함초롬돋움" panose="020B0604000101010101" pitchFamily="50" charset="-127"/>
              </a:endParaRPr>
            </a:p>
          </p:txBody>
        </p:sp>
        <p:grpSp>
          <p:nvGrpSpPr>
            <p:cNvPr id="101" name="그룹 100">
              <a:extLst>
                <a:ext uri="{FF2B5EF4-FFF2-40B4-BE49-F238E27FC236}">
                  <a16:creationId xmlns:a16="http://schemas.microsoft.com/office/drawing/2014/main" id="{260B3CDC-F023-43C8-90B7-F5AA9817276A}"/>
                </a:ext>
              </a:extLst>
            </p:cNvPr>
            <p:cNvGrpSpPr/>
            <p:nvPr/>
          </p:nvGrpSpPr>
          <p:grpSpPr>
            <a:xfrm>
              <a:off x="4419861" y="618113"/>
              <a:ext cx="2910205" cy="2388413"/>
              <a:chOff x="-9489" y="-469776"/>
              <a:chExt cx="3565035" cy="3057605"/>
            </a:xfrm>
          </p:grpSpPr>
          <p:sp>
            <p:nvSpPr>
              <p:cNvPr id="102" name="Freeform 6">
                <a:extLst>
                  <a:ext uri="{FF2B5EF4-FFF2-40B4-BE49-F238E27FC236}">
                    <a16:creationId xmlns:a16="http://schemas.microsoft.com/office/drawing/2014/main" id="{84E2BA6D-6DF2-4E54-B9D5-58117BA31E96}"/>
                  </a:ext>
                </a:extLst>
              </p:cNvPr>
              <p:cNvSpPr>
                <a:spLocks/>
              </p:cNvSpPr>
              <p:nvPr/>
            </p:nvSpPr>
            <p:spPr bwMode="auto">
              <a:xfrm rot="2715435" flipH="1">
                <a:off x="257895" y="1610313"/>
                <a:ext cx="710132" cy="1244900"/>
              </a:xfrm>
              <a:custGeom>
                <a:avLst/>
                <a:gdLst/>
                <a:ahLst/>
                <a:cxnLst>
                  <a:cxn ang="0">
                    <a:pos x="606" y="0"/>
                  </a:cxn>
                  <a:cxn ang="0">
                    <a:pos x="675" y="120"/>
                  </a:cxn>
                  <a:cxn ang="0">
                    <a:pos x="600" y="175"/>
                  </a:cxn>
                  <a:cxn ang="0">
                    <a:pos x="529" y="233"/>
                  </a:cxn>
                  <a:cxn ang="0">
                    <a:pos x="462" y="296"/>
                  </a:cxn>
                  <a:cxn ang="0">
                    <a:pos x="398" y="364"/>
                  </a:cxn>
                  <a:cxn ang="0">
                    <a:pos x="338" y="433"/>
                  </a:cxn>
                  <a:cxn ang="0">
                    <a:pos x="283" y="508"/>
                  </a:cxn>
                  <a:cxn ang="0">
                    <a:pos x="231" y="586"/>
                  </a:cxn>
                  <a:cxn ang="0">
                    <a:pos x="185" y="666"/>
                  </a:cxn>
                  <a:cxn ang="0">
                    <a:pos x="143" y="749"/>
                  </a:cxn>
                  <a:cxn ang="0">
                    <a:pos x="106" y="835"/>
                  </a:cxn>
                  <a:cxn ang="0">
                    <a:pos x="75" y="924"/>
                  </a:cxn>
                  <a:cxn ang="0">
                    <a:pos x="49" y="1015"/>
                  </a:cxn>
                  <a:cxn ang="0">
                    <a:pos x="28" y="1109"/>
                  </a:cxn>
                  <a:cxn ang="0">
                    <a:pos x="12" y="1204"/>
                  </a:cxn>
                  <a:cxn ang="0">
                    <a:pos x="4" y="1301"/>
                  </a:cxn>
                  <a:cxn ang="0">
                    <a:pos x="0" y="1400"/>
                  </a:cxn>
                  <a:cxn ang="0">
                    <a:pos x="1" y="1438"/>
                  </a:cxn>
                  <a:cxn ang="0">
                    <a:pos x="5" y="1510"/>
                  </a:cxn>
                  <a:cxn ang="0">
                    <a:pos x="11" y="1583"/>
                  </a:cxn>
                  <a:cxn ang="0">
                    <a:pos x="21" y="1655"/>
                  </a:cxn>
                  <a:cxn ang="0">
                    <a:pos x="34" y="1726"/>
                  </a:cxn>
                  <a:cxn ang="0">
                    <a:pos x="51" y="1795"/>
                  </a:cxn>
                  <a:cxn ang="0">
                    <a:pos x="71" y="1864"/>
                  </a:cxn>
                  <a:cxn ang="0">
                    <a:pos x="93" y="1931"/>
                  </a:cxn>
                  <a:cxn ang="0">
                    <a:pos x="119" y="1996"/>
                  </a:cxn>
                  <a:cxn ang="0">
                    <a:pos x="147" y="2060"/>
                  </a:cxn>
                  <a:cxn ang="0">
                    <a:pos x="179" y="2123"/>
                  </a:cxn>
                  <a:cxn ang="0">
                    <a:pos x="212" y="2184"/>
                  </a:cxn>
                  <a:cxn ang="0">
                    <a:pos x="249" y="2242"/>
                  </a:cxn>
                  <a:cxn ang="0">
                    <a:pos x="288" y="2300"/>
                  </a:cxn>
                  <a:cxn ang="0">
                    <a:pos x="329" y="2356"/>
                  </a:cxn>
                  <a:cxn ang="0">
                    <a:pos x="373" y="2409"/>
                  </a:cxn>
                  <a:cxn ang="0">
                    <a:pos x="1219" y="1612"/>
                  </a:cxn>
                  <a:cxn ang="0">
                    <a:pos x="1204" y="1589"/>
                  </a:cxn>
                  <a:cxn ang="0">
                    <a:pos x="1182" y="1539"/>
                  </a:cxn>
                  <a:cxn ang="0">
                    <a:pos x="1166" y="1485"/>
                  </a:cxn>
                  <a:cxn ang="0">
                    <a:pos x="1158" y="1429"/>
                  </a:cxn>
                  <a:cxn ang="0">
                    <a:pos x="1157" y="1400"/>
                  </a:cxn>
                  <a:cxn ang="0">
                    <a:pos x="1159" y="1360"/>
                  </a:cxn>
                  <a:cxn ang="0">
                    <a:pos x="1165" y="1322"/>
                  </a:cxn>
                  <a:cxn ang="0">
                    <a:pos x="1175" y="1284"/>
                  </a:cxn>
                  <a:cxn ang="0">
                    <a:pos x="1187" y="1249"/>
                  </a:cxn>
                  <a:cxn ang="0">
                    <a:pos x="1203" y="1215"/>
                  </a:cxn>
                  <a:cxn ang="0">
                    <a:pos x="1222" y="1183"/>
                  </a:cxn>
                  <a:cxn ang="0">
                    <a:pos x="1244" y="1153"/>
                  </a:cxn>
                  <a:cxn ang="0">
                    <a:pos x="1268" y="1124"/>
                  </a:cxn>
                  <a:cxn ang="0">
                    <a:pos x="1386" y="1041"/>
                  </a:cxn>
                  <a:cxn ang="0">
                    <a:pos x="751" y="71"/>
                  </a:cxn>
                </a:cxnLst>
                <a:rect l="0" t="0" r="r" b="b"/>
                <a:pathLst>
                  <a:path w="1389" h="2435">
                    <a:moveTo>
                      <a:pt x="751" y="71"/>
                    </a:moveTo>
                    <a:lnTo>
                      <a:pt x="606" y="0"/>
                    </a:lnTo>
                    <a:lnTo>
                      <a:pt x="675" y="120"/>
                    </a:lnTo>
                    <a:lnTo>
                      <a:pt x="675" y="120"/>
                    </a:lnTo>
                    <a:lnTo>
                      <a:pt x="637" y="146"/>
                    </a:lnTo>
                    <a:lnTo>
                      <a:pt x="600" y="175"/>
                    </a:lnTo>
                    <a:lnTo>
                      <a:pt x="564" y="204"/>
                    </a:lnTo>
                    <a:lnTo>
                      <a:pt x="529" y="233"/>
                    </a:lnTo>
                    <a:lnTo>
                      <a:pt x="495" y="264"/>
                    </a:lnTo>
                    <a:lnTo>
                      <a:pt x="462" y="296"/>
                    </a:lnTo>
                    <a:lnTo>
                      <a:pt x="428" y="330"/>
                    </a:lnTo>
                    <a:lnTo>
                      <a:pt x="398" y="364"/>
                    </a:lnTo>
                    <a:lnTo>
                      <a:pt x="367" y="398"/>
                    </a:lnTo>
                    <a:lnTo>
                      <a:pt x="338" y="433"/>
                    </a:lnTo>
                    <a:lnTo>
                      <a:pt x="309" y="471"/>
                    </a:lnTo>
                    <a:lnTo>
                      <a:pt x="283" y="508"/>
                    </a:lnTo>
                    <a:lnTo>
                      <a:pt x="256" y="546"/>
                    </a:lnTo>
                    <a:lnTo>
                      <a:pt x="231" y="586"/>
                    </a:lnTo>
                    <a:lnTo>
                      <a:pt x="208" y="625"/>
                    </a:lnTo>
                    <a:lnTo>
                      <a:pt x="185" y="666"/>
                    </a:lnTo>
                    <a:lnTo>
                      <a:pt x="164" y="707"/>
                    </a:lnTo>
                    <a:lnTo>
                      <a:pt x="143" y="749"/>
                    </a:lnTo>
                    <a:lnTo>
                      <a:pt x="124" y="792"/>
                    </a:lnTo>
                    <a:lnTo>
                      <a:pt x="106" y="835"/>
                    </a:lnTo>
                    <a:lnTo>
                      <a:pt x="90" y="879"/>
                    </a:lnTo>
                    <a:lnTo>
                      <a:pt x="75" y="924"/>
                    </a:lnTo>
                    <a:lnTo>
                      <a:pt x="61" y="970"/>
                    </a:lnTo>
                    <a:lnTo>
                      <a:pt x="49" y="1015"/>
                    </a:lnTo>
                    <a:lnTo>
                      <a:pt x="38" y="1061"/>
                    </a:lnTo>
                    <a:lnTo>
                      <a:pt x="28" y="1109"/>
                    </a:lnTo>
                    <a:lnTo>
                      <a:pt x="19" y="1156"/>
                    </a:lnTo>
                    <a:lnTo>
                      <a:pt x="12" y="1204"/>
                    </a:lnTo>
                    <a:lnTo>
                      <a:pt x="7" y="1252"/>
                    </a:lnTo>
                    <a:lnTo>
                      <a:pt x="4" y="1301"/>
                    </a:lnTo>
                    <a:lnTo>
                      <a:pt x="1" y="1350"/>
                    </a:lnTo>
                    <a:lnTo>
                      <a:pt x="0" y="1400"/>
                    </a:lnTo>
                    <a:lnTo>
                      <a:pt x="0" y="1400"/>
                    </a:lnTo>
                    <a:lnTo>
                      <a:pt x="1" y="1438"/>
                    </a:lnTo>
                    <a:lnTo>
                      <a:pt x="2" y="1474"/>
                    </a:lnTo>
                    <a:lnTo>
                      <a:pt x="5" y="1510"/>
                    </a:lnTo>
                    <a:lnTo>
                      <a:pt x="7" y="1548"/>
                    </a:lnTo>
                    <a:lnTo>
                      <a:pt x="11" y="1583"/>
                    </a:lnTo>
                    <a:lnTo>
                      <a:pt x="16" y="1620"/>
                    </a:lnTo>
                    <a:lnTo>
                      <a:pt x="21" y="1655"/>
                    </a:lnTo>
                    <a:lnTo>
                      <a:pt x="28" y="1690"/>
                    </a:lnTo>
                    <a:lnTo>
                      <a:pt x="34" y="1726"/>
                    </a:lnTo>
                    <a:lnTo>
                      <a:pt x="42" y="1761"/>
                    </a:lnTo>
                    <a:lnTo>
                      <a:pt x="51" y="1795"/>
                    </a:lnTo>
                    <a:lnTo>
                      <a:pt x="61" y="1829"/>
                    </a:lnTo>
                    <a:lnTo>
                      <a:pt x="71" y="1864"/>
                    </a:lnTo>
                    <a:lnTo>
                      <a:pt x="82" y="1898"/>
                    </a:lnTo>
                    <a:lnTo>
                      <a:pt x="93" y="1931"/>
                    </a:lnTo>
                    <a:lnTo>
                      <a:pt x="106" y="1964"/>
                    </a:lnTo>
                    <a:lnTo>
                      <a:pt x="119" y="1996"/>
                    </a:lnTo>
                    <a:lnTo>
                      <a:pt x="133" y="2028"/>
                    </a:lnTo>
                    <a:lnTo>
                      <a:pt x="147" y="2060"/>
                    </a:lnTo>
                    <a:lnTo>
                      <a:pt x="162" y="2092"/>
                    </a:lnTo>
                    <a:lnTo>
                      <a:pt x="179" y="2123"/>
                    </a:lnTo>
                    <a:lnTo>
                      <a:pt x="196" y="2153"/>
                    </a:lnTo>
                    <a:lnTo>
                      <a:pt x="212" y="2184"/>
                    </a:lnTo>
                    <a:lnTo>
                      <a:pt x="230" y="2213"/>
                    </a:lnTo>
                    <a:lnTo>
                      <a:pt x="249" y="2242"/>
                    </a:lnTo>
                    <a:lnTo>
                      <a:pt x="268" y="2272"/>
                    </a:lnTo>
                    <a:lnTo>
                      <a:pt x="288" y="2300"/>
                    </a:lnTo>
                    <a:lnTo>
                      <a:pt x="308" y="2328"/>
                    </a:lnTo>
                    <a:lnTo>
                      <a:pt x="329" y="2356"/>
                    </a:lnTo>
                    <a:lnTo>
                      <a:pt x="351" y="2382"/>
                    </a:lnTo>
                    <a:lnTo>
                      <a:pt x="373" y="2409"/>
                    </a:lnTo>
                    <a:lnTo>
                      <a:pt x="395" y="2435"/>
                    </a:lnTo>
                    <a:lnTo>
                      <a:pt x="1219" y="1612"/>
                    </a:lnTo>
                    <a:lnTo>
                      <a:pt x="1219" y="1612"/>
                    </a:lnTo>
                    <a:lnTo>
                      <a:pt x="1204" y="1589"/>
                    </a:lnTo>
                    <a:lnTo>
                      <a:pt x="1192" y="1564"/>
                    </a:lnTo>
                    <a:lnTo>
                      <a:pt x="1182" y="1539"/>
                    </a:lnTo>
                    <a:lnTo>
                      <a:pt x="1173" y="1513"/>
                    </a:lnTo>
                    <a:lnTo>
                      <a:pt x="1166" y="1485"/>
                    </a:lnTo>
                    <a:lnTo>
                      <a:pt x="1161" y="1457"/>
                    </a:lnTo>
                    <a:lnTo>
                      <a:pt x="1158" y="1429"/>
                    </a:lnTo>
                    <a:lnTo>
                      <a:pt x="1157" y="1400"/>
                    </a:lnTo>
                    <a:lnTo>
                      <a:pt x="1157" y="1400"/>
                    </a:lnTo>
                    <a:lnTo>
                      <a:pt x="1158" y="1380"/>
                    </a:lnTo>
                    <a:lnTo>
                      <a:pt x="1159" y="1360"/>
                    </a:lnTo>
                    <a:lnTo>
                      <a:pt x="1161" y="1340"/>
                    </a:lnTo>
                    <a:lnTo>
                      <a:pt x="1165" y="1322"/>
                    </a:lnTo>
                    <a:lnTo>
                      <a:pt x="1169" y="1303"/>
                    </a:lnTo>
                    <a:lnTo>
                      <a:pt x="1175" y="1284"/>
                    </a:lnTo>
                    <a:lnTo>
                      <a:pt x="1180" y="1267"/>
                    </a:lnTo>
                    <a:lnTo>
                      <a:pt x="1187" y="1249"/>
                    </a:lnTo>
                    <a:lnTo>
                      <a:pt x="1194" y="1231"/>
                    </a:lnTo>
                    <a:lnTo>
                      <a:pt x="1203" y="1215"/>
                    </a:lnTo>
                    <a:lnTo>
                      <a:pt x="1212" y="1198"/>
                    </a:lnTo>
                    <a:lnTo>
                      <a:pt x="1222" y="1183"/>
                    </a:lnTo>
                    <a:lnTo>
                      <a:pt x="1233" y="1167"/>
                    </a:lnTo>
                    <a:lnTo>
                      <a:pt x="1244" y="1153"/>
                    </a:lnTo>
                    <a:lnTo>
                      <a:pt x="1256" y="1138"/>
                    </a:lnTo>
                    <a:lnTo>
                      <a:pt x="1268" y="1124"/>
                    </a:lnTo>
                    <a:lnTo>
                      <a:pt x="1386" y="1313"/>
                    </a:lnTo>
                    <a:lnTo>
                      <a:pt x="1386" y="1041"/>
                    </a:lnTo>
                    <a:lnTo>
                      <a:pt x="1389" y="391"/>
                    </a:lnTo>
                    <a:lnTo>
                      <a:pt x="751" y="71"/>
                    </a:lnTo>
                    <a:close/>
                  </a:path>
                </a:pathLst>
              </a:custGeom>
              <a:solidFill>
                <a:srgbClr val="0070C0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050" dirty="0"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  <p:sp>
            <p:nvSpPr>
              <p:cNvPr id="103" name="TextBox 102">
                <a:extLst>
                  <a:ext uri="{FF2B5EF4-FFF2-40B4-BE49-F238E27FC236}">
                    <a16:creationId xmlns:a16="http://schemas.microsoft.com/office/drawing/2014/main" id="{BF4F7282-757E-4A3E-8090-4EFAF2EA8E72}"/>
                  </a:ext>
                </a:extLst>
              </p:cNvPr>
              <p:cNvSpPr txBox="1"/>
              <p:nvPr/>
            </p:nvSpPr>
            <p:spPr>
              <a:xfrm>
                <a:off x="1966925" y="-469776"/>
                <a:ext cx="1588621" cy="14719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ko-KR" sz="2800" b="1" spc="-150" dirty="0">
                    <a:solidFill>
                      <a:srgbClr val="75BC2E"/>
                    </a:solidFill>
                    <a:latin typeface="HY견고딕" panose="02030600000101010101" pitchFamily="18" charset="-127"/>
                    <a:ea typeface="HY견고딕" panose="02030600000101010101" pitchFamily="18" charset="-127"/>
                  </a:rPr>
                  <a:t>UP</a:t>
                </a:r>
                <a:endParaRPr lang="ko-KR" altLang="en-US" sz="2800" b="1" spc="-150" dirty="0">
                  <a:solidFill>
                    <a:srgbClr val="75BC2E"/>
                  </a:solidFill>
                  <a:latin typeface="HY견고딕" panose="02030600000101010101" pitchFamily="18" charset="-127"/>
                  <a:ea typeface="HY견고딕" panose="02030600000101010101" pitchFamily="18" charset="-127"/>
                </a:endParaRPr>
              </a:p>
            </p:txBody>
          </p:sp>
        </p:grpSp>
      </p:grpSp>
      <p:sp>
        <p:nvSpPr>
          <p:cNvPr id="144" name="Group 21">
            <a:extLst>
              <a:ext uri="{FF2B5EF4-FFF2-40B4-BE49-F238E27FC236}">
                <a16:creationId xmlns:a16="http://schemas.microsoft.com/office/drawing/2014/main" id="{4D965EBE-E934-4393-B610-CD9E80996EB6}"/>
              </a:ext>
            </a:extLst>
          </p:cNvPr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145" name="Group 56">
            <a:extLst>
              <a:ext uri="{FF2B5EF4-FFF2-40B4-BE49-F238E27FC236}">
                <a16:creationId xmlns:a16="http://schemas.microsoft.com/office/drawing/2014/main" id="{0246E2B1-06D5-496A-976A-752B3C3394B9}"/>
              </a:ext>
            </a:extLst>
          </p:cNvPr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146" name="Group 57">
              <a:extLst>
                <a:ext uri="{FF2B5EF4-FFF2-40B4-BE49-F238E27FC236}">
                  <a16:creationId xmlns:a16="http://schemas.microsoft.com/office/drawing/2014/main" id="{8D5BFDEF-B983-40CE-9F5B-ABFB14D5EE1B}"/>
                </a:ext>
              </a:extLst>
            </p:cNvPr>
            <p:cNvSpPr txBox="1"/>
            <p:nvPr/>
          </p:nvSpPr>
          <p:spPr>
            <a:xfrm>
              <a:off x="5402407" y="1374256"/>
              <a:ext cx="3723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사회적 필요성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147" name="Group 58">
              <a:extLst>
                <a:ext uri="{FF2B5EF4-FFF2-40B4-BE49-F238E27FC236}">
                  <a16:creationId xmlns:a16="http://schemas.microsoft.com/office/drawing/2014/main" id="{0C3772BC-12D7-4B40-9BF0-2B86936D15B3}"/>
                </a:ext>
              </a:extLst>
            </p:cNvPr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1.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공공현안 해결 및 사회적 가치 창출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pic>
        <p:nvPicPr>
          <p:cNvPr id="149" name="그림 148">
            <a:extLst>
              <a:ext uri="{FF2B5EF4-FFF2-40B4-BE49-F238E27FC236}">
                <a16:creationId xmlns:a16="http://schemas.microsoft.com/office/drawing/2014/main" id="{C1E789FF-2C2A-476B-A11B-9CD6D9B678B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8378" y="2888426"/>
            <a:ext cx="360000" cy="360000"/>
          </a:xfrm>
          <a:prstGeom prst="rect">
            <a:avLst/>
          </a:prstGeom>
        </p:spPr>
      </p:pic>
      <p:pic>
        <p:nvPicPr>
          <p:cNvPr id="150" name="그림 149">
            <a:extLst>
              <a:ext uri="{FF2B5EF4-FFF2-40B4-BE49-F238E27FC236}">
                <a16:creationId xmlns:a16="http://schemas.microsoft.com/office/drawing/2014/main" id="{6FFB7DD8-E3FB-4D35-8C24-BE4E10D0E07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3928" y="2502820"/>
            <a:ext cx="360000" cy="360000"/>
          </a:xfrm>
          <a:prstGeom prst="rect">
            <a:avLst/>
          </a:prstGeom>
        </p:spPr>
      </p:pic>
      <p:pic>
        <p:nvPicPr>
          <p:cNvPr id="151" name="그림 150">
            <a:extLst>
              <a:ext uri="{FF2B5EF4-FFF2-40B4-BE49-F238E27FC236}">
                <a16:creationId xmlns:a16="http://schemas.microsoft.com/office/drawing/2014/main" id="{1D940B69-1A4B-47BF-A16B-ADAE2A69420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3580" y="3979145"/>
            <a:ext cx="360000" cy="360000"/>
          </a:xfrm>
          <a:prstGeom prst="rect">
            <a:avLst/>
          </a:prstGeom>
        </p:spPr>
      </p:pic>
      <p:pic>
        <p:nvPicPr>
          <p:cNvPr id="152" name="그림 151">
            <a:extLst>
              <a:ext uri="{FF2B5EF4-FFF2-40B4-BE49-F238E27FC236}">
                <a16:creationId xmlns:a16="http://schemas.microsoft.com/office/drawing/2014/main" id="{FBC13820-3C11-45F2-BB6D-708DD2D4B17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8005" y="3512873"/>
            <a:ext cx="360000" cy="360000"/>
          </a:xfrm>
          <a:prstGeom prst="rect">
            <a:avLst/>
          </a:prstGeom>
        </p:spPr>
      </p:pic>
      <p:pic>
        <p:nvPicPr>
          <p:cNvPr id="153" name="그림 152">
            <a:extLst>
              <a:ext uri="{FF2B5EF4-FFF2-40B4-BE49-F238E27FC236}">
                <a16:creationId xmlns:a16="http://schemas.microsoft.com/office/drawing/2014/main" id="{D64EF5E7-15E4-44C3-BC80-9F8D6AA44C9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3410" y="3078647"/>
            <a:ext cx="360000" cy="360000"/>
          </a:xfrm>
          <a:prstGeom prst="rect">
            <a:avLst/>
          </a:prstGeom>
        </p:spPr>
      </p:pic>
      <p:grpSp>
        <p:nvGrpSpPr>
          <p:cNvPr id="60" name="그룹 59">
            <a:extLst>
              <a:ext uri="{FF2B5EF4-FFF2-40B4-BE49-F238E27FC236}">
                <a16:creationId xmlns:a16="http://schemas.microsoft.com/office/drawing/2014/main" id="{A397E535-31C1-4D56-A8C8-AC287FBD62E9}"/>
              </a:ext>
            </a:extLst>
          </p:cNvPr>
          <p:cNvGrpSpPr/>
          <p:nvPr/>
        </p:nvGrpSpPr>
        <p:grpSpPr>
          <a:xfrm>
            <a:off x="1312372" y="2324571"/>
            <a:ext cx="945380" cy="945380"/>
            <a:chOff x="1038457" y="1943046"/>
            <a:chExt cx="1352516" cy="1352516"/>
          </a:xfrm>
        </p:grpSpPr>
        <p:grpSp>
          <p:nvGrpSpPr>
            <p:cNvPr id="154" name="그룹 153">
              <a:extLst>
                <a:ext uri="{FF2B5EF4-FFF2-40B4-BE49-F238E27FC236}">
                  <a16:creationId xmlns:a16="http://schemas.microsoft.com/office/drawing/2014/main" id="{00B7DF9F-C5A4-4DF3-8226-D01E72CBDB8C}"/>
                </a:ext>
              </a:extLst>
            </p:cNvPr>
            <p:cNvGrpSpPr/>
            <p:nvPr/>
          </p:nvGrpSpPr>
          <p:grpSpPr>
            <a:xfrm>
              <a:off x="1038457" y="1943046"/>
              <a:ext cx="1352516" cy="1352516"/>
              <a:chOff x="2974066" y="1285588"/>
              <a:chExt cx="1352516" cy="1352516"/>
            </a:xfrm>
          </p:grpSpPr>
          <p:sp>
            <p:nvSpPr>
              <p:cNvPr id="155" name="타원 154">
                <a:extLst>
                  <a:ext uri="{FF2B5EF4-FFF2-40B4-BE49-F238E27FC236}">
                    <a16:creationId xmlns:a16="http://schemas.microsoft.com/office/drawing/2014/main" id="{6C4159D3-941F-4512-8548-B8EA411D1620}"/>
                  </a:ext>
                </a:extLst>
              </p:cNvPr>
              <p:cNvSpPr/>
              <p:nvPr/>
            </p:nvSpPr>
            <p:spPr>
              <a:xfrm>
                <a:off x="2974066" y="1285588"/>
                <a:ext cx="1352516" cy="1352516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82000">
                    <a:srgbClr val="DDDEE0">
                      <a:lumMod val="97000"/>
                    </a:srgbClr>
                  </a:gs>
                </a:gsLst>
                <a:lin ang="13500000" scaled="1"/>
                <a:tileRect/>
              </a:gradFill>
              <a:ln w="9525">
                <a:gradFill flip="none" rotWithShape="1">
                  <a:gsLst>
                    <a:gs pos="8000">
                      <a:schemeClr val="bg1"/>
                    </a:gs>
                    <a:gs pos="100000">
                      <a:schemeClr val="bg1">
                        <a:lumMod val="50000"/>
                      </a:schemeClr>
                    </a:gs>
                  </a:gsLst>
                  <a:lin ang="2700000" scaled="1"/>
                  <a:tileRect/>
                </a:gradFill>
              </a:ln>
              <a:effectLst>
                <a:outerShdw blurRad="342900" dist="1143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000"/>
              </a:p>
            </p:txBody>
          </p:sp>
          <p:sp>
            <p:nvSpPr>
              <p:cNvPr id="156" name="타원 155">
                <a:extLst>
                  <a:ext uri="{FF2B5EF4-FFF2-40B4-BE49-F238E27FC236}">
                    <a16:creationId xmlns:a16="http://schemas.microsoft.com/office/drawing/2014/main" id="{3E1C5130-5C18-49E4-AC3E-40D6873445FB}"/>
                  </a:ext>
                </a:extLst>
              </p:cNvPr>
              <p:cNvSpPr/>
              <p:nvPr/>
            </p:nvSpPr>
            <p:spPr>
              <a:xfrm>
                <a:off x="3091433" y="1402955"/>
                <a:ext cx="1117782" cy="1117782"/>
              </a:xfrm>
              <a:prstGeom prst="ellipse">
                <a:avLst/>
              </a:prstGeom>
              <a:solidFill>
                <a:srgbClr val="148E99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scene3d>
                <a:camera prst="orthographicFront"/>
                <a:lightRig rig="threePt" dir="t"/>
              </a:scene3d>
              <a:sp3d contourW="12700">
                <a:bevelT w="25400" h="12700"/>
                <a:contourClr>
                  <a:srgbClr val="117981"/>
                </a:contourClr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000"/>
              </a:p>
            </p:txBody>
          </p:sp>
        </p:grpSp>
        <p:pic>
          <p:nvPicPr>
            <p:cNvPr id="158" name="그림 157">
              <a:extLst>
                <a:ext uri="{FF2B5EF4-FFF2-40B4-BE49-F238E27FC236}">
                  <a16:creationId xmlns:a16="http://schemas.microsoft.com/office/drawing/2014/main" id="{0388AE11-FB46-4A96-AD2D-CCF8D1853BB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17416" y="2311999"/>
              <a:ext cx="619464" cy="619464"/>
            </a:xfrm>
            <a:prstGeom prst="rect">
              <a:avLst/>
            </a:prstGeom>
          </p:spPr>
        </p:pic>
      </p:grpSp>
      <p:grpSp>
        <p:nvGrpSpPr>
          <p:cNvPr id="61" name="그룹 60">
            <a:extLst>
              <a:ext uri="{FF2B5EF4-FFF2-40B4-BE49-F238E27FC236}">
                <a16:creationId xmlns:a16="http://schemas.microsoft.com/office/drawing/2014/main" id="{3911629D-12FA-4E09-A6D1-5B8D97AB3A19}"/>
              </a:ext>
            </a:extLst>
          </p:cNvPr>
          <p:cNvGrpSpPr/>
          <p:nvPr/>
        </p:nvGrpSpPr>
        <p:grpSpPr>
          <a:xfrm>
            <a:off x="3693955" y="2290278"/>
            <a:ext cx="945129" cy="945129"/>
            <a:chOff x="3452648" y="1943297"/>
            <a:chExt cx="1352516" cy="1352516"/>
          </a:xfrm>
        </p:grpSpPr>
        <p:grpSp>
          <p:nvGrpSpPr>
            <p:cNvPr id="162" name="그룹 161">
              <a:extLst>
                <a:ext uri="{FF2B5EF4-FFF2-40B4-BE49-F238E27FC236}">
                  <a16:creationId xmlns:a16="http://schemas.microsoft.com/office/drawing/2014/main" id="{F97CA7B7-A6FD-4722-95B8-2F3ADFBA37B1}"/>
                </a:ext>
              </a:extLst>
            </p:cNvPr>
            <p:cNvGrpSpPr/>
            <p:nvPr/>
          </p:nvGrpSpPr>
          <p:grpSpPr>
            <a:xfrm>
              <a:off x="3452648" y="1943297"/>
              <a:ext cx="1352516" cy="1352516"/>
              <a:chOff x="2765207" y="5051333"/>
              <a:chExt cx="1352516" cy="1352516"/>
            </a:xfrm>
          </p:grpSpPr>
          <p:sp>
            <p:nvSpPr>
              <p:cNvPr id="163" name="타원 162">
                <a:extLst>
                  <a:ext uri="{FF2B5EF4-FFF2-40B4-BE49-F238E27FC236}">
                    <a16:creationId xmlns:a16="http://schemas.microsoft.com/office/drawing/2014/main" id="{3A62BB49-10B8-4D19-ACFE-96E2CC988CB6}"/>
                  </a:ext>
                </a:extLst>
              </p:cNvPr>
              <p:cNvSpPr/>
              <p:nvPr/>
            </p:nvSpPr>
            <p:spPr>
              <a:xfrm>
                <a:off x="2765207" y="5051333"/>
                <a:ext cx="1352516" cy="1352516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82000">
                    <a:srgbClr val="DDDEE0">
                      <a:lumMod val="97000"/>
                    </a:srgbClr>
                  </a:gs>
                </a:gsLst>
                <a:lin ang="13500000" scaled="1"/>
                <a:tileRect/>
              </a:gradFill>
              <a:ln w="9525">
                <a:gradFill flip="none" rotWithShape="1">
                  <a:gsLst>
                    <a:gs pos="8000">
                      <a:schemeClr val="bg1"/>
                    </a:gs>
                    <a:gs pos="100000">
                      <a:schemeClr val="bg1">
                        <a:lumMod val="50000"/>
                      </a:schemeClr>
                    </a:gs>
                  </a:gsLst>
                  <a:lin ang="2700000" scaled="1"/>
                  <a:tileRect/>
                </a:gradFill>
              </a:ln>
              <a:effectLst>
                <a:outerShdw blurRad="342900" dist="1143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000"/>
              </a:p>
            </p:txBody>
          </p:sp>
          <p:sp>
            <p:nvSpPr>
              <p:cNvPr id="164" name="타원 163">
                <a:extLst>
                  <a:ext uri="{FF2B5EF4-FFF2-40B4-BE49-F238E27FC236}">
                    <a16:creationId xmlns:a16="http://schemas.microsoft.com/office/drawing/2014/main" id="{B1F29838-C9DF-4E64-B83F-914508C1243A}"/>
                  </a:ext>
                </a:extLst>
              </p:cNvPr>
              <p:cNvSpPr/>
              <p:nvPr/>
            </p:nvSpPr>
            <p:spPr>
              <a:xfrm>
                <a:off x="2882574" y="5168700"/>
                <a:ext cx="1117782" cy="1117782"/>
              </a:xfrm>
              <a:prstGeom prst="ellipse">
                <a:avLst/>
              </a:prstGeom>
              <a:solidFill>
                <a:srgbClr val="0584BF"/>
              </a:solidFill>
              <a:ln w="25400" cap="flat" cmpd="sng" algn="ctr">
                <a:noFill/>
                <a:prstDash val="solid"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scene3d>
                <a:camera prst="orthographicFront"/>
                <a:lightRig rig="threePt" dir="t"/>
              </a:scene3d>
              <a:sp3d contourW="12700">
                <a:bevelT w="25400" h="12700"/>
                <a:contourClr>
                  <a:srgbClr val="226CC7"/>
                </a:contourClr>
              </a:sp3d>
            </p:spPr>
            <p:txBody>
              <a:bodyPr rtlCol="0" anchor="ctr"/>
              <a:lstStyle/>
              <a:p>
                <a:pPr algn="ctr" latinLnBrk="0"/>
                <a:endParaRPr lang="ko-KR" altLang="en-US" sz="2000" kern="0">
                  <a:solidFill>
                    <a:prstClr val="white"/>
                  </a:solidFill>
                  <a:latin typeface="맑은 고딕"/>
                  <a:ea typeface="맑은 고딕" panose="020B0503020000020004" pitchFamily="50" charset="-127"/>
                </a:endParaRPr>
              </a:p>
            </p:txBody>
          </p:sp>
        </p:grpSp>
        <p:pic>
          <p:nvPicPr>
            <p:cNvPr id="166" name="그림 165">
              <a:extLst>
                <a:ext uri="{FF2B5EF4-FFF2-40B4-BE49-F238E27FC236}">
                  <a16:creationId xmlns:a16="http://schemas.microsoft.com/office/drawing/2014/main" id="{0F40569F-E42E-40FA-BE54-36E5C78EED1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29784" y="2301944"/>
              <a:ext cx="576064" cy="576064"/>
            </a:xfrm>
            <a:prstGeom prst="rect">
              <a:avLst/>
            </a:prstGeom>
          </p:spPr>
        </p:pic>
      </p:grpSp>
      <p:sp>
        <p:nvSpPr>
          <p:cNvPr id="167" name="모서리가 둥근 직사각형 103">
            <a:extLst>
              <a:ext uri="{FF2B5EF4-FFF2-40B4-BE49-F238E27FC236}">
                <a16:creationId xmlns:a16="http://schemas.microsoft.com/office/drawing/2014/main" id="{7EFACF7C-0A18-4046-9228-6FE1E7788883}"/>
              </a:ext>
            </a:extLst>
          </p:cNvPr>
          <p:cNvSpPr/>
          <p:nvPr/>
        </p:nvSpPr>
        <p:spPr>
          <a:xfrm>
            <a:off x="625659" y="3451752"/>
            <a:ext cx="2225186" cy="2320397"/>
          </a:xfrm>
          <a:prstGeom prst="roundRect">
            <a:avLst>
              <a:gd name="adj" fmla="val 5010"/>
            </a:avLst>
          </a:prstGeom>
          <a:gradFill flip="none" rotWithShape="1">
            <a:gsLst>
              <a:gs pos="8000">
                <a:schemeClr val="bg1">
                  <a:lumMod val="65000"/>
                </a:schemeClr>
              </a:gs>
              <a:gs pos="50000">
                <a:schemeClr val="bg1">
                  <a:lumMod val="8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000"/>
          </a:p>
        </p:txBody>
      </p:sp>
      <p:sp>
        <p:nvSpPr>
          <p:cNvPr id="168" name="모서리가 둥근 직사각형 104">
            <a:extLst>
              <a:ext uri="{FF2B5EF4-FFF2-40B4-BE49-F238E27FC236}">
                <a16:creationId xmlns:a16="http://schemas.microsoft.com/office/drawing/2014/main" id="{7C228D3E-DC58-41B8-9E77-945C1954EA24}"/>
              </a:ext>
            </a:extLst>
          </p:cNvPr>
          <p:cNvSpPr/>
          <p:nvPr/>
        </p:nvSpPr>
        <p:spPr>
          <a:xfrm>
            <a:off x="717021" y="3534057"/>
            <a:ext cx="2059428" cy="332971"/>
          </a:xfrm>
          <a:prstGeom prst="roundRect">
            <a:avLst/>
          </a:prstGeom>
          <a:solidFill>
            <a:srgbClr val="0584BF"/>
          </a:solidFill>
          <a:ln w="25400" cap="flat" cmpd="sng" algn="ctr">
            <a:noFill/>
            <a:prstDash val="solid"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 contourW="12700">
            <a:bevelT w="25400" h="12700"/>
            <a:contourClr>
              <a:srgbClr val="226CC7"/>
            </a:contourClr>
          </a:sp3d>
        </p:spPr>
        <p:txBody>
          <a:bodyPr rtlCol="0" anchor="ctr"/>
          <a:lstStyle/>
          <a:p>
            <a:pPr algn="ctr" latinLnBrk="0"/>
            <a:endParaRPr lang="ko-KR" altLang="en-US" sz="2000" kern="0">
              <a:solidFill>
                <a:prstClr val="white"/>
              </a:solidFill>
              <a:latin typeface="맑은 고딕"/>
              <a:ea typeface="맑은 고딕" panose="020B0503020000020004" pitchFamily="50" charset="-127"/>
            </a:endParaRPr>
          </a:p>
        </p:txBody>
      </p:sp>
      <p:sp>
        <p:nvSpPr>
          <p:cNvPr id="169" name="직사각형 168">
            <a:extLst>
              <a:ext uri="{FF2B5EF4-FFF2-40B4-BE49-F238E27FC236}">
                <a16:creationId xmlns:a16="http://schemas.microsoft.com/office/drawing/2014/main" id="{0D8AE6C3-AC03-431E-8FE1-29F8AF04996F}"/>
              </a:ext>
            </a:extLst>
          </p:cNvPr>
          <p:cNvSpPr/>
          <p:nvPr/>
        </p:nvSpPr>
        <p:spPr>
          <a:xfrm>
            <a:off x="801037" y="3912604"/>
            <a:ext cx="1798890" cy="177279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dist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708099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독감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,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코로나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algn="dist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708099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결핵균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,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홍역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,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수두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algn="dist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708099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 </a:t>
            </a:r>
            <a:r>
              <a:rPr lang="ko-KR" altLang="en-US" sz="1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노로바이러스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algn="dist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708099"/>
              </a:buClr>
              <a:buSzPct val="80000"/>
              <a:buFont typeface="Wingdings" panose="05000000000000000000" pitchFamily="2" charset="2"/>
              <a:buChar char="§"/>
            </a:pP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 인플루엔자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,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풍진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algn="dist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708099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중동호흡기 증후군 등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algn="dist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708099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전염병 접촉전파 차단 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algn="dist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708099"/>
              </a:buClr>
              <a:buSzPct val="80000"/>
              <a:buFont typeface="Wingdings" panose="05000000000000000000" pitchFamily="2" charset="2"/>
              <a:buChar char="§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</p:txBody>
      </p:sp>
      <p:sp>
        <p:nvSpPr>
          <p:cNvPr id="170" name="직사각형 169">
            <a:extLst>
              <a:ext uri="{FF2B5EF4-FFF2-40B4-BE49-F238E27FC236}">
                <a16:creationId xmlns:a16="http://schemas.microsoft.com/office/drawing/2014/main" id="{2F0E94AC-FF89-4B01-9D10-69FC130B0309}"/>
              </a:ext>
            </a:extLst>
          </p:cNvPr>
          <p:cNvSpPr/>
          <p:nvPr/>
        </p:nvSpPr>
        <p:spPr>
          <a:xfrm>
            <a:off x="762473" y="3531264"/>
            <a:ext cx="1928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ctr">
              <a:spcBef>
                <a:spcPct val="0"/>
              </a:spcBef>
              <a:spcAft>
                <a:spcPct val="0"/>
              </a:spcAft>
            </a:pPr>
            <a:r>
              <a:rPr lang="ko-KR" altLang="en-US" b="1" dirty="0">
                <a:solidFill>
                  <a:schemeClr val="bg1"/>
                </a:solidFill>
                <a:latin typeface="Arial" charset="0"/>
              </a:rPr>
              <a:t>전염병 확산 방지</a:t>
            </a:r>
            <a:endParaRPr lang="en-US" altLang="ko-KR" b="1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71" name="모서리가 둥근 직사각형 107">
            <a:extLst>
              <a:ext uri="{FF2B5EF4-FFF2-40B4-BE49-F238E27FC236}">
                <a16:creationId xmlns:a16="http://schemas.microsoft.com/office/drawing/2014/main" id="{980E2CED-F297-434A-80A4-4BF05E293B55}"/>
              </a:ext>
            </a:extLst>
          </p:cNvPr>
          <p:cNvSpPr/>
          <p:nvPr/>
        </p:nvSpPr>
        <p:spPr>
          <a:xfrm>
            <a:off x="3106696" y="3451753"/>
            <a:ext cx="2225186" cy="2320396"/>
          </a:xfrm>
          <a:prstGeom prst="roundRect">
            <a:avLst>
              <a:gd name="adj" fmla="val 5010"/>
            </a:avLst>
          </a:prstGeom>
          <a:gradFill flip="none" rotWithShape="1">
            <a:gsLst>
              <a:gs pos="8000">
                <a:schemeClr val="bg1">
                  <a:lumMod val="65000"/>
                </a:schemeClr>
              </a:gs>
              <a:gs pos="50000">
                <a:schemeClr val="bg1">
                  <a:lumMod val="8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000"/>
          </a:p>
        </p:txBody>
      </p:sp>
      <p:sp>
        <p:nvSpPr>
          <p:cNvPr id="172" name="모서리가 둥근 직사각형 108">
            <a:extLst>
              <a:ext uri="{FF2B5EF4-FFF2-40B4-BE49-F238E27FC236}">
                <a16:creationId xmlns:a16="http://schemas.microsoft.com/office/drawing/2014/main" id="{796F3DF7-8FAB-436A-B0D0-842EBDA73B88}"/>
              </a:ext>
            </a:extLst>
          </p:cNvPr>
          <p:cNvSpPr/>
          <p:nvPr/>
        </p:nvSpPr>
        <p:spPr>
          <a:xfrm>
            <a:off x="3198058" y="3534057"/>
            <a:ext cx="2059428" cy="332971"/>
          </a:xfrm>
          <a:prstGeom prst="roundRect">
            <a:avLst/>
          </a:prstGeom>
          <a:solidFill>
            <a:srgbClr val="148E99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 contourW="12700">
            <a:bevelT w="25400" h="12700"/>
            <a:contourClr>
              <a:srgbClr val="117981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000"/>
          </a:p>
        </p:txBody>
      </p:sp>
      <p:sp>
        <p:nvSpPr>
          <p:cNvPr id="173" name="직사각형 172">
            <a:extLst>
              <a:ext uri="{FF2B5EF4-FFF2-40B4-BE49-F238E27FC236}">
                <a16:creationId xmlns:a16="http://schemas.microsoft.com/office/drawing/2014/main" id="{53269C43-D58D-489B-BFBE-D3E0DDDD7C06}"/>
              </a:ext>
            </a:extLst>
          </p:cNvPr>
          <p:cNvSpPr/>
          <p:nvPr/>
        </p:nvSpPr>
        <p:spPr>
          <a:xfrm>
            <a:off x="3303713" y="3912604"/>
            <a:ext cx="1755609" cy="15327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dist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708099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손잡이 사용률 증가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algn="dist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708099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전도 사고율 감소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algn="dist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708099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청결한 환경 제공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algn="dist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708099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자발적인 이용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algn="dist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708099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핸드레일 수명 연장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algn="dist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708099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사회적 손실비용 감소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</p:txBody>
      </p:sp>
      <p:sp>
        <p:nvSpPr>
          <p:cNvPr id="174" name="직사각형 173">
            <a:extLst>
              <a:ext uri="{FF2B5EF4-FFF2-40B4-BE49-F238E27FC236}">
                <a16:creationId xmlns:a16="http://schemas.microsoft.com/office/drawing/2014/main" id="{60CE3793-7D69-40C5-9A58-3B11579BA6FB}"/>
              </a:ext>
            </a:extLst>
          </p:cNvPr>
          <p:cNvSpPr/>
          <p:nvPr/>
        </p:nvSpPr>
        <p:spPr>
          <a:xfrm>
            <a:off x="3390985" y="3531264"/>
            <a:ext cx="16337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ctr">
              <a:spcBef>
                <a:spcPct val="0"/>
              </a:spcBef>
              <a:spcAft>
                <a:spcPct val="0"/>
              </a:spcAft>
            </a:pPr>
            <a:r>
              <a:rPr lang="ko-KR" altLang="en-US" b="1" dirty="0">
                <a:solidFill>
                  <a:schemeClr val="bg1"/>
                </a:solidFill>
                <a:latin typeface="Arial" charset="0"/>
              </a:rPr>
              <a:t>안전사고 예방</a:t>
            </a:r>
            <a:endParaRPr lang="en-US" altLang="ko-KR" b="1" dirty="0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16350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Group 25"/>
          <p:cNvCxnSpPr/>
          <p:nvPr/>
        </p:nvCxnSpPr>
        <p:spPr>
          <a:xfrm>
            <a:off x="1611478" y="2389686"/>
            <a:ext cx="4032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Group 26"/>
          <p:cNvCxnSpPr/>
          <p:nvPr/>
        </p:nvCxnSpPr>
        <p:spPr>
          <a:xfrm>
            <a:off x="6655400" y="2389686"/>
            <a:ext cx="4032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Group 27"/>
          <p:cNvCxnSpPr/>
          <p:nvPr/>
        </p:nvCxnSpPr>
        <p:spPr>
          <a:xfrm>
            <a:off x="1611478" y="5135649"/>
            <a:ext cx="4032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Group 28"/>
          <p:cNvCxnSpPr/>
          <p:nvPr/>
        </p:nvCxnSpPr>
        <p:spPr>
          <a:xfrm>
            <a:off x="6655400" y="5088024"/>
            <a:ext cx="4032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498"/>
          <p:cNvSpPr txBox="1"/>
          <p:nvPr/>
        </p:nvSpPr>
        <p:spPr>
          <a:xfrm>
            <a:off x="5160802" y="1958822"/>
            <a:ext cx="633507" cy="36933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lvl="0" algn="r"/>
            <a:r>
              <a:rPr lang="ko-KR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공항</a:t>
            </a:r>
            <a:endParaRPr lang="zh-CN" altLang="en-US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1" name="TextBox 499"/>
          <p:cNvSpPr txBox="1"/>
          <p:nvPr/>
        </p:nvSpPr>
        <p:spPr>
          <a:xfrm>
            <a:off x="9951098" y="1958822"/>
            <a:ext cx="857928" cy="36933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lvl="0" algn="r"/>
            <a:r>
              <a:rPr lang="ko-KR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지하철</a:t>
            </a:r>
            <a:endParaRPr lang="zh-CN" altLang="en-US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2" name="TextBox 500"/>
          <p:cNvSpPr txBox="1"/>
          <p:nvPr/>
        </p:nvSpPr>
        <p:spPr>
          <a:xfrm>
            <a:off x="5160802" y="4674329"/>
            <a:ext cx="633507" cy="36933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lvl="0" algn="r"/>
            <a:r>
              <a:rPr lang="ko-KR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병원</a:t>
            </a:r>
            <a:endParaRPr lang="zh-CN" altLang="en-US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3" name="TextBox 501"/>
          <p:cNvSpPr txBox="1"/>
          <p:nvPr/>
        </p:nvSpPr>
        <p:spPr>
          <a:xfrm>
            <a:off x="9726677" y="4626704"/>
            <a:ext cx="1082349" cy="36933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lvl="0" algn="r"/>
            <a:r>
              <a:rPr lang="ko-KR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쇼핑센터</a:t>
            </a:r>
            <a:endParaRPr lang="zh-CN" altLang="en-US" b="1" dirty="0">
              <a:solidFill>
                <a:schemeClr val="tx1">
                  <a:lumMod val="65000"/>
                  <a:lumOff val="3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34" name="TextBox 503"/>
          <p:cNvSpPr txBox="1"/>
          <p:nvPr/>
        </p:nvSpPr>
        <p:spPr>
          <a:xfrm>
            <a:off x="1486254" y="2479734"/>
            <a:ext cx="4296169" cy="9104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ko-KR" altLang="en-US" sz="1050" dirty="0"/>
              <a:t>공항은 국가를 방문하는 첫 관문으로 어느 곳보다도 위생과 방역에 대한 관심도가 높습니다</a:t>
            </a:r>
            <a:r>
              <a:rPr lang="en-US" altLang="ko-KR" sz="1050" dirty="0"/>
              <a:t>. </a:t>
            </a:r>
            <a:r>
              <a:rPr lang="ko-KR" altLang="en-US" sz="1050" dirty="0"/>
              <a:t>인천공항이나 김포공항 등의 국내의 </a:t>
            </a:r>
            <a:r>
              <a:rPr lang="ko-KR" altLang="en-US" sz="1050" dirty="0" err="1"/>
              <a:t>공항들뿐만</a:t>
            </a:r>
            <a:r>
              <a:rPr lang="ko-KR" altLang="en-US" sz="1050" dirty="0"/>
              <a:t> 아니라 싱가포르 창이 공항</a:t>
            </a:r>
            <a:r>
              <a:rPr lang="en-US" altLang="ko-KR" sz="1050" dirty="0"/>
              <a:t>, </a:t>
            </a:r>
            <a:r>
              <a:rPr lang="ko-KR" altLang="en-US" sz="1050" dirty="0"/>
              <a:t>프랑스 파리 드골 공항</a:t>
            </a:r>
            <a:r>
              <a:rPr lang="en-US" altLang="ko-KR" sz="1050" dirty="0"/>
              <a:t>, </a:t>
            </a:r>
            <a:r>
              <a:rPr lang="ko-KR" altLang="en-US" sz="1050" dirty="0"/>
              <a:t>아랍에미리트 두바이 공항 등에서 위클린 제품을 운용하고 있습니다</a:t>
            </a:r>
            <a:r>
              <a:rPr lang="en-US" altLang="ko-KR" sz="1050" dirty="0"/>
              <a:t>.</a:t>
            </a:r>
            <a:endParaRPr lang="ko-KR" altLang="en-US" sz="1050" dirty="0"/>
          </a:p>
        </p:txBody>
      </p:sp>
      <p:sp>
        <p:nvSpPr>
          <p:cNvPr id="35" name="TextBox 504"/>
          <p:cNvSpPr txBox="1"/>
          <p:nvPr/>
        </p:nvSpPr>
        <p:spPr>
          <a:xfrm>
            <a:off x="6553801" y="2479734"/>
            <a:ext cx="4296169" cy="12715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lnSpc>
                <a:spcPct val="13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503020204020204" pitchFamily="34" charset="-122"/>
                <a:ea typeface="Arial" panose="020B0503020204020204" pitchFamily="34" charset="-122"/>
              </a:defRPr>
            </a:lvl1pPr>
          </a:lstStyle>
          <a:p>
            <a:pPr lvl="0" fontAlgn="base" latinLnBrk="1"/>
            <a:r>
              <a:rPr lang="ko-KR" altLang="en-US" sz="1000" dirty="0"/>
              <a:t>서울교통공사에 따르면 </a:t>
            </a:r>
            <a:r>
              <a:rPr lang="en-US" altLang="ko-KR" sz="1000" dirty="0"/>
              <a:t>2019</a:t>
            </a:r>
            <a:r>
              <a:rPr lang="ko-KR" altLang="en-US" sz="1000" dirty="0"/>
              <a:t>년 서울 지하철 이용객은 </a:t>
            </a:r>
            <a:r>
              <a:rPr lang="en-US" altLang="ko-KR" sz="1000" dirty="0"/>
              <a:t>27</a:t>
            </a:r>
            <a:r>
              <a:rPr lang="ko-KR" altLang="en-US" sz="1000" dirty="0" err="1"/>
              <a:t>억명에</a:t>
            </a:r>
            <a:r>
              <a:rPr lang="ko-KR" altLang="en-US" sz="1000" dirty="0"/>
              <a:t> 달하며 하루 평균 약 </a:t>
            </a:r>
            <a:r>
              <a:rPr lang="en-US" altLang="ko-KR" sz="1000" dirty="0"/>
              <a:t>747</a:t>
            </a:r>
            <a:r>
              <a:rPr lang="ko-KR" altLang="en-US" sz="1000" dirty="0"/>
              <a:t>만명 정도가 이용한다고 합니다</a:t>
            </a:r>
            <a:r>
              <a:rPr lang="en-US" altLang="ko-KR" sz="1000" dirty="0"/>
              <a:t>. </a:t>
            </a:r>
            <a:r>
              <a:rPr lang="ko-KR" altLang="en-US" sz="1000" dirty="0"/>
              <a:t>국민들의 방역을 위해 반드시 위클린 제품 도입이 필요합니다</a:t>
            </a:r>
            <a:r>
              <a:rPr lang="en-US" altLang="ko-KR" sz="1000" dirty="0"/>
              <a:t>. </a:t>
            </a:r>
            <a:r>
              <a:rPr lang="ko-KR" altLang="en-US" sz="1000" dirty="0"/>
              <a:t>또한 지속적인 청소와 소독으로 인해 핸드레일의 오작동 전도 사고율을 낮춰 사회적 손실 비용을 줄일 수 있습니다</a:t>
            </a:r>
            <a:r>
              <a:rPr lang="en-US" altLang="ko-KR" sz="1000" dirty="0"/>
              <a:t>. </a:t>
            </a:r>
            <a:r>
              <a:rPr lang="ko-KR" altLang="en-US" sz="1000" dirty="0"/>
              <a:t>서울</a:t>
            </a:r>
            <a:r>
              <a:rPr lang="en-US" altLang="ko-KR" sz="1000" dirty="0"/>
              <a:t>, </a:t>
            </a:r>
            <a:r>
              <a:rPr lang="ko-KR" altLang="en-US" sz="1000" dirty="0"/>
              <a:t>인천</a:t>
            </a:r>
            <a:r>
              <a:rPr lang="en-US" altLang="ko-KR" sz="1000" dirty="0"/>
              <a:t>, </a:t>
            </a:r>
            <a:r>
              <a:rPr lang="ko-KR" altLang="en-US" sz="1000" dirty="0"/>
              <a:t>대전</a:t>
            </a:r>
            <a:r>
              <a:rPr lang="en-US" altLang="ko-KR" sz="1000" dirty="0"/>
              <a:t>, </a:t>
            </a:r>
            <a:r>
              <a:rPr lang="ko-KR" altLang="en-US" sz="1000" dirty="0"/>
              <a:t>광주</a:t>
            </a:r>
            <a:r>
              <a:rPr lang="en-US" altLang="ko-KR" sz="1000" dirty="0"/>
              <a:t>, </a:t>
            </a:r>
            <a:r>
              <a:rPr lang="ko-KR" altLang="en-US" sz="1000" dirty="0"/>
              <a:t>수원</a:t>
            </a:r>
            <a:r>
              <a:rPr lang="en-US" altLang="ko-KR" sz="1000" dirty="0"/>
              <a:t>, </a:t>
            </a:r>
            <a:r>
              <a:rPr lang="ko-KR" altLang="en-US" sz="1000" dirty="0"/>
              <a:t>수서 등의 지하철</a:t>
            </a:r>
            <a:r>
              <a:rPr lang="en-US" altLang="ko-KR" sz="1000" dirty="0"/>
              <a:t>/</a:t>
            </a:r>
            <a:r>
              <a:rPr lang="ko-KR" altLang="en-US" sz="1000" dirty="0"/>
              <a:t>기차 관리 공사에서 이미 제품을 설치하고 추가 검토를 진행 중입니다</a:t>
            </a:r>
            <a:r>
              <a:rPr lang="en-US" altLang="ko-KR" sz="1000" dirty="0"/>
              <a:t>.</a:t>
            </a:r>
            <a:endParaRPr lang="ko-KR" altLang="en-US" sz="1000" dirty="0"/>
          </a:p>
        </p:txBody>
      </p:sp>
      <p:sp>
        <p:nvSpPr>
          <p:cNvPr id="36" name="TextBox 505"/>
          <p:cNvSpPr txBox="1"/>
          <p:nvPr/>
        </p:nvSpPr>
        <p:spPr>
          <a:xfrm>
            <a:off x="1486254" y="5236123"/>
            <a:ext cx="4296169" cy="1120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lnSpc>
                <a:spcPct val="13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503020204020204" pitchFamily="34" charset="-122"/>
                <a:ea typeface="Arial" panose="020B0503020204020204" pitchFamily="34" charset="-122"/>
              </a:defRPr>
            </a:lvl1pPr>
          </a:lstStyle>
          <a:p>
            <a:pPr lvl="0" fontAlgn="base" latinLnBrk="1"/>
            <a:r>
              <a:rPr lang="ko-KR" altLang="en-US" sz="1050" dirty="0"/>
              <a:t>병원은 일반인에 비해 상대적으로 면역력이 낮은 환자들이 모인 곳으로 그 어떤 건물보다 </a:t>
            </a:r>
            <a:r>
              <a:rPr lang="ko-KR" altLang="en-US" sz="1050" dirty="0" err="1"/>
              <a:t>위클린이</a:t>
            </a:r>
            <a:r>
              <a:rPr lang="ko-KR" altLang="en-US" sz="1050" dirty="0"/>
              <a:t> 반드시 필요한 곳입니다</a:t>
            </a:r>
            <a:r>
              <a:rPr lang="en-US" altLang="ko-KR" sz="1050" dirty="0"/>
              <a:t>. </a:t>
            </a:r>
            <a:r>
              <a:rPr lang="ko-KR" altLang="en-US" sz="1050" dirty="0"/>
              <a:t>이미 제품이 설치된 삼성병원</a:t>
            </a:r>
            <a:r>
              <a:rPr lang="en-US" altLang="ko-KR" sz="1050" dirty="0"/>
              <a:t>, </a:t>
            </a:r>
            <a:r>
              <a:rPr lang="ko-KR" altLang="en-US" sz="1050" dirty="0"/>
              <a:t>아산병원</a:t>
            </a:r>
            <a:r>
              <a:rPr lang="en-US" altLang="ko-KR" sz="1050" dirty="0"/>
              <a:t>, </a:t>
            </a:r>
            <a:r>
              <a:rPr lang="ko-KR" altLang="en-US" sz="1050" dirty="0"/>
              <a:t>경희의료원</a:t>
            </a:r>
            <a:r>
              <a:rPr lang="en-US" altLang="ko-KR" sz="1050" dirty="0"/>
              <a:t>, </a:t>
            </a:r>
            <a:r>
              <a:rPr lang="ko-KR" altLang="en-US" sz="1050" dirty="0"/>
              <a:t>성모병원 등에서 코로나 이전부터 적극적으로 설치를 진행하였으며</a:t>
            </a:r>
            <a:r>
              <a:rPr lang="en-US" altLang="ko-KR" sz="1050" dirty="0"/>
              <a:t>, </a:t>
            </a:r>
            <a:r>
              <a:rPr lang="ko-KR" altLang="en-US" sz="1050" dirty="0"/>
              <a:t>타 병원도 지속적으로 구매 검토를 진행 중에 있습니다</a:t>
            </a:r>
            <a:r>
              <a:rPr lang="en-US" altLang="ko-KR" sz="1050" dirty="0"/>
              <a:t>.</a:t>
            </a:r>
            <a:endParaRPr lang="ko-KR" altLang="en-US" sz="1050" dirty="0"/>
          </a:p>
        </p:txBody>
      </p:sp>
      <p:sp>
        <p:nvSpPr>
          <p:cNvPr id="37" name="TextBox 506"/>
          <p:cNvSpPr txBox="1"/>
          <p:nvPr/>
        </p:nvSpPr>
        <p:spPr>
          <a:xfrm>
            <a:off x="6553801" y="5188498"/>
            <a:ext cx="4296169" cy="9104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lnSpc>
                <a:spcPct val="13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503020204020204" pitchFamily="34" charset="-122"/>
                <a:ea typeface="Arial" panose="020B0503020204020204" pitchFamily="34" charset="-122"/>
              </a:defRPr>
            </a:lvl1pPr>
          </a:lstStyle>
          <a:p>
            <a:pPr lvl="0" fontAlgn="base" latinLnBrk="1"/>
            <a:r>
              <a:rPr lang="ko-KR" altLang="en-US" sz="1050" dirty="0"/>
              <a:t>제품의 살균</a:t>
            </a:r>
            <a:r>
              <a:rPr lang="en-US" altLang="ko-KR" sz="1050" dirty="0"/>
              <a:t>/</a:t>
            </a:r>
            <a:r>
              <a:rPr lang="ko-KR" altLang="en-US" sz="1050" dirty="0"/>
              <a:t>청소 기능 외에도 유동인구 카운터 옵션을 추가하여 각 층별</a:t>
            </a:r>
            <a:r>
              <a:rPr lang="en-US" altLang="ko-KR" sz="1050" dirty="0"/>
              <a:t>/</a:t>
            </a:r>
            <a:r>
              <a:rPr lang="ko-KR" altLang="en-US" sz="1050" dirty="0"/>
              <a:t>기간별 유동인구 추이를 분석 제공함으로 고객 서비스 만족도를 높일 수 있으며</a:t>
            </a:r>
            <a:r>
              <a:rPr lang="en-US" altLang="ko-KR" sz="1050" dirty="0"/>
              <a:t>, </a:t>
            </a:r>
            <a:r>
              <a:rPr lang="ko-KR" altLang="en-US" sz="1050" dirty="0"/>
              <a:t>전염병으로 인한 고객의 불안감을 해소하여 고객 이탈을 방지할 수 있습니다</a:t>
            </a:r>
            <a:r>
              <a:rPr lang="en-US" altLang="ko-KR" sz="1050" dirty="0"/>
              <a:t>.</a:t>
            </a:r>
            <a:endParaRPr lang="ko-KR" altLang="en-US" sz="1050" dirty="0"/>
          </a:p>
        </p:txBody>
      </p:sp>
      <p:sp>
        <p:nvSpPr>
          <p:cNvPr id="41" name="Group 21">
            <a:extLst>
              <a:ext uri="{FF2B5EF4-FFF2-40B4-BE49-F238E27FC236}">
                <a16:creationId xmlns:a16="http://schemas.microsoft.com/office/drawing/2014/main" id="{2689D885-3679-47C5-AE95-40CF7ABE363B}"/>
              </a:ext>
            </a:extLst>
          </p:cNvPr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42" name="Group 56">
            <a:extLst>
              <a:ext uri="{FF2B5EF4-FFF2-40B4-BE49-F238E27FC236}">
                <a16:creationId xmlns:a16="http://schemas.microsoft.com/office/drawing/2014/main" id="{BD017342-1CD5-4D6D-8136-1E131220ED4F}"/>
              </a:ext>
            </a:extLst>
          </p:cNvPr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43" name="Group 57">
              <a:extLst>
                <a:ext uri="{FF2B5EF4-FFF2-40B4-BE49-F238E27FC236}">
                  <a16:creationId xmlns:a16="http://schemas.microsoft.com/office/drawing/2014/main" id="{7483517E-143F-4A28-9D7F-327451252FA5}"/>
                </a:ext>
              </a:extLst>
            </p:cNvPr>
            <p:cNvSpPr txBox="1"/>
            <p:nvPr/>
          </p:nvSpPr>
          <p:spPr>
            <a:xfrm>
              <a:off x="5402407" y="1374256"/>
              <a:ext cx="3723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사회적 필요성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44" name="Group 58">
              <a:extLst>
                <a:ext uri="{FF2B5EF4-FFF2-40B4-BE49-F238E27FC236}">
                  <a16:creationId xmlns:a16="http://schemas.microsoft.com/office/drawing/2014/main" id="{18875734-9CD1-4228-B520-6FB10FBDBD1B}"/>
                </a:ext>
              </a:extLst>
            </p:cNvPr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3.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공공구매의 필요성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pic>
        <p:nvPicPr>
          <p:cNvPr id="45" name="Picture 8">
            <a:extLst>
              <a:ext uri="{FF2B5EF4-FFF2-40B4-BE49-F238E27FC236}">
                <a16:creationId xmlns:a16="http://schemas.microsoft.com/office/drawing/2014/main" id="{A17EA589-0DAB-4D88-B57D-C755581E8C53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1478" y="1202397"/>
            <a:ext cx="1959228" cy="1097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" name="Picture 3">
            <a:extLst>
              <a:ext uri="{FF2B5EF4-FFF2-40B4-BE49-F238E27FC236}">
                <a16:creationId xmlns:a16="http://schemas.microsoft.com/office/drawing/2014/main" id="{EC7EAC2B-D046-4FEB-9E7E-3FDF252004BE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022" y="1191971"/>
            <a:ext cx="1959227" cy="1097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" name="Picture 6">
            <a:extLst>
              <a:ext uri="{FF2B5EF4-FFF2-40B4-BE49-F238E27FC236}">
                <a16:creationId xmlns:a16="http://schemas.microsoft.com/office/drawing/2014/main" id="{B17D4DB5-AAF1-41DA-BD79-2B790B880A2B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1479" y="3927439"/>
            <a:ext cx="1959227" cy="1097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" name="Picture 4">
            <a:extLst>
              <a:ext uri="{FF2B5EF4-FFF2-40B4-BE49-F238E27FC236}">
                <a16:creationId xmlns:a16="http://schemas.microsoft.com/office/drawing/2014/main" id="{4C3051A4-D386-4E35-BEF4-FD2DBBDBF1C7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5400" y="3898795"/>
            <a:ext cx="1959228" cy="10972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roup 21">
            <a:extLst>
              <a:ext uri="{FF2B5EF4-FFF2-40B4-BE49-F238E27FC236}">
                <a16:creationId xmlns:a16="http://schemas.microsoft.com/office/drawing/2014/main" id="{F7DFC555-3ADA-4FD5-9767-1F375B9CE149}"/>
              </a:ext>
            </a:extLst>
          </p:cNvPr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32" name="Group 56">
            <a:extLst>
              <a:ext uri="{FF2B5EF4-FFF2-40B4-BE49-F238E27FC236}">
                <a16:creationId xmlns:a16="http://schemas.microsoft.com/office/drawing/2014/main" id="{7B55F86E-5C94-45E9-ADD3-338AC92CDC5F}"/>
              </a:ext>
            </a:extLst>
          </p:cNvPr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33" name="Group 57">
              <a:extLst>
                <a:ext uri="{FF2B5EF4-FFF2-40B4-BE49-F238E27FC236}">
                  <a16:creationId xmlns:a16="http://schemas.microsoft.com/office/drawing/2014/main" id="{5457AD55-BD27-4507-85B9-ED84E85E817F}"/>
                </a:ext>
              </a:extLst>
            </p:cNvPr>
            <p:cNvSpPr txBox="1"/>
            <p:nvPr/>
          </p:nvSpPr>
          <p:spPr>
            <a:xfrm>
              <a:off x="5402407" y="1374256"/>
              <a:ext cx="3723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사회적 필요성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34" name="Group 58">
              <a:extLst>
                <a:ext uri="{FF2B5EF4-FFF2-40B4-BE49-F238E27FC236}">
                  <a16:creationId xmlns:a16="http://schemas.microsoft.com/office/drawing/2014/main" id="{A227C24E-8A24-4D62-9C1D-45F341DE28CA}"/>
                </a:ext>
              </a:extLst>
            </p:cNvPr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3.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공공구매의 필요성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grpSp>
        <p:nvGrpSpPr>
          <p:cNvPr id="35" name="그룹 34">
            <a:extLst>
              <a:ext uri="{FF2B5EF4-FFF2-40B4-BE49-F238E27FC236}">
                <a16:creationId xmlns:a16="http://schemas.microsoft.com/office/drawing/2014/main" id="{4779EA85-D933-430A-9FCE-D23ACBF88C04}"/>
              </a:ext>
            </a:extLst>
          </p:cNvPr>
          <p:cNvGrpSpPr/>
          <p:nvPr/>
        </p:nvGrpSpPr>
        <p:grpSpPr>
          <a:xfrm>
            <a:off x="747716" y="4035255"/>
            <a:ext cx="4435693" cy="2356020"/>
            <a:chOff x="542183" y="4501979"/>
            <a:chExt cx="3332602" cy="2023365"/>
          </a:xfrm>
        </p:grpSpPr>
        <p:sp>
          <p:nvSpPr>
            <p:cNvPr id="36" name="직사각형 35">
              <a:extLst>
                <a:ext uri="{FF2B5EF4-FFF2-40B4-BE49-F238E27FC236}">
                  <a16:creationId xmlns:a16="http://schemas.microsoft.com/office/drawing/2014/main" id="{675152EB-2E66-4D78-ADEF-3BCF422DC33C}"/>
                </a:ext>
              </a:extLst>
            </p:cNvPr>
            <p:cNvSpPr/>
            <p:nvPr/>
          </p:nvSpPr>
          <p:spPr>
            <a:xfrm>
              <a:off x="542183" y="4501979"/>
              <a:ext cx="3332602" cy="2023365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rgbClr val="BFBFBF"/>
              </a:solidFill>
            </a:ln>
            <a:effectLst>
              <a:outerShdw blurRad="63500" sx="102000" sy="102000" algn="ctr" rotWithShape="0">
                <a:prstClr val="black">
                  <a:alpha val="2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000"/>
            </a:p>
          </p:txBody>
        </p:sp>
        <p:graphicFrame>
          <p:nvGraphicFramePr>
            <p:cNvPr id="37" name="차트 36">
              <a:extLst>
                <a:ext uri="{FF2B5EF4-FFF2-40B4-BE49-F238E27FC236}">
                  <a16:creationId xmlns:a16="http://schemas.microsoft.com/office/drawing/2014/main" id="{1927416B-C9DF-4691-9D55-9E4A415296C6}"/>
                </a:ext>
              </a:extLst>
            </p:cNvPr>
            <p:cNvGraphicFramePr/>
            <p:nvPr>
              <p:extLst/>
            </p:nvPr>
          </p:nvGraphicFramePr>
          <p:xfrm>
            <a:off x="645024" y="4501979"/>
            <a:ext cx="3209330" cy="1913517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3"/>
            </a:graphicData>
          </a:graphic>
        </p:graphicFrame>
      </p:grpSp>
      <p:grpSp>
        <p:nvGrpSpPr>
          <p:cNvPr id="38" name="그룹 37">
            <a:extLst>
              <a:ext uri="{FF2B5EF4-FFF2-40B4-BE49-F238E27FC236}">
                <a16:creationId xmlns:a16="http://schemas.microsoft.com/office/drawing/2014/main" id="{58D582BD-A59D-4F92-8C0F-DC0405644F6D}"/>
              </a:ext>
            </a:extLst>
          </p:cNvPr>
          <p:cNvGrpSpPr/>
          <p:nvPr/>
        </p:nvGrpSpPr>
        <p:grpSpPr>
          <a:xfrm>
            <a:off x="744214" y="1591643"/>
            <a:ext cx="4435693" cy="2023365"/>
            <a:chOff x="539552" y="1658317"/>
            <a:chExt cx="3332602" cy="2023365"/>
          </a:xfrm>
        </p:grpSpPr>
        <p:sp>
          <p:nvSpPr>
            <p:cNvPr id="39" name="직사각형 38">
              <a:extLst>
                <a:ext uri="{FF2B5EF4-FFF2-40B4-BE49-F238E27FC236}">
                  <a16:creationId xmlns:a16="http://schemas.microsoft.com/office/drawing/2014/main" id="{3EFCD568-11D2-4D7A-9429-D9E2142CD291}"/>
                </a:ext>
              </a:extLst>
            </p:cNvPr>
            <p:cNvSpPr/>
            <p:nvPr/>
          </p:nvSpPr>
          <p:spPr>
            <a:xfrm>
              <a:off x="539552" y="1658317"/>
              <a:ext cx="3332602" cy="2023365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rgbClr val="BFBFBF"/>
              </a:solidFill>
            </a:ln>
            <a:effectLst>
              <a:outerShdw blurRad="63500" sx="102000" sy="102000" algn="ctr" rotWithShape="0">
                <a:prstClr val="black">
                  <a:alpha val="2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000"/>
            </a:p>
          </p:txBody>
        </p:sp>
        <p:graphicFrame>
          <p:nvGraphicFramePr>
            <p:cNvPr id="40" name="차트 39">
              <a:extLst>
                <a:ext uri="{FF2B5EF4-FFF2-40B4-BE49-F238E27FC236}">
                  <a16:creationId xmlns:a16="http://schemas.microsoft.com/office/drawing/2014/main" id="{0725269E-6FA7-4B41-8ECE-2BAF8A6F421C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75891802"/>
                </p:ext>
              </p:extLst>
            </p:nvPr>
          </p:nvGraphicFramePr>
          <p:xfrm>
            <a:off x="645023" y="1847360"/>
            <a:ext cx="3134682" cy="1769909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4"/>
            </a:graphicData>
          </a:graphic>
        </p:graphicFrame>
      </p:grpSp>
      <p:sp>
        <p:nvSpPr>
          <p:cNvPr id="41" name="모서리가 둥근 직사각형 3">
            <a:extLst>
              <a:ext uri="{FF2B5EF4-FFF2-40B4-BE49-F238E27FC236}">
                <a16:creationId xmlns:a16="http://schemas.microsoft.com/office/drawing/2014/main" id="{0E922B4B-2257-4909-8721-3B79FFC5AF6C}"/>
              </a:ext>
            </a:extLst>
          </p:cNvPr>
          <p:cNvSpPr/>
          <p:nvPr/>
        </p:nvSpPr>
        <p:spPr>
          <a:xfrm>
            <a:off x="1515691" y="1310963"/>
            <a:ext cx="2892740" cy="521456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8000">
                <a:schemeClr val="bg1">
                  <a:lumMod val="65000"/>
                </a:schemeClr>
              </a:gs>
              <a:gs pos="100000">
                <a:schemeClr val="bg1">
                  <a:lumMod val="8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000"/>
          </a:p>
        </p:txBody>
      </p:sp>
      <p:sp>
        <p:nvSpPr>
          <p:cNvPr id="42" name="모서리가 둥근 직사각형 30">
            <a:extLst>
              <a:ext uri="{FF2B5EF4-FFF2-40B4-BE49-F238E27FC236}">
                <a16:creationId xmlns:a16="http://schemas.microsoft.com/office/drawing/2014/main" id="{3BEFFC6E-7052-42B2-83A8-CB23E2897951}"/>
              </a:ext>
            </a:extLst>
          </p:cNvPr>
          <p:cNvSpPr/>
          <p:nvPr/>
        </p:nvSpPr>
        <p:spPr>
          <a:xfrm>
            <a:off x="1620264" y="1369158"/>
            <a:ext cx="2683595" cy="405067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bg1"/>
              </a:gs>
              <a:gs pos="82000">
                <a:srgbClr val="DDDEE0">
                  <a:lumMod val="97000"/>
                </a:srgbClr>
              </a:gs>
            </a:gsLst>
            <a:lin ang="13500000" scaled="1"/>
            <a:tileRect/>
          </a:gradFill>
          <a:ln w="9525">
            <a:gradFill flip="none" rotWithShape="1">
              <a:gsLst>
                <a:gs pos="8000">
                  <a:schemeClr val="bg1"/>
                </a:gs>
                <a:gs pos="100000">
                  <a:schemeClr val="bg1">
                    <a:lumMod val="50000"/>
                  </a:schemeClr>
                </a:gs>
              </a:gsLst>
              <a:lin ang="2700000" scaled="1"/>
              <a:tileRect/>
            </a:gradFill>
          </a:ln>
          <a:effectLst>
            <a:outerShdw blurRad="190500" dist="127000" dir="7200000" sx="84000" sy="84000" algn="tr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000"/>
          </a:p>
        </p:txBody>
      </p:sp>
      <p:sp>
        <p:nvSpPr>
          <p:cNvPr id="43" name="직사각형 42">
            <a:extLst>
              <a:ext uri="{FF2B5EF4-FFF2-40B4-BE49-F238E27FC236}">
                <a16:creationId xmlns:a16="http://schemas.microsoft.com/office/drawing/2014/main" id="{6EA0C8FB-AB87-408C-9EBC-7DF6A6FD7510}"/>
              </a:ext>
            </a:extLst>
          </p:cNvPr>
          <p:cNvSpPr/>
          <p:nvPr/>
        </p:nvSpPr>
        <p:spPr>
          <a:xfrm>
            <a:off x="1925921" y="1379939"/>
            <a:ext cx="1794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fontAlgn="ctr">
              <a:spcBef>
                <a:spcPct val="0"/>
              </a:spcBef>
              <a:spcAft>
                <a:spcPct val="0"/>
              </a:spcAft>
            </a:pPr>
            <a:r>
              <a:rPr lang="ko-KR" altLang="en-US" sz="2000" b="1" noProof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사회적 안전망</a:t>
            </a:r>
            <a:endParaRPr lang="en-US" altLang="ko-KR" sz="2000" noProof="1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</p:txBody>
      </p:sp>
      <p:sp>
        <p:nvSpPr>
          <p:cNvPr id="44" name="모서리가 둥근 직사각형 31">
            <a:extLst>
              <a:ext uri="{FF2B5EF4-FFF2-40B4-BE49-F238E27FC236}">
                <a16:creationId xmlns:a16="http://schemas.microsoft.com/office/drawing/2014/main" id="{91F95B81-8B3E-4FD2-ABC5-17ABFA9FD1A4}"/>
              </a:ext>
            </a:extLst>
          </p:cNvPr>
          <p:cNvSpPr/>
          <p:nvPr/>
        </p:nvSpPr>
        <p:spPr>
          <a:xfrm>
            <a:off x="1515691" y="3740849"/>
            <a:ext cx="2892740" cy="521456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8000">
                <a:schemeClr val="bg1">
                  <a:lumMod val="65000"/>
                </a:schemeClr>
              </a:gs>
              <a:gs pos="100000">
                <a:schemeClr val="bg1">
                  <a:lumMod val="8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000"/>
          </a:p>
        </p:txBody>
      </p:sp>
      <p:sp>
        <p:nvSpPr>
          <p:cNvPr id="45" name="모서리가 둥근 직사각형 32">
            <a:extLst>
              <a:ext uri="{FF2B5EF4-FFF2-40B4-BE49-F238E27FC236}">
                <a16:creationId xmlns:a16="http://schemas.microsoft.com/office/drawing/2014/main" id="{C0E1B4FB-626B-4F95-BDC6-1E392E572F27}"/>
              </a:ext>
            </a:extLst>
          </p:cNvPr>
          <p:cNvSpPr/>
          <p:nvPr/>
        </p:nvSpPr>
        <p:spPr>
          <a:xfrm>
            <a:off x="1620264" y="3799044"/>
            <a:ext cx="2683595" cy="405067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bg1"/>
              </a:gs>
              <a:gs pos="82000">
                <a:srgbClr val="DDDEE0">
                  <a:lumMod val="97000"/>
                </a:srgbClr>
              </a:gs>
            </a:gsLst>
            <a:lin ang="13500000" scaled="1"/>
            <a:tileRect/>
          </a:gradFill>
          <a:ln w="9525">
            <a:gradFill flip="none" rotWithShape="1">
              <a:gsLst>
                <a:gs pos="8000">
                  <a:schemeClr val="bg1"/>
                </a:gs>
                <a:gs pos="100000">
                  <a:schemeClr val="bg1">
                    <a:lumMod val="50000"/>
                  </a:schemeClr>
                </a:gs>
              </a:gsLst>
              <a:lin ang="2700000" scaled="1"/>
              <a:tileRect/>
            </a:gradFill>
          </a:ln>
          <a:effectLst>
            <a:outerShdw blurRad="190500" dist="127000" dir="7200000" sx="84000" sy="84000" algn="tr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000"/>
          </a:p>
        </p:txBody>
      </p:sp>
      <p:sp>
        <p:nvSpPr>
          <p:cNvPr id="46" name="직사각형 45">
            <a:extLst>
              <a:ext uri="{FF2B5EF4-FFF2-40B4-BE49-F238E27FC236}">
                <a16:creationId xmlns:a16="http://schemas.microsoft.com/office/drawing/2014/main" id="{EFB5550F-1DF2-4076-AA1C-E2637589A404}"/>
              </a:ext>
            </a:extLst>
          </p:cNvPr>
          <p:cNvSpPr/>
          <p:nvPr/>
        </p:nvSpPr>
        <p:spPr>
          <a:xfrm>
            <a:off x="1886674" y="3802451"/>
            <a:ext cx="212109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fontAlgn="ctr">
              <a:spcBef>
                <a:spcPct val="0"/>
              </a:spcBef>
              <a:spcAft>
                <a:spcPct val="0"/>
              </a:spcAft>
            </a:pPr>
            <a:r>
              <a:rPr lang="ko-KR" altLang="en-US" sz="2000" b="1" noProof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사회적 가치 실현</a:t>
            </a:r>
            <a:endParaRPr lang="en-US" altLang="ko-KR" sz="2000" noProof="1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</p:txBody>
      </p:sp>
      <p:sp>
        <p:nvSpPr>
          <p:cNvPr id="47" name="한쪽 모서리가 잘린 사각형 43">
            <a:extLst>
              <a:ext uri="{FF2B5EF4-FFF2-40B4-BE49-F238E27FC236}">
                <a16:creationId xmlns:a16="http://schemas.microsoft.com/office/drawing/2014/main" id="{D71650E6-4458-4C14-B4BD-0D4B17B5BA81}"/>
              </a:ext>
            </a:extLst>
          </p:cNvPr>
          <p:cNvSpPr/>
          <p:nvPr/>
        </p:nvSpPr>
        <p:spPr>
          <a:xfrm>
            <a:off x="6236690" y="1346101"/>
            <a:ext cx="3315693" cy="609908"/>
          </a:xfrm>
          <a:prstGeom prst="snip1Rect">
            <a:avLst>
              <a:gd name="adj" fmla="val 50000"/>
            </a:avLst>
          </a:prstGeom>
          <a:solidFill>
            <a:srgbClr val="148E99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 contourW="12700">
            <a:bevelT w="25400" h="12700"/>
            <a:contourClr>
              <a:srgbClr val="117981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000"/>
          </a:p>
        </p:txBody>
      </p:sp>
      <p:sp>
        <p:nvSpPr>
          <p:cNvPr id="48" name="모서리가 둥근 직사각형 44">
            <a:extLst>
              <a:ext uri="{FF2B5EF4-FFF2-40B4-BE49-F238E27FC236}">
                <a16:creationId xmlns:a16="http://schemas.microsoft.com/office/drawing/2014/main" id="{02FC413E-831C-451A-86AA-4AF9543784B3}"/>
              </a:ext>
            </a:extLst>
          </p:cNvPr>
          <p:cNvSpPr/>
          <p:nvPr/>
        </p:nvSpPr>
        <p:spPr>
          <a:xfrm>
            <a:off x="6207245" y="1724601"/>
            <a:ext cx="5240541" cy="1226980"/>
          </a:xfrm>
          <a:prstGeom prst="roundRect">
            <a:avLst>
              <a:gd name="adj" fmla="val 7077"/>
            </a:avLst>
          </a:prstGeom>
          <a:gradFill flip="none" rotWithShape="1">
            <a:gsLst>
              <a:gs pos="0">
                <a:schemeClr val="bg1"/>
              </a:gs>
              <a:gs pos="82000">
                <a:srgbClr val="DDDEE0">
                  <a:lumMod val="97000"/>
                </a:srgbClr>
              </a:gs>
            </a:gsLst>
            <a:lin ang="13500000" scaled="1"/>
            <a:tileRect/>
          </a:gradFill>
          <a:ln w="9525">
            <a:gradFill flip="none" rotWithShape="1">
              <a:gsLst>
                <a:gs pos="8000">
                  <a:schemeClr val="bg1"/>
                </a:gs>
                <a:gs pos="100000">
                  <a:schemeClr val="bg1">
                    <a:lumMod val="50000"/>
                  </a:schemeClr>
                </a:gs>
              </a:gsLst>
              <a:lin ang="2700000" scaled="1"/>
              <a:tileRect/>
            </a:gradFill>
          </a:ln>
          <a:effectLst>
            <a:outerShdw blurRad="190500" dist="127000" dir="7200000" sx="84000" sy="84000" algn="tr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000"/>
          </a:p>
        </p:txBody>
      </p:sp>
      <p:sp>
        <p:nvSpPr>
          <p:cNvPr id="49" name="직사각형 48">
            <a:extLst>
              <a:ext uri="{FF2B5EF4-FFF2-40B4-BE49-F238E27FC236}">
                <a16:creationId xmlns:a16="http://schemas.microsoft.com/office/drawing/2014/main" id="{41853B2E-FE0D-40B0-884F-F78DE055746E}"/>
              </a:ext>
            </a:extLst>
          </p:cNvPr>
          <p:cNvSpPr/>
          <p:nvPr/>
        </p:nvSpPr>
        <p:spPr>
          <a:xfrm>
            <a:off x="6553216" y="1842784"/>
            <a:ext cx="4572005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1450" indent="-171450" fontAlgn="ctr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ko-KR" altLang="en-US" sz="1200" b="1" noProof="1">
                <a:solidFill>
                  <a:srgbClr val="C00000"/>
                </a:solidFill>
                <a:latin typeface="Arial" charset="0"/>
              </a:rPr>
              <a:t>다중 이용 시설의 위클린</a:t>
            </a:r>
            <a:r>
              <a:rPr lang="en-US" altLang="ko-KR" sz="1200" b="1" noProof="1">
                <a:solidFill>
                  <a:srgbClr val="C00000"/>
                </a:solidFill>
                <a:latin typeface="Arial" charset="0"/>
              </a:rPr>
              <a:t> </a:t>
            </a:r>
            <a:r>
              <a:rPr lang="ko-KR" altLang="en-US" sz="1200" b="1" noProof="1">
                <a:solidFill>
                  <a:srgbClr val="C00000"/>
                </a:solidFill>
                <a:latin typeface="Arial" charset="0"/>
              </a:rPr>
              <a:t>시스템 구축</a:t>
            </a:r>
            <a:endParaRPr lang="en-US" altLang="ko-KR" sz="1200" b="1" noProof="1">
              <a:solidFill>
                <a:srgbClr val="C00000"/>
              </a:solidFill>
              <a:latin typeface="Arial" charset="0"/>
            </a:endParaRPr>
          </a:p>
          <a:p>
            <a:pPr marL="171450" indent="-171450" fontAlgn="ctr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ko-KR" altLang="en-US" sz="1200" noProof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표면의</a:t>
            </a:r>
            <a:r>
              <a:rPr lang="en-US" altLang="ko-KR" sz="1200" noProof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 </a:t>
            </a:r>
            <a:r>
              <a:rPr lang="ko-KR" altLang="en-US" sz="1200" noProof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바이러스 제거</a:t>
            </a:r>
            <a:endParaRPr lang="en-US" altLang="ko-KR" sz="1200" noProof="1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marL="171450" indent="-171450" fontAlgn="ctr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ko-KR" altLang="en-US" sz="1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메르스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,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신종플루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,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코로나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19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등 전염병 예방 솔루션 제공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marL="171450" indent="-171450" fontAlgn="ctr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독감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,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결핵균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, 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노로바이러스등 </a:t>
            </a:r>
            <a:r>
              <a:rPr lang="ko-KR" altLang="en-US" sz="1200" b="1" dirty="0">
                <a:solidFill>
                  <a:srgbClr val="C00000"/>
                </a:solidFill>
                <a:latin typeface="Arial" charset="0"/>
              </a:rPr>
              <a:t>생활 밀착형 전염병 예방</a:t>
            </a:r>
            <a:endParaRPr lang="en-US" altLang="ko-KR" sz="1200" b="1" dirty="0">
              <a:solidFill>
                <a:srgbClr val="C00000"/>
              </a:solidFill>
              <a:latin typeface="Arial" charset="0"/>
            </a:endParaRPr>
          </a:p>
        </p:txBody>
      </p:sp>
      <p:sp>
        <p:nvSpPr>
          <p:cNvPr id="50" name="직사각형 49">
            <a:extLst>
              <a:ext uri="{FF2B5EF4-FFF2-40B4-BE49-F238E27FC236}">
                <a16:creationId xmlns:a16="http://schemas.microsoft.com/office/drawing/2014/main" id="{F30F967C-DCFD-4654-B17C-039A773B5320}"/>
              </a:ext>
            </a:extLst>
          </p:cNvPr>
          <p:cNvSpPr/>
          <p:nvPr/>
        </p:nvSpPr>
        <p:spPr>
          <a:xfrm>
            <a:off x="6312024" y="1378740"/>
            <a:ext cx="21870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ctr">
              <a:spcBef>
                <a:spcPct val="0"/>
              </a:spcBef>
              <a:spcAft>
                <a:spcPct val="0"/>
              </a:spcAft>
            </a:pPr>
            <a:r>
              <a:rPr lang="ko-KR" altLang="en-US" b="1" dirty="0">
                <a:solidFill>
                  <a:schemeClr val="bg1"/>
                </a:solidFill>
                <a:effectLst>
                  <a:glow rad="76200">
                    <a:schemeClr val="bg1">
                      <a:lumMod val="50000"/>
                      <a:alpha val="27000"/>
                    </a:schemeClr>
                  </a:glow>
                </a:effectLst>
                <a:latin typeface="Arial" charset="0"/>
              </a:rPr>
              <a:t>사회적 안전망 구축</a:t>
            </a:r>
            <a:endParaRPr lang="en-US" altLang="ko-KR" b="1" dirty="0">
              <a:solidFill>
                <a:schemeClr val="bg1"/>
              </a:solidFill>
              <a:effectLst>
                <a:glow rad="76200">
                  <a:schemeClr val="bg1">
                    <a:lumMod val="50000"/>
                    <a:alpha val="27000"/>
                  </a:schemeClr>
                </a:glow>
              </a:effectLst>
              <a:latin typeface="Arial" charset="0"/>
            </a:endParaRPr>
          </a:p>
        </p:txBody>
      </p:sp>
      <p:sp>
        <p:nvSpPr>
          <p:cNvPr id="51" name="한쪽 모서리가 잘린 사각형 55">
            <a:extLst>
              <a:ext uri="{FF2B5EF4-FFF2-40B4-BE49-F238E27FC236}">
                <a16:creationId xmlns:a16="http://schemas.microsoft.com/office/drawing/2014/main" id="{1C481A5A-C41A-4E6B-8995-221B4A1B2EBF}"/>
              </a:ext>
            </a:extLst>
          </p:cNvPr>
          <p:cNvSpPr/>
          <p:nvPr/>
        </p:nvSpPr>
        <p:spPr>
          <a:xfrm>
            <a:off x="6236691" y="3130656"/>
            <a:ext cx="3315600" cy="609908"/>
          </a:xfrm>
          <a:prstGeom prst="snip1Rect">
            <a:avLst>
              <a:gd name="adj" fmla="val 50000"/>
            </a:avLst>
          </a:prstGeom>
          <a:solidFill>
            <a:srgbClr val="0584BF"/>
          </a:solidFill>
          <a:ln w="25400" cap="flat" cmpd="sng" algn="ctr">
            <a:noFill/>
            <a:prstDash val="solid"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 contourW="12700">
            <a:bevelT w="25400" h="12700"/>
            <a:contourClr>
              <a:srgbClr val="226CC7"/>
            </a:contourClr>
          </a:sp3d>
        </p:spPr>
        <p:txBody>
          <a:bodyPr rtlCol="0" anchor="ctr"/>
          <a:lstStyle/>
          <a:p>
            <a:pPr algn="ctr" latinLnBrk="0"/>
            <a:endParaRPr lang="ko-KR" altLang="en-US" sz="2000" kern="0">
              <a:solidFill>
                <a:prstClr val="white"/>
              </a:solidFill>
              <a:latin typeface="맑은 고딕"/>
              <a:ea typeface="맑은 고딕" panose="020B0503020000020004" pitchFamily="50" charset="-127"/>
            </a:endParaRPr>
          </a:p>
        </p:txBody>
      </p:sp>
      <p:sp>
        <p:nvSpPr>
          <p:cNvPr id="52" name="모서리가 둥근 직사각형 56">
            <a:extLst>
              <a:ext uri="{FF2B5EF4-FFF2-40B4-BE49-F238E27FC236}">
                <a16:creationId xmlns:a16="http://schemas.microsoft.com/office/drawing/2014/main" id="{7533D9D6-60C9-468E-9A2A-136E6B3ADC96}"/>
              </a:ext>
            </a:extLst>
          </p:cNvPr>
          <p:cNvSpPr/>
          <p:nvPr/>
        </p:nvSpPr>
        <p:spPr>
          <a:xfrm>
            <a:off x="6207245" y="3509156"/>
            <a:ext cx="5240541" cy="1226980"/>
          </a:xfrm>
          <a:prstGeom prst="roundRect">
            <a:avLst>
              <a:gd name="adj" fmla="val 7077"/>
            </a:avLst>
          </a:prstGeom>
          <a:gradFill flip="none" rotWithShape="1">
            <a:gsLst>
              <a:gs pos="0">
                <a:schemeClr val="bg1"/>
              </a:gs>
              <a:gs pos="82000">
                <a:srgbClr val="DDDEE0">
                  <a:lumMod val="97000"/>
                </a:srgbClr>
              </a:gs>
            </a:gsLst>
            <a:lin ang="13500000" scaled="1"/>
            <a:tileRect/>
          </a:gradFill>
          <a:ln w="9525">
            <a:gradFill flip="none" rotWithShape="1">
              <a:gsLst>
                <a:gs pos="8000">
                  <a:schemeClr val="bg1"/>
                </a:gs>
                <a:gs pos="100000">
                  <a:schemeClr val="bg1">
                    <a:lumMod val="50000"/>
                  </a:schemeClr>
                </a:gs>
              </a:gsLst>
              <a:lin ang="2700000" scaled="1"/>
              <a:tileRect/>
            </a:gradFill>
          </a:ln>
          <a:effectLst>
            <a:outerShdw blurRad="190500" dist="127000" dir="7200000" sx="84000" sy="84000" algn="tr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000"/>
          </a:p>
        </p:txBody>
      </p:sp>
      <p:sp>
        <p:nvSpPr>
          <p:cNvPr id="53" name="직사각형 52">
            <a:extLst>
              <a:ext uri="{FF2B5EF4-FFF2-40B4-BE49-F238E27FC236}">
                <a16:creationId xmlns:a16="http://schemas.microsoft.com/office/drawing/2014/main" id="{2A70FD50-922F-424A-923D-A569C6753925}"/>
              </a:ext>
            </a:extLst>
          </p:cNvPr>
          <p:cNvSpPr/>
          <p:nvPr/>
        </p:nvSpPr>
        <p:spPr>
          <a:xfrm>
            <a:off x="6553216" y="3627339"/>
            <a:ext cx="4572005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1450" indent="-171450" fontAlgn="ctr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다중 이용시설의 </a:t>
            </a:r>
            <a:r>
              <a:rPr lang="ko-KR" altLang="en-US" sz="1200" b="1" dirty="0">
                <a:solidFill>
                  <a:srgbClr val="C00000"/>
                </a:solidFill>
                <a:latin typeface="Arial" charset="0"/>
              </a:rPr>
              <a:t>안전망 구축</a:t>
            </a:r>
            <a:endParaRPr lang="en-US" altLang="ko-KR" sz="1200" b="1" dirty="0">
              <a:solidFill>
                <a:srgbClr val="C00000"/>
              </a:solidFill>
              <a:latin typeface="Arial" charset="0"/>
            </a:endParaRPr>
          </a:p>
          <a:p>
            <a:pPr marL="171450" indent="-171450" fontAlgn="ctr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전염병으로 인한 공포감의 </a:t>
            </a:r>
            <a:r>
              <a:rPr lang="ko-KR" altLang="en-US" sz="1200" b="1" dirty="0">
                <a:solidFill>
                  <a:srgbClr val="C00000"/>
                </a:solidFill>
                <a:latin typeface="Arial" charset="0"/>
              </a:rPr>
              <a:t>사회적 분위기 전환</a:t>
            </a:r>
            <a:endParaRPr lang="en-US" altLang="ko-KR" sz="1200" b="1" dirty="0">
              <a:solidFill>
                <a:srgbClr val="C00000"/>
              </a:solidFill>
              <a:latin typeface="Arial" charset="0"/>
            </a:endParaRPr>
          </a:p>
          <a:p>
            <a:pPr marL="171450" indent="-171450" fontAlgn="ctr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안심하고 이용 할 수 있는 공간 제공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marL="171450" indent="-171450" fontAlgn="ctr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공공 이용 시설을 확장하여 일반 건물 안심 서비스 확대   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</p:txBody>
      </p:sp>
      <p:sp>
        <p:nvSpPr>
          <p:cNvPr id="54" name="직사각형 53">
            <a:extLst>
              <a:ext uri="{FF2B5EF4-FFF2-40B4-BE49-F238E27FC236}">
                <a16:creationId xmlns:a16="http://schemas.microsoft.com/office/drawing/2014/main" id="{DE5F7850-E423-43C5-807E-64C8E910F624}"/>
              </a:ext>
            </a:extLst>
          </p:cNvPr>
          <p:cNvSpPr/>
          <p:nvPr/>
        </p:nvSpPr>
        <p:spPr>
          <a:xfrm>
            <a:off x="6323041" y="3146301"/>
            <a:ext cx="30133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ctr">
              <a:spcBef>
                <a:spcPct val="0"/>
              </a:spcBef>
              <a:spcAft>
                <a:spcPct val="0"/>
              </a:spcAft>
            </a:pPr>
            <a:r>
              <a:rPr lang="ko-KR" altLang="en-US" b="1" dirty="0">
                <a:solidFill>
                  <a:schemeClr val="bg1"/>
                </a:solidFill>
                <a:effectLst>
                  <a:glow rad="76200">
                    <a:schemeClr val="bg1">
                      <a:lumMod val="50000"/>
                      <a:alpha val="27000"/>
                    </a:schemeClr>
                  </a:glow>
                </a:effectLst>
                <a:latin typeface="Arial" charset="0"/>
              </a:rPr>
              <a:t>사회적 안심 서비스 확장</a:t>
            </a:r>
            <a:endParaRPr lang="en-US" altLang="ko-KR" b="1" dirty="0">
              <a:solidFill>
                <a:schemeClr val="bg1"/>
              </a:solidFill>
              <a:effectLst>
                <a:glow rad="76200">
                  <a:schemeClr val="bg1">
                    <a:lumMod val="50000"/>
                    <a:alpha val="27000"/>
                  </a:schemeClr>
                </a:glow>
              </a:effectLst>
              <a:latin typeface="Arial" charset="0"/>
            </a:endParaRPr>
          </a:p>
        </p:txBody>
      </p:sp>
      <p:sp>
        <p:nvSpPr>
          <p:cNvPr id="55" name="한쪽 모서리가 잘린 사각형 59">
            <a:extLst>
              <a:ext uri="{FF2B5EF4-FFF2-40B4-BE49-F238E27FC236}">
                <a16:creationId xmlns:a16="http://schemas.microsoft.com/office/drawing/2014/main" id="{5D22896C-E6DB-43E8-BE44-F7F65835BEB7}"/>
              </a:ext>
            </a:extLst>
          </p:cNvPr>
          <p:cNvSpPr/>
          <p:nvPr/>
        </p:nvSpPr>
        <p:spPr>
          <a:xfrm>
            <a:off x="6236691" y="4878340"/>
            <a:ext cx="3315600" cy="609908"/>
          </a:xfrm>
          <a:prstGeom prst="snip1Rect">
            <a:avLst>
              <a:gd name="adj" fmla="val 50000"/>
            </a:avLst>
          </a:prstGeom>
          <a:solidFill>
            <a:srgbClr val="8C9EAC"/>
          </a:solidFill>
          <a:ln w="25400" cap="flat" cmpd="sng" algn="ctr">
            <a:noFill/>
            <a:prstDash val="solid"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 contourW="12700">
            <a:bevelT w="25400" h="12700"/>
            <a:contourClr>
              <a:srgbClr val="758B9B"/>
            </a:contourClr>
          </a:sp3d>
        </p:spPr>
        <p:txBody>
          <a:bodyPr rtlCol="0" anchor="ctr"/>
          <a:lstStyle/>
          <a:p>
            <a:pPr algn="ctr" latinLnBrk="0"/>
            <a:endParaRPr lang="ko-KR" altLang="en-US" sz="2000" kern="0">
              <a:solidFill>
                <a:prstClr val="white"/>
              </a:solidFill>
              <a:latin typeface="맑은 고딕"/>
              <a:ea typeface="맑은 고딕" panose="020B0503020000020004" pitchFamily="50" charset="-127"/>
            </a:endParaRPr>
          </a:p>
        </p:txBody>
      </p:sp>
      <p:sp>
        <p:nvSpPr>
          <p:cNvPr id="56" name="모서리가 둥근 직사각형 60">
            <a:extLst>
              <a:ext uri="{FF2B5EF4-FFF2-40B4-BE49-F238E27FC236}">
                <a16:creationId xmlns:a16="http://schemas.microsoft.com/office/drawing/2014/main" id="{E5BED8FB-2D2F-443A-AEBF-96F19A0EDA2D}"/>
              </a:ext>
            </a:extLst>
          </p:cNvPr>
          <p:cNvSpPr/>
          <p:nvPr/>
        </p:nvSpPr>
        <p:spPr>
          <a:xfrm>
            <a:off x="6207245" y="5256840"/>
            <a:ext cx="5240541" cy="1226980"/>
          </a:xfrm>
          <a:prstGeom prst="roundRect">
            <a:avLst>
              <a:gd name="adj" fmla="val 7077"/>
            </a:avLst>
          </a:prstGeom>
          <a:gradFill flip="none" rotWithShape="1">
            <a:gsLst>
              <a:gs pos="0">
                <a:schemeClr val="bg1"/>
              </a:gs>
              <a:gs pos="82000">
                <a:srgbClr val="DDDEE0">
                  <a:lumMod val="97000"/>
                </a:srgbClr>
              </a:gs>
            </a:gsLst>
            <a:lin ang="13500000" scaled="1"/>
            <a:tileRect/>
          </a:gradFill>
          <a:ln w="9525">
            <a:gradFill flip="none" rotWithShape="1">
              <a:gsLst>
                <a:gs pos="8000">
                  <a:schemeClr val="bg1"/>
                </a:gs>
                <a:gs pos="100000">
                  <a:schemeClr val="bg1">
                    <a:lumMod val="50000"/>
                  </a:schemeClr>
                </a:gs>
              </a:gsLst>
              <a:lin ang="2700000" scaled="1"/>
              <a:tileRect/>
            </a:gradFill>
          </a:ln>
          <a:effectLst>
            <a:outerShdw blurRad="190500" dist="127000" dir="7200000" sx="84000" sy="84000" algn="tr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000"/>
          </a:p>
        </p:txBody>
      </p:sp>
      <p:sp>
        <p:nvSpPr>
          <p:cNvPr id="57" name="직사각형 56">
            <a:extLst>
              <a:ext uri="{FF2B5EF4-FFF2-40B4-BE49-F238E27FC236}">
                <a16:creationId xmlns:a16="http://schemas.microsoft.com/office/drawing/2014/main" id="{C9210923-317E-406D-9AB4-A67C22A39FED}"/>
              </a:ext>
            </a:extLst>
          </p:cNvPr>
          <p:cNvSpPr/>
          <p:nvPr/>
        </p:nvSpPr>
        <p:spPr>
          <a:xfrm>
            <a:off x="6553216" y="5375023"/>
            <a:ext cx="4572005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1450" indent="-171450" fontAlgn="ctr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ko-KR" altLang="en-US" sz="1200" noProof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철저한 방역 시스템 구축으로 </a:t>
            </a:r>
            <a:r>
              <a:rPr lang="ko-KR" altLang="en-US" sz="1200" b="1" noProof="1">
                <a:solidFill>
                  <a:srgbClr val="C00000"/>
                </a:solidFill>
                <a:latin typeface="Arial" charset="0"/>
              </a:rPr>
              <a:t>위생선진국 기반 마련</a:t>
            </a:r>
            <a:endParaRPr lang="en-US" altLang="ko-KR" sz="1200" b="1" noProof="1">
              <a:solidFill>
                <a:srgbClr val="C00000"/>
              </a:solidFill>
              <a:latin typeface="Arial" charset="0"/>
            </a:endParaRPr>
          </a:p>
          <a:p>
            <a:pPr marL="171450" indent="-171450" fontAlgn="ctr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대한민국 기반 국가별 </a:t>
            </a:r>
            <a:r>
              <a:rPr lang="ko-KR" altLang="en-US" sz="1200" b="1" dirty="0">
                <a:solidFill>
                  <a:srgbClr val="C00000"/>
                </a:solidFill>
                <a:latin typeface="Arial" charset="0"/>
              </a:rPr>
              <a:t>방역 시스템 수출 기반 마련</a:t>
            </a:r>
            <a:endParaRPr lang="en-US" altLang="ko-KR" sz="1200" b="1" dirty="0">
              <a:solidFill>
                <a:srgbClr val="C00000"/>
              </a:solidFill>
              <a:latin typeface="Arial" charset="0"/>
            </a:endParaRPr>
          </a:p>
          <a:p>
            <a:pPr marL="171450" indent="-171450" fontAlgn="ctr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개인위생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, </a:t>
            </a:r>
            <a:r>
              <a:rPr lang="ko-KR" altLang="en-US" sz="1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공공위생</a:t>
            </a: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  생활 방역 향상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latin typeface="Arial" charset="0"/>
            </a:endParaRPr>
          </a:p>
          <a:p>
            <a:pPr marL="171450" indent="-171450" fontAlgn="ctr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</a:rPr>
              <a:t>자동 방역 시스템은 </a:t>
            </a:r>
            <a:r>
              <a:rPr lang="ko-KR" altLang="en-US" sz="1200" b="1" dirty="0">
                <a:solidFill>
                  <a:srgbClr val="C00000"/>
                </a:solidFill>
                <a:latin typeface="Arial" charset="0"/>
              </a:rPr>
              <a:t>사회적</a:t>
            </a:r>
            <a:r>
              <a:rPr lang="en-US" altLang="ko-KR" sz="1200" b="1" dirty="0">
                <a:solidFill>
                  <a:srgbClr val="C00000"/>
                </a:solidFill>
                <a:latin typeface="Arial" charset="0"/>
              </a:rPr>
              <a:t>, </a:t>
            </a:r>
            <a:r>
              <a:rPr lang="ko-KR" altLang="en-US" sz="1200" b="1" dirty="0">
                <a:solidFill>
                  <a:srgbClr val="C00000"/>
                </a:solidFill>
                <a:latin typeface="Arial" charset="0"/>
              </a:rPr>
              <a:t>경제적 손실 절감</a:t>
            </a:r>
            <a:endParaRPr lang="en-US" altLang="ko-KR" sz="1200" b="1" dirty="0">
              <a:solidFill>
                <a:srgbClr val="C00000"/>
              </a:solidFill>
              <a:latin typeface="Arial" charset="0"/>
            </a:endParaRPr>
          </a:p>
        </p:txBody>
      </p:sp>
      <p:sp>
        <p:nvSpPr>
          <p:cNvPr id="58" name="직사각형 57">
            <a:extLst>
              <a:ext uri="{FF2B5EF4-FFF2-40B4-BE49-F238E27FC236}">
                <a16:creationId xmlns:a16="http://schemas.microsoft.com/office/drawing/2014/main" id="{FCD4508F-A83A-4E11-BE87-E7B0C3E800AF}"/>
              </a:ext>
            </a:extLst>
          </p:cNvPr>
          <p:cNvSpPr/>
          <p:nvPr/>
        </p:nvSpPr>
        <p:spPr>
          <a:xfrm>
            <a:off x="6395050" y="4910979"/>
            <a:ext cx="236524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ctr">
              <a:spcBef>
                <a:spcPct val="0"/>
              </a:spcBef>
              <a:spcAft>
                <a:spcPct val="0"/>
              </a:spcAft>
            </a:pPr>
            <a:r>
              <a:rPr lang="ko-KR" altLang="en-US" b="1">
                <a:solidFill>
                  <a:schemeClr val="bg1"/>
                </a:solidFill>
                <a:effectLst>
                  <a:glow rad="76200">
                    <a:schemeClr val="bg1">
                      <a:lumMod val="50000"/>
                      <a:alpha val="27000"/>
                    </a:schemeClr>
                  </a:glow>
                </a:effectLst>
                <a:latin typeface="Arial" charset="0"/>
              </a:rPr>
              <a:t>사회적 가치 실현</a:t>
            </a:r>
            <a:endParaRPr lang="en-US" altLang="ko-KR" b="1" dirty="0">
              <a:solidFill>
                <a:schemeClr val="bg1"/>
              </a:solidFill>
              <a:effectLst>
                <a:glow rad="76200">
                  <a:schemeClr val="bg1">
                    <a:lumMod val="50000"/>
                    <a:alpha val="27000"/>
                  </a:schemeClr>
                </a:glow>
              </a:effectLst>
              <a:latin typeface="Arial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roup 21">
            <a:extLst>
              <a:ext uri="{FF2B5EF4-FFF2-40B4-BE49-F238E27FC236}">
                <a16:creationId xmlns:a16="http://schemas.microsoft.com/office/drawing/2014/main" id="{F7DFC555-3ADA-4FD5-9767-1F375B9CE149}"/>
              </a:ext>
            </a:extLst>
          </p:cNvPr>
          <p:cNvSpPr/>
          <p:nvPr/>
        </p:nvSpPr>
        <p:spPr>
          <a:xfrm>
            <a:off x="326824" y="339999"/>
            <a:ext cx="423890" cy="436544"/>
          </a:xfrm>
          <a:custGeom>
            <a:avLst/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00A9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Arial"/>
                <a:ea typeface="Arial"/>
                <a:cs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grpSp>
        <p:nvGrpSpPr>
          <p:cNvPr id="32" name="Group 56">
            <a:extLst>
              <a:ext uri="{FF2B5EF4-FFF2-40B4-BE49-F238E27FC236}">
                <a16:creationId xmlns:a16="http://schemas.microsoft.com/office/drawing/2014/main" id="{7B55F86E-5C94-45E9-ADD3-338AC92CDC5F}"/>
              </a:ext>
            </a:extLst>
          </p:cNvPr>
          <p:cNvGrpSpPr/>
          <p:nvPr/>
        </p:nvGrpSpPr>
        <p:grpSpPr>
          <a:xfrm>
            <a:off x="839167" y="292308"/>
            <a:ext cx="4885993" cy="629217"/>
            <a:chOff x="5402407" y="1374256"/>
            <a:chExt cx="4885993" cy="629217"/>
          </a:xfrm>
        </p:grpSpPr>
        <p:sp>
          <p:nvSpPr>
            <p:cNvPr id="33" name="Group 57">
              <a:extLst>
                <a:ext uri="{FF2B5EF4-FFF2-40B4-BE49-F238E27FC236}">
                  <a16:creationId xmlns:a16="http://schemas.microsoft.com/office/drawing/2014/main" id="{5457AD55-BD27-4507-85B9-ED84E85E817F}"/>
                </a:ext>
              </a:extLst>
            </p:cNvPr>
            <p:cNvSpPr txBox="1"/>
            <p:nvPr/>
          </p:nvSpPr>
          <p:spPr>
            <a:xfrm>
              <a:off x="5402407" y="1374256"/>
              <a:ext cx="3723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ko-KR" altLang="en-US" sz="2400" b="1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위클린의</a:t>
              </a:r>
              <a:r>
                <a:rPr lang="ko-KR" altLang="en-US" sz="2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 사회적 필요성</a:t>
              </a:r>
              <a:endParaRPr lang="zh-CN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  <p:sp>
          <p:nvSpPr>
            <p:cNvPr id="34" name="Group 58">
              <a:extLst>
                <a:ext uri="{FF2B5EF4-FFF2-40B4-BE49-F238E27FC236}">
                  <a16:creationId xmlns:a16="http://schemas.microsoft.com/office/drawing/2014/main" id="{A227C24E-8A24-4D62-9C1D-45F341DE28CA}"/>
                </a:ext>
              </a:extLst>
            </p:cNvPr>
            <p:cNvSpPr txBox="1"/>
            <p:nvPr/>
          </p:nvSpPr>
          <p:spPr>
            <a:xfrm>
              <a:off x="5402408" y="1744941"/>
              <a:ext cx="4885992" cy="25853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3.</a:t>
              </a:r>
              <a:r>
                <a:rPr lang="ko-KR" altLang="en-US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함초롬돋움" panose="02030504000101010101" pitchFamily="18" charset="-127"/>
                  <a:ea typeface="함초롬돋움" panose="02030504000101010101" pitchFamily="18" charset="-127"/>
                  <a:cs typeface="함초롬돋움" panose="02030504000101010101" pitchFamily="18" charset="-127"/>
                </a:rPr>
                <a:t>공공구매의 필요성</a:t>
              </a:r>
              <a:endParaRPr lang="en-US" altLang="zh-CN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endParaRPr>
            </a:p>
          </p:txBody>
        </p:sp>
      </p:grpSp>
      <p:pic>
        <p:nvPicPr>
          <p:cNvPr id="2" name="그림 1">
            <a:extLst>
              <a:ext uri="{FF2B5EF4-FFF2-40B4-BE49-F238E27FC236}">
                <a16:creationId xmlns:a16="http://schemas.microsoft.com/office/drawing/2014/main" id="{9FF3C929-7071-4142-B52E-E857FEFB2B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091" y="1860072"/>
            <a:ext cx="5244146" cy="4629420"/>
          </a:xfrm>
          <a:prstGeom prst="rect">
            <a:avLst/>
          </a:prstGeom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C83BDA6B-57E8-4715-9CA2-276FFB5C7D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961672"/>
            <a:ext cx="5559917" cy="4350228"/>
          </a:xfrm>
          <a:prstGeom prst="rect">
            <a:avLst/>
          </a:prstGeom>
        </p:spPr>
      </p:pic>
      <p:sp>
        <p:nvSpPr>
          <p:cNvPr id="59" name="Rectangle 3">
            <a:extLst>
              <a:ext uri="{FF2B5EF4-FFF2-40B4-BE49-F238E27FC236}">
                <a16:creationId xmlns:a16="http://schemas.microsoft.com/office/drawing/2014/main" id="{15FE8493-6B52-4D79-9613-3F16D3774287}"/>
              </a:ext>
            </a:extLst>
          </p:cNvPr>
          <p:cNvSpPr/>
          <p:nvPr/>
        </p:nvSpPr>
        <p:spPr>
          <a:xfrm>
            <a:off x="5097759" y="1269496"/>
            <a:ext cx="1996480" cy="432048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bg1">
                  <a:lumMod val="95000"/>
                </a:schemeClr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  <p:sp>
        <p:nvSpPr>
          <p:cNvPr id="60" name="Group 29">
            <a:extLst>
              <a:ext uri="{FF2B5EF4-FFF2-40B4-BE49-F238E27FC236}">
                <a16:creationId xmlns:a16="http://schemas.microsoft.com/office/drawing/2014/main" id="{06DAA49C-3658-4548-852E-4E02C169008A}"/>
              </a:ext>
            </a:extLst>
          </p:cNvPr>
          <p:cNvSpPr/>
          <p:nvPr/>
        </p:nvSpPr>
        <p:spPr>
          <a:xfrm>
            <a:off x="5097760" y="1311834"/>
            <a:ext cx="1996480" cy="3693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lIns="91431" tIns="45716" rIns="91431" bIns="45716">
            <a:spAutoFit/>
          </a:bodyPr>
          <a:lstStyle/>
          <a:p>
            <a:pPr algn="ctr"/>
            <a:r>
              <a:rPr lang="ko-KR" altLang="en-US" b="1" dirty="0">
                <a:solidFill>
                  <a:schemeClr val="bg1"/>
                </a:solidFill>
                <a:latin typeface="함초롬돋움" panose="02030504000101010101" pitchFamily="18" charset="-127"/>
                <a:ea typeface="함초롬돋움" panose="02030504000101010101" pitchFamily="18" charset="-127"/>
                <a:cs typeface="함초롬돋움" panose="02030504000101010101" pitchFamily="18" charset="-127"/>
              </a:rPr>
              <a:t>설치사례</a:t>
            </a:r>
            <a:endParaRPr lang="en-US" altLang="zh-CN" b="1" dirty="0">
              <a:solidFill>
                <a:schemeClr val="bg1"/>
              </a:solidFill>
              <a:latin typeface="함초롬돋움" panose="02030504000101010101" pitchFamily="18" charset="-127"/>
              <a:ea typeface="함초롬돋움" panose="02030504000101010101" pitchFamily="18" charset="-127"/>
              <a:cs typeface="함초롬돋움" panose="0203050400010101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2718966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oup 9" descr="83025aafa40f4bfbd058164a094f78f0f7361827"/>
          <p:cNvPicPr>
            <a:picLocks noChangeAspect="1"/>
          </p:cNvPicPr>
          <p:nvPr/>
        </p:nvPicPr>
        <p:blipFill>
          <a:blip r:embed="rId4">
            <a:lum bright="6000"/>
          </a:blip>
          <a:srcRect b="7361"/>
          <a:stretch>
            <a:fillRect/>
          </a:stretch>
        </p:blipFill>
        <p:spPr>
          <a:xfrm>
            <a:off x="0" y="-12065"/>
            <a:ext cx="12192000" cy="69189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-11907"/>
            <a:ext cx="12192000" cy="6918801"/>
          </a:xfrm>
          <a:prstGeom prst="rect">
            <a:avLst/>
          </a:prstGeom>
          <a:gradFill flip="none" rotWithShape="1">
            <a:gsLst>
              <a:gs pos="1000">
                <a:schemeClr val="tx1">
                  <a:lumMod val="85000"/>
                  <a:lumOff val="15000"/>
                  <a:alpha val="17000"/>
                </a:schemeClr>
              </a:gs>
              <a:gs pos="100000">
                <a:schemeClr val="tx1">
                  <a:lumMod val="95000"/>
                  <a:lumOff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entury Gothic" panose="020B0502020202020204" pitchFamily="34" charset="0"/>
            </a:endParaRPr>
          </a:p>
        </p:txBody>
      </p:sp>
      <p:pic>
        <p:nvPicPr>
          <p:cNvPr id="11" name="Group 9" descr="83025aafa40f4bfbd058164a094f78f0f7361827">
            <a:extLst>
              <a:ext uri="{FF2B5EF4-FFF2-40B4-BE49-F238E27FC236}">
                <a16:creationId xmlns:a16="http://schemas.microsoft.com/office/drawing/2014/main" id="{79978D78-085B-4678-A6F6-C2B6A66334B5}"/>
              </a:ext>
            </a:extLst>
          </p:cNvPr>
          <p:cNvPicPr>
            <a:picLocks noChangeAspect="1"/>
          </p:cNvPicPr>
          <p:nvPr/>
        </p:nvPicPr>
        <p:blipFill>
          <a:blip r:embed="rId4">
            <a:lum bright="6000"/>
          </a:blip>
          <a:srcRect b="7361"/>
          <a:stretch>
            <a:fillRect/>
          </a:stretch>
        </p:blipFill>
        <p:spPr>
          <a:xfrm>
            <a:off x="0" y="-12065"/>
            <a:ext cx="12192000" cy="6918960"/>
          </a:xfrm>
          <a:prstGeom prst="rect">
            <a:avLst/>
          </a:prstGeom>
        </p:spPr>
      </p:pic>
      <p:sp>
        <p:nvSpPr>
          <p:cNvPr id="12" name="Rectangle 5">
            <a:extLst>
              <a:ext uri="{FF2B5EF4-FFF2-40B4-BE49-F238E27FC236}">
                <a16:creationId xmlns:a16="http://schemas.microsoft.com/office/drawing/2014/main" id="{789B872A-D56B-4620-B391-70795D949F04}"/>
              </a:ext>
            </a:extLst>
          </p:cNvPr>
          <p:cNvSpPr/>
          <p:nvPr/>
        </p:nvSpPr>
        <p:spPr>
          <a:xfrm>
            <a:off x="0" y="-11907"/>
            <a:ext cx="12192000" cy="6918801"/>
          </a:xfrm>
          <a:prstGeom prst="rect">
            <a:avLst/>
          </a:prstGeom>
          <a:gradFill flip="none" rotWithShape="1">
            <a:gsLst>
              <a:gs pos="1000">
                <a:schemeClr val="tx1">
                  <a:lumMod val="85000"/>
                  <a:lumOff val="15000"/>
                  <a:alpha val="17000"/>
                </a:schemeClr>
              </a:gs>
              <a:gs pos="100000">
                <a:schemeClr val="tx1">
                  <a:lumMod val="95000"/>
                  <a:lumOff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entury Gothic" panose="020B0502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CA6D2EC-DFF2-4EB2-AD03-F6C9F3DBC34D}"/>
              </a:ext>
            </a:extLst>
          </p:cNvPr>
          <p:cNvSpPr txBox="1"/>
          <p:nvPr/>
        </p:nvSpPr>
        <p:spPr>
          <a:xfrm>
            <a:off x="4970143" y="400020"/>
            <a:ext cx="22669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Century Gothic" panose="020B0502020202020204" pitchFamily="34" charset="0"/>
                <a:ea typeface="Arial" charset="0"/>
                <a:cs typeface="Arial" panose="020B0604020202020204" pitchFamily="34" charset="0"/>
              </a:rPr>
              <a:t>www.weclean.kr</a:t>
            </a:r>
          </a:p>
        </p:txBody>
      </p:sp>
      <p:cxnSp>
        <p:nvCxnSpPr>
          <p:cNvPr id="15" name="Straight Connector 8">
            <a:extLst>
              <a:ext uri="{FF2B5EF4-FFF2-40B4-BE49-F238E27FC236}">
                <a16:creationId xmlns:a16="http://schemas.microsoft.com/office/drawing/2014/main" id="{D5142732-408E-4C61-B2B0-8DDC8DE94282}"/>
              </a:ext>
            </a:extLst>
          </p:cNvPr>
          <p:cNvCxnSpPr>
            <a:cxnSpLocks/>
          </p:cNvCxnSpPr>
          <p:nvPr/>
        </p:nvCxnSpPr>
        <p:spPr>
          <a:xfrm>
            <a:off x="5082208" y="758047"/>
            <a:ext cx="2078702" cy="0"/>
          </a:xfrm>
          <a:prstGeom prst="line">
            <a:avLst/>
          </a:prstGeom>
          <a:ln>
            <a:solidFill>
              <a:srgbClr val="0BD0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Group 48">
            <a:extLst>
              <a:ext uri="{FF2B5EF4-FFF2-40B4-BE49-F238E27FC236}">
                <a16:creationId xmlns:a16="http://schemas.microsoft.com/office/drawing/2014/main" id="{BA5B909A-6D46-47F1-ABC1-79FF5C35AD46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1652620" y="2661841"/>
            <a:ext cx="8848458" cy="193899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ko-KR" altLang="en-US" sz="6000" b="1" dirty="0">
                <a:solidFill>
                  <a:srgbClr val="01E1FF"/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경청해 주셔서</a:t>
            </a:r>
            <a:endParaRPr lang="en-US" altLang="ko-KR" sz="6000" b="1" dirty="0">
              <a:solidFill>
                <a:srgbClr val="01E1FF"/>
              </a:solidFill>
              <a:latin typeface="Century Gothic" panose="020B0502020202020204" pitchFamily="34" charset="0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  <a:p>
            <a:pPr algn="ctr"/>
            <a:r>
              <a:rPr lang="ko-KR" altLang="en-US" sz="6000" b="1" dirty="0">
                <a:solidFill>
                  <a:srgbClr val="01E1FF"/>
                </a:solidFill>
                <a:latin typeface="Century Gothic" panose="020B0502020202020204" pitchFamily="34" charset="0"/>
                <a:ea typeface="함초롬돋움" panose="02030504000101010101" pitchFamily="18" charset="-127"/>
                <a:cs typeface="함초롬돋움" panose="02030504000101010101" pitchFamily="18" charset="-127"/>
                <a:sym typeface="Arial"/>
              </a:rPr>
              <a:t>감사합니다</a:t>
            </a:r>
            <a:endParaRPr lang="en-US" altLang="zh-CN" sz="6000" b="1" dirty="0">
              <a:solidFill>
                <a:srgbClr val="01E1FF"/>
              </a:solidFill>
              <a:latin typeface="Century Gothic" panose="020B0502020202020204" pitchFamily="34" charset="0"/>
              <a:ea typeface="함초롬돋움" panose="02030504000101010101" pitchFamily="18" charset="-127"/>
              <a:cs typeface="함초롬돋움" panose="02030504000101010101" pitchFamily="18" charset="-127"/>
              <a:sym typeface="Arial"/>
            </a:endParaRPr>
          </a:p>
        </p:txBody>
      </p:sp>
      <p:sp>
        <p:nvSpPr>
          <p:cNvPr id="17" name="Group 51">
            <a:extLst>
              <a:ext uri="{FF2B5EF4-FFF2-40B4-BE49-F238E27FC236}">
                <a16:creationId xmlns:a16="http://schemas.microsoft.com/office/drawing/2014/main" id="{8992833C-88C0-4890-A80A-BF2D3B5E7119}"/>
              </a:ext>
            </a:extLst>
          </p:cNvPr>
          <p:cNvSpPr txBox="1"/>
          <p:nvPr/>
        </p:nvSpPr>
        <p:spPr>
          <a:xfrm>
            <a:off x="1402657" y="6343784"/>
            <a:ext cx="9348385" cy="553966"/>
          </a:xfrm>
          <a:prstGeom prst="rect">
            <a:avLst/>
          </a:prstGeom>
          <a:noFill/>
        </p:spPr>
        <p:txBody>
          <a:bodyPr wrap="square" lIns="121889" tIns="60944" rIns="121889" bIns="60944" rtlCol="0">
            <a:spAutoFit/>
          </a:bodyPr>
          <a:lstStyle>
            <a:defPPr>
              <a:defRPr lang="zh-CN"/>
            </a:defPPr>
            <a:lvl1pPr algn="ctr">
              <a:defRPr sz="11500" b="1">
                <a:gradFill>
                  <a:gsLst>
                    <a:gs pos="0">
                      <a:srgbClr val="00B0F0"/>
                    </a:gs>
                    <a:gs pos="100000">
                      <a:schemeClr val="tx2">
                        <a:lumMod val="50000"/>
                      </a:schemeClr>
                    </a:gs>
                  </a:gsLst>
                  <a:lin ang="2400000" scaled="0"/>
                </a:gradFill>
                <a:effectLst>
                  <a:outerShdw blurRad="317500" dist="165100" dir="2700000" algn="tl" rotWithShape="0">
                    <a:prstClr val="black">
                      <a:alpha val="60000"/>
                    </a:prstClr>
                  </a:outerShdw>
                </a:effectLst>
                <a:latin typeface="Yuanti SC" charset="-122"/>
                <a:ea typeface="Yuanti SC" charset="-122"/>
                <a:cs typeface="Yuanti SC" charset="-122"/>
              </a:defRPr>
            </a:lvl1pPr>
          </a:lstStyle>
          <a:p>
            <a:r>
              <a:rPr lang="ko-KR" altLang="en-US" sz="2800" dirty="0">
                <a:solidFill>
                  <a:schemeClr val="bg1"/>
                </a:solidFill>
                <a:effectLst>
                  <a:outerShdw sx="1000" sy="1000" algn="tl" rotWithShape="0">
                    <a:prstClr val="black"/>
                  </a:outerShdw>
                </a:effectLst>
                <a:latin typeface="Century Gothic" panose="020B0502020202020204" pitchFamily="34" charset="0"/>
                <a:ea typeface="Arial" panose="020B0503020204020204" pitchFamily="34" charset="-122"/>
                <a:cs typeface="함초롬돋움" panose="02030504000101010101" pitchFamily="18" charset="-127"/>
              </a:rPr>
              <a:t>주식회사 서우정보기술</a:t>
            </a:r>
            <a:endParaRPr lang="en-US" altLang="zh-CN" sz="2800" dirty="0">
              <a:solidFill>
                <a:schemeClr val="bg1"/>
              </a:solidFill>
              <a:effectLst>
                <a:outerShdw sx="1000" sy="1000" algn="tl" rotWithShape="0">
                  <a:prstClr val="black"/>
                </a:outerShdw>
              </a:effectLst>
              <a:latin typeface="Century Gothic" panose="020B0502020202020204" pitchFamily="34" charset="0"/>
              <a:ea typeface="Arial" panose="020B0503020204020204" pitchFamily="34" charset="-122"/>
              <a:cs typeface="함초롬돋움" panose="02030504000101010101" pitchFamily="18" charset="-127"/>
            </a:endParaRPr>
          </a:p>
        </p:txBody>
      </p:sp>
      <p:sp>
        <p:nvSpPr>
          <p:cNvPr id="19" name="Group 13">
            <a:extLst>
              <a:ext uri="{FF2B5EF4-FFF2-40B4-BE49-F238E27FC236}">
                <a16:creationId xmlns:a16="http://schemas.microsoft.com/office/drawing/2014/main" id="{D2A73AD6-0555-440E-AFB0-0377FA07E207}"/>
              </a:ext>
            </a:extLst>
          </p:cNvPr>
          <p:cNvSpPr txBox="1"/>
          <p:nvPr/>
        </p:nvSpPr>
        <p:spPr>
          <a:xfrm>
            <a:off x="2906453" y="4775859"/>
            <a:ext cx="6340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2000" b="1" dirty="0">
                <a:solidFill>
                  <a:srgbClr val="01E1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Arial" panose="020B0503020204020204" pitchFamily="34" charset="-122"/>
                <a:cs typeface="함초롬돋움" panose="02030504000101010101" pitchFamily="18" charset="-127"/>
              </a:rPr>
              <a:t>에스컬레이터 핸드레일 살균 청소기 위클린</a:t>
            </a:r>
            <a:r>
              <a:rPr kumimoji="1" lang="en-US" altLang="ko-KR" sz="2000" b="1" dirty="0">
                <a:solidFill>
                  <a:srgbClr val="01E1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Arial" panose="020B0503020204020204" pitchFamily="34" charset="-122"/>
                <a:cs typeface="함초롬돋움" panose="02030504000101010101" pitchFamily="18" charset="-127"/>
              </a:rPr>
              <a:t>(WECLEAN)</a:t>
            </a:r>
            <a:endParaRPr kumimoji="1" lang="en-US" altLang="zh-CN" sz="2000" b="1" dirty="0">
              <a:solidFill>
                <a:srgbClr val="01E1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  <a:ea typeface="Arial" panose="020B0503020204020204" pitchFamily="34" charset="-122"/>
              <a:cs typeface="함초롬돋움" panose="02030504000101010101" pitchFamily="18" charset="-127"/>
            </a:endParaRPr>
          </a:p>
        </p:txBody>
      </p:sp>
      <p:pic>
        <p:nvPicPr>
          <p:cNvPr id="20" name="그림 19">
            <a:extLst>
              <a:ext uri="{FF2B5EF4-FFF2-40B4-BE49-F238E27FC236}">
                <a16:creationId xmlns:a16="http://schemas.microsoft.com/office/drawing/2014/main" id="{B815EB0E-86AC-485B-A6D4-E0C40E8BFC8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0188804" y="210932"/>
            <a:ext cx="1820820" cy="54711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 rot="2700000">
            <a:off x="4248348" y="-1847653"/>
            <a:ext cx="3695307" cy="3695307"/>
          </a:xfrm>
          <a:prstGeom prst="rect">
            <a:avLst/>
          </a:prstGeom>
          <a:noFill/>
          <a:ln w="101600">
            <a:solidFill>
              <a:srgbClr val="0BD0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3597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CKET_SHAPE_SH" val="H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CKET_SHAPE_SH" val="H"/>
</p:tagLst>
</file>

<file path=ppt/theme/theme1.xml><?xml version="1.0" encoding="utf-8"?>
<a:theme xmlns:a="http://schemas.openxmlformats.org/drawingml/2006/main" name="Aria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 Light"/>
        <a:ea typeface=""/>
        <a:cs typeface=""/>
        <a:font script="Jpan" typeface="Arial"/>
        <a:font script="Hang" typeface="맑은 고딕"/>
        <a:font script="Hans" typeface="Arial Light"/>
        <a:font script="Hant" typeface="Arial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맑은 고딕"/>
        <a:font script="Hans" typeface="Arial"/>
        <a:font script="Hant" typeface="Arial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ria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 Light"/>
        <a:ea typeface=""/>
        <a:cs typeface=""/>
        <a:font script="Jpan" typeface="Arial"/>
        <a:font script="Hang" typeface="맑은 고딕"/>
        <a:font script="Hans" typeface="Arial Light"/>
        <a:font script="Hant" typeface="Arial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맑은 고딕"/>
        <a:font script="Hans" typeface="Arial"/>
        <a:font script="Hant" typeface="Arial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Arial"/>
        <a:font script="Hang" typeface="맑은 고딕"/>
        <a:font script="Hans" typeface="Arial Light"/>
        <a:font script="Hant" typeface="Arial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 panose="020F0502020204030204"/>
        <a:ea typeface=""/>
        <a:cs typeface=""/>
        <a:font script="Jpan" typeface="Arial"/>
        <a:font script="Hang" typeface="맑은 고딕"/>
        <a:font script="Hans" typeface="Arial"/>
        <a:font script="Hant" typeface="Arial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3548</Words>
  <Application>Microsoft Office PowerPoint</Application>
  <PresentationFormat>와이드스크린</PresentationFormat>
  <Paragraphs>569</Paragraphs>
  <Slides>27</Slides>
  <Notes>24</Notes>
  <HiddenSlides>0</HiddenSlides>
  <MMClips>1</MMClips>
  <ScaleCrop>false</ScaleCrop>
  <HeadingPairs>
    <vt:vector size="6" baseType="variant">
      <vt:variant>
        <vt:lpstr>사용한 글꼴</vt:lpstr>
      </vt:variant>
      <vt:variant>
        <vt:i4>10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27</vt:i4>
      </vt:variant>
    </vt:vector>
  </HeadingPairs>
  <TitlesOfParts>
    <vt:vector size="38" baseType="lpstr">
      <vt:lpstr>HY중고딕</vt:lpstr>
      <vt:lpstr>Arial</vt:lpstr>
      <vt:lpstr>Calibri</vt:lpstr>
      <vt:lpstr>Century Gothic</vt:lpstr>
      <vt:lpstr>HY견고딕</vt:lpstr>
      <vt:lpstr>Wingdings</vt:lpstr>
      <vt:lpstr>함초롱돋움</vt:lpstr>
      <vt:lpstr>나눔바른고딕</vt:lpstr>
      <vt:lpstr>함초롬돋움</vt:lpstr>
      <vt:lpstr>맑은 고딕</vt:lpstr>
      <vt:lpstr>Arial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2018-10-07T05:00:27Z</dcterms:created>
  <dcterms:modified xsi:type="dcterms:W3CDTF">2021-08-27T04:47:45Z</dcterms:modified>
</cp:coreProperties>
</file>